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4"/>
  </p:notesMasterIdLst>
  <p:sldIdLst>
    <p:sldId id="307" r:id="rId3"/>
    <p:sldId id="257" r:id="rId4"/>
    <p:sldId id="286" r:id="rId5"/>
    <p:sldId id="287" r:id="rId6"/>
    <p:sldId id="265" r:id="rId7"/>
    <p:sldId id="319" r:id="rId8"/>
    <p:sldId id="317" r:id="rId9"/>
    <p:sldId id="320" r:id="rId10"/>
    <p:sldId id="288" r:id="rId11"/>
    <p:sldId id="302" r:id="rId12"/>
    <p:sldId id="309" r:id="rId13"/>
    <p:sldId id="272" r:id="rId14"/>
    <p:sldId id="315" r:id="rId15"/>
    <p:sldId id="305" r:id="rId16"/>
    <p:sldId id="277" r:id="rId17"/>
    <p:sldId id="293" r:id="rId18"/>
    <p:sldId id="321" r:id="rId19"/>
    <p:sldId id="284" r:id="rId20"/>
    <p:sldId id="313" r:id="rId21"/>
    <p:sldId id="306" r:id="rId22"/>
    <p:sldId id="31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FF"/>
    <a:srgbClr val="FF0066"/>
    <a:srgbClr val="3366FF"/>
    <a:srgbClr val="00CC66"/>
    <a:srgbClr val="333300"/>
    <a:srgbClr val="00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438" y="72"/>
      </p:cViewPr>
      <p:guideLst>
        <p:guide orient="horz" pos="2112"/>
        <p:guide pos="374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0EF8E-19CB-430C-BED7-C1C036CD6E9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A271C-CC46-450F-A055-0A6F9D972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34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7FA53-8EE9-45E3-AC54-192F240ECB59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462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9D56-E96F-4017-B149-5E2F4C4B344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D6DC6-D1CB-4D51-86B4-31C91AFE9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19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9D56-E96F-4017-B149-5E2F4C4B344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D6DC6-D1CB-4D51-86B4-31C91AFE9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53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9D56-E96F-4017-B149-5E2F4C4B344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D6DC6-D1CB-4D51-86B4-31C91AFE9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94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05000"/>
            <a:ext cx="5384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38600"/>
            <a:ext cx="5384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AAF9D1F-0B2C-468F-B768-82621A74A3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066311"/>
      </p:ext>
    </p:extLst>
  </p:cSld>
  <p:clrMapOvr>
    <a:masterClrMapping/>
  </p:clrMapOvr>
  <p:transition spd="med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0"/>
            <a:ext cx="109728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52B63EB-0C62-4605-9A7B-A1D01FEFD5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562737"/>
      </p:ext>
    </p:extLst>
  </p:cSld>
  <p:clrMapOvr>
    <a:masterClrMapping/>
  </p:clrMapOvr>
  <p:transition spd="med"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6" name="Group 164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3233" name="Picture 161" descr="artplus_nature_naturalcity38_g"/>
            <p:cNvPicPr>
              <a:picLocks noChangeAspect="1" noChangeArrowheads="1"/>
            </p:cNvPicPr>
            <p:nvPr userDrawn="1"/>
          </p:nvPicPr>
          <p:blipFill>
            <a:blip r:embed="rId2">
              <a:lum bright="6000" contrast="6000"/>
            </a:blip>
            <a:srcRect l="12500"/>
            <a:stretch>
              <a:fillRect/>
            </a:stretch>
          </p:blipFill>
          <p:spPr bwMode="auto">
            <a:xfrm>
              <a:off x="1200" y="2949"/>
              <a:ext cx="1241" cy="1131"/>
            </a:xfrm>
            <a:prstGeom prst="rect">
              <a:avLst/>
            </a:prstGeom>
            <a:noFill/>
          </p:spPr>
        </p:pic>
        <p:pic>
          <p:nvPicPr>
            <p:cNvPr id="3232" name="Picture 160" descr="artplus_nature_naturalcity38_g"/>
            <p:cNvPicPr>
              <a:picLocks noChangeAspect="1" noChangeArrowheads="1"/>
            </p:cNvPicPr>
            <p:nvPr userDrawn="1"/>
          </p:nvPicPr>
          <p:blipFill>
            <a:blip r:embed="rId2">
              <a:lum bright="6000" contrast="6000"/>
            </a:blip>
            <a:srcRect l="12500"/>
            <a:stretch>
              <a:fillRect/>
            </a:stretch>
          </p:blipFill>
          <p:spPr bwMode="auto">
            <a:xfrm>
              <a:off x="0" y="2019"/>
              <a:ext cx="1884" cy="2061"/>
            </a:xfrm>
            <a:prstGeom prst="rect">
              <a:avLst/>
            </a:prstGeom>
            <a:noFill/>
          </p:spPr>
        </p:pic>
        <p:pic>
          <p:nvPicPr>
            <p:cNvPr id="3231" name="Picture 159" descr="artplus_nature_naturalcity38_e"/>
            <p:cNvPicPr>
              <a:picLocks noChangeAspect="1" noChangeArrowheads="1"/>
            </p:cNvPicPr>
            <p:nvPr userDrawn="1"/>
          </p:nvPicPr>
          <p:blipFill>
            <a:blip r:embed="rId3"/>
            <a:srcRect b="11525"/>
            <a:stretch>
              <a:fillRect/>
            </a:stretch>
          </p:blipFill>
          <p:spPr bwMode="auto">
            <a:xfrm>
              <a:off x="0" y="2592"/>
              <a:ext cx="5760" cy="1728"/>
            </a:xfrm>
            <a:prstGeom prst="rect">
              <a:avLst/>
            </a:prstGeom>
            <a:noFill/>
          </p:spPr>
        </p:pic>
        <p:grpSp>
          <p:nvGrpSpPr>
            <p:cNvPr id="3234" name="Group 162"/>
            <p:cNvGrpSpPr>
              <a:grpSpLocks/>
            </p:cNvGrpSpPr>
            <p:nvPr userDrawn="1"/>
          </p:nvGrpSpPr>
          <p:grpSpPr bwMode="auto">
            <a:xfrm>
              <a:off x="0" y="0"/>
              <a:ext cx="5760" cy="2016"/>
              <a:chOff x="0" y="0"/>
              <a:chExt cx="5760" cy="2016"/>
            </a:xfrm>
          </p:grpSpPr>
          <p:pic>
            <p:nvPicPr>
              <p:cNvPr id="3225" name="Picture 153" descr="7"/>
              <p:cNvPicPr>
                <a:picLocks noChangeAspect="1" noChangeArrowheads="1"/>
              </p:cNvPicPr>
              <p:nvPr userDrawn="1"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5760" cy="2016"/>
              </a:xfrm>
              <a:prstGeom prst="rect">
                <a:avLst/>
              </a:prstGeom>
              <a:noFill/>
            </p:spPr>
          </p:pic>
          <p:pic>
            <p:nvPicPr>
              <p:cNvPr id="3212" name="Picture 140" descr="04"/>
              <p:cNvPicPr>
                <a:picLocks noChangeAspect="1" noChangeArrowheads="1"/>
              </p:cNvPicPr>
              <p:nvPr userDrawn="1"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360" y="0"/>
                <a:ext cx="858" cy="733"/>
              </a:xfrm>
              <a:prstGeom prst="rect">
                <a:avLst/>
              </a:prstGeom>
              <a:noFill/>
            </p:spPr>
          </p:pic>
        </p:grpSp>
        <p:pic>
          <p:nvPicPr>
            <p:cNvPr id="3235" name="Picture 163" descr="water_2"/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0" y="576"/>
              <a:ext cx="546" cy="336"/>
            </a:xfrm>
            <a:prstGeom prst="rect">
              <a:avLst/>
            </a:prstGeom>
            <a:noFill/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01600" y="6477000"/>
            <a:ext cx="3860800" cy="304800"/>
          </a:xfrm>
          <a:prstGeom prst="rect">
            <a:avLst/>
          </a:prstGeom>
        </p:spPr>
        <p:txBody>
          <a:bodyPr/>
          <a:lstStyle>
            <a:lvl1pPr algn="l">
              <a:defRPr sz="17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6489700"/>
            <a:ext cx="9347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>
                <a:solidFill>
                  <a:srgbClr val="0000CC"/>
                </a:solidFill>
              </a:defRPr>
            </a:lvl1pPr>
          </a:lstStyle>
          <a:p>
            <a:r>
              <a:rPr lang="en-US"/>
              <a:t>GV : LÊ TẤN THỊNH</a:t>
            </a:r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432800" y="6477001"/>
            <a:ext cx="2844800" cy="24447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9200" y="6477001"/>
            <a:ext cx="609600" cy="24447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1E4F42-0A80-4DBA-B018-B4A04C96F9DC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2400" y="2514600"/>
            <a:ext cx="9347200" cy="685800"/>
          </a:xfrm>
          <a:effectLst/>
        </p:spPr>
        <p:txBody>
          <a:bodyPr/>
          <a:lstStyle>
            <a:lvl1pPr algn="ctr">
              <a:defRPr sz="2400">
                <a:solidFill>
                  <a:srgbClr val="FF0000"/>
                </a:solidFill>
                <a:latin typeface="Arial" charset="0"/>
              </a:defRPr>
            </a:lvl1pPr>
          </a:lstStyle>
          <a:p>
            <a:r>
              <a:rPr lang="en-US"/>
              <a:t>TRƯỜNG THCS NGUYỄN HiỀN – NHA TRANG</a:t>
            </a:r>
          </a:p>
        </p:txBody>
      </p:sp>
    </p:spTree>
    <p:extLst>
      <p:ext uri="{BB962C8B-B14F-4D97-AF65-F5344CB8AC3E}">
        <p14:creationId xmlns:p14="http://schemas.microsoft.com/office/powerpoint/2010/main" val="324245284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291247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06400" y="6537326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B381E1D-BAA1-44F9-82DE-68DD6CBDC07C}" type="slidenum"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40132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219200"/>
            <a:ext cx="5486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219200"/>
            <a:ext cx="5486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18400" y="66135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06400" y="6537326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7281DCDC-186D-4481-B9A7-4B5E42D94527}" type="slidenum"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57951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18400" y="66135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406400" y="6537326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E0E3568F-9CD3-4EBA-85D4-8C0A4F221F3D}" type="slidenum"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299200" y="6560706"/>
            <a:ext cx="58928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GV : LÊ TẤN THỊNH – THCS NGUYỄN HiỀN – NHA TRANG</a:t>
            </a:r>
          </a:p>
        </p:txBody>
      </p:sp>
    </p:spTree>
    <p:extLst>
      <p:ext uri="{BB962C8B-B14F-4D97-AF65-F5344CB8AC3E}">
        <p14:creationId xmlns:p14="http://schemas.microsoft.com/office/powerpoint/2010/main" val="290738042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18400" y="66135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06400" y="6537326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5E47E438-B5EC-4DDE-B89D-F36DD085608A}" type="slidenum"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299200" y="6560706"/>
            <a:ext cx="58928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GV : LÊ TẤN THỊNH – THCS NGUYỄN HiỀN – NHA TRANG</a:t>
            </a:r>
          </a:p>
        </p:txBody>
      </p:sp>
    </p:spTree>
    <p:extLst>
      <p:ext uri="{BB962C8B-B14F-4D97-AF65-F5344CB8AC3E}">
        <p14:creationId xmlns:p14="http://schemas.microsoft.com/office/powerpoint/2010/main" val="315641264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9D56-E96F-4017-B149-5E2F4C4B344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D6DC6-D1CB-4D51-86B4-31C91AFE9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07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18400" y="66135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406400" y="6537326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DC970277-9CA4-4CB7-BBB5-0E229C4F64FB}" type="slidenum"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99200" y="6560706"/>
            <a:ext cx="58928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GV : LÊ TẤN THỊNH – THCS NGUYỄN HiỀN – NHA TRANG</a:t>
            </a:r>
          </a:p>
        </p:txBody>
      </p:sp>
    </p:spTree>
    <p:extLst>
      <p:ext uri="{BB962C8B-B14F-4D97-AF65-F5344CB8AC3E}">
        <p14:creationId xmlns:p14="http://schemas.microsoft.com/office/powerpoint/2010/main" val="417766689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18400" y="66135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06400" y="6537326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B8B1751B-E964-4FB1-87B0-7DB5CE6853DF}" type="slidenum"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6299200" y="6560706"/>
            <a:ext cx="58928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GV : LÊ TẤN THỊNH – THCS NGUYỄN HiỀN – NHA TRANG</a:t>
            </a:r>
          </a:p>
        </p:txBody>
      </p:sp>
    </p:spTree>
    <p:extLst>
      <p:ext uri="{BB962C8B-B14F-4D97-AF65-F5344CB8AC3E}">
        <p14:creationId xmlns:p14="http://schemas.microsoft.com/office/powerpoint/2010/main" val="333550930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18400" y="66135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06400" y="6537326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8EF70CB8-1FDE-43BA-A33B-44AAF3603FDE}" type="slidenum"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6299200" y="6560706"/>
            <a:ext cx="58928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GV : LÊ TẤN THỊNH – THCS NGUYỄN HiỀN – NHA TRANG</a:t>
            </a:r>
          </a:p>
        </p:txBody>
      </p:sp>
    </p:spTree>
    <p:extLst>
      <p:ext uri="{BB962C8B-B14F-4D97-AF65-F5344CB8AC3E}">
        <p14:creationId xmlns:p14="http://schemas.microsoft.com/office/powerpoint/2010/main" val="184740296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18400" y="66135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06400" y="6537326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DE0BE2A-26E8-4A8D-ACDE-0089C9158CF9}" type="slidenum"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6299200" y="6560706"/>
            <a:ext cx="58928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GV : LÊ TẤN THỊNH – THCS NGUYỄN HiỀN – NHA TRANG</a:t>
            </a:r>
          </a:p>
        </p:txBody>
      </p:sp>
    </p:spTree>
    <p:extLst>
      <p:ext uri="{BB962C8B-B14F-4D97-AF65-F5344CB8AC3E}">
        <p14:creationId xmlns:p14="http://schemas.microsoft.com/office/powerpoint/2010/main" val="331067242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50838"/>
            <a:ext cx="2794000" cy="5973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50838"/>
            <a:ext cx="8178800" cy="5973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18400" y="66135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06400" y="6537326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A9B368D5-8480-4F19-86D5-51F3ED21B0AD}" type="slidenum"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6299200" y="6560706"/>
            <a:ext cx="58928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GV : LÊ TẤN THỊNH – THCS NGUYỄN HiỀN – NHA TRANG</a:t>
            </a:r>
          </a:p>
        </p:txBody>
      </p:sp>
    </p:spTree>
    <p:extLst>
      <p:ext uri="{BB962C8B-B14F-4D97-AF65-F5344CB8AC3E}">
        <p14:creationId xmlns:p14="http://schemas.microsoft.com/office/powerpoint/2010/main" val="165802769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6400" y="350838"/>
            <a:ext cx="11176000" cy="5973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18400" y="66135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06400" y="6537326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122E13EA-F820-4526-B6D8-BE9C1409F22A}" type="slidenum"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99200" y="6560706"/>
            <a:ext cx="5892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hlink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98BF1D"/>
                </a:solidFill>
                <a:latin typeface="Arial" charset="0"/>
                <a:cs typeface="Arial" charset="0"/>
              </a:rPr>
              <a:t>GV : LÊ TẤN THỊNH – THCS NGUYỄN HIỀN – NHA TRANG</a:t>
            </a:r>
          </a:p>
        </p:txBody>
      </p:sp>
    </p:spTree>
    <p:extLst>
      <p:ext uri="{BB962C8B-B14F-4D97-AF65-F5344CB8AC3E}">
        <p14:creationId xmlns:p14="http://schemas.microsoft.com/office/powerpoint/2010/main" val="64684577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9D56-E96F-4017-B149-5E2F4C4B344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D6DC6-D1CB-4D51-86B4-31C91AFE9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54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9D56-E96F-4017-B149-5E2F4C4B344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D6DC6-D1CB-4D51-86B4-31C91AFE9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9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9D56-E96F-4017-B149-5E2F4C4B344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D6DC6-D1CB-4D51-86B4-31C91AFE9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6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9D56-E96F-4017-B149-5E2F4C4B344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D6DC6-D1CB-4D51-86B4-31C91AFE9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3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9D56-E96F-4017-B149-5E2F4C4B344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D6DC6-D1CB-4D51-86B4-31C91AFE9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78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9D56-E96F-4017-B149-5E2F4C4B344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D6DC6-D1CB-4D51-86B4-31C91AFE9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9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9D56-E96F-4017-B149-5E2F4C4B344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D6DC6-D1CB-4D51-86B4-31C91AFE9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59D56-E96F-4017-B149-5E2F4C4B344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D6DC6-D1CB-4D51-86B4-31C91AFE9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9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3" name="Picture 149" descr="4_1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gray">
          <a:xfrm>
            <a:off x="0" y="0"/>
            <a:ext cx="12192000" cy="1943100"/>
          </a:xfrm>
          <a:prstGeom prst="rect">
            <a:avLst/>
          </a:prstGeom>
          <a:noFill/>
        </p:spPr>
      </p:pic>
      <p:sp>
        <p:nvSpPr>
          <p:cNvPr id="1188" name="Rectangle 164"/>
          <p:cNvSpPr>
            <a:spLocks noChangeArrowheads="1"/>
          </p:cNvSpPr>
          <p:nvPr userDrawn="1"/>
        </p:nvSpPr>
        <p:spPr bwMode="gray">
          <a:xfrm>
            <a:off x="0" y="6553200"/>
            <a:ext cx="12192000" cy="3048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06400" y="1219200"/>
            <a:ext cx="11176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12700" y="5967413"/>
            <a:ext cx="85513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17600" y="350838"/>
            <a:ext cx="9652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Hình chữ nhật 2"/>
          <p:cNvSpPr/>
          <p:nvPr userDrawn="1"/>
        </p:nvSpPr>
        <p:spPr>
          <a:xfrm>
            <a:off x="0" y="6580910"/>
            <a:ext cx="4648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51944E">
                    <a:lumMod val="75000"/>
                  </a:srgbClr>
                </a:solidFill>
                <a:latin typeface="Arial" charset="0"/>
                <a:cs typeface="Arial" charset="0"/>
              </a:rPr>
              <a:t>GV : VÕ KHẮC HUY – THCS NGUYỄN HIỀN – NHA TRANG</a:t>
            </a:r>
          </a:p>
        </p:txBody>
      </p:sp>
    </p:spTree>
    <p:extLst>
      <p:ext uri="{BB962C8B-B14F-4D97-AF65-F5344CB8AC3E}">
        <p14:creationId xmlns:p14="http://schemas.microsoft.com/office/powerpoint/2010/main" val="30159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/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0.png"/><Relationship Id="rId4" Type="http://schemas.openxmlformats.org/officeDocument/2006/relationships/image" Target="../media/image1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E06E931C-0DE1-459E-A6B9-83324ED8210B}"/>
              </a:ext>
            </a:extLst>
          </p:cNvPr>
          <p:cNvSpPr/>
          <p:nvPr/>
        </p:nvSpPr>
        <p:spPr>
          <a:xfrm>
            <a:off x="2077883" y="762000"/>
            <a:ext cx="85298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SỞ GIÁO DỤC ĐÀO TẠO KHÁNH HÒA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9759DDB5-AC46-4C2E-8109-08978335675A}"/>
              </a:ext>
            </a:extLst>
          </p:cNvPr>
          <p:cNvSpPr/>
          <p:nvPr/>
        </p:nvSpPr>
        <p:spPr>
          <a:xfrm>
            <a:off x="838200" y="1551668"/>
            <a:ext cx="106971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ÔN TẬP KIẾN THỨC TRỌNG  TÂM</a:t>
            </a:r>
            <a:endParaRPr lang="en-US" sz="36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8FA91162-7E55-49FF-8738-2C427B6A5E0E}"/>
              </a:ext>
            </a:extLst>
          </p:cNvPr>
          <p:cNvSpPr/>
          <p:nvPr/>
        </p:nvSpPr>
        <p:spPr>
          <a:xfrm>
            <a:off x="3738359" y="2438400"/>
            <a:ext cx="556652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 9</a:t>
            </a:r>
            <a:endParaRPr lang="en-US" sz="115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50961" y="4724400"/>
            <a:ext cx="56460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cript" pitchFamily="2" charset="0"/>
                <a:cs typeface="Arial" panose="020B0604020202020204" pitchFamily="34" charset="0"/>
              </a:rPr>
              <a:t>Giáo</a:t>
            </a:r>
            <a:r>
              <a:rPr lang="en-US" sz="32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cript" pitchFamily="2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cript" pitchFamily="2" charset="0"/>
                <a:cs typeface="Arial" panose="020B0604020202020204" pitchFamily="34" charset="0"/>
              </a:rPr>
              <a:t>viên</a:t>
            </a:r>
            <a:r>
              <a:rPr lang="en-US" sz="32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cript" pitchFamily="2" charset="0"/>
                <a:cs typeface="Arial" panose="020B0604020202020204" pitchFamily="34" charset="0"/>
              </a:rPr>
              <a:t>: </a:t>
            </a: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cript" pitchFamily="2" charset="0"/>
                <a:cs typeface="Arial" panose="020B0604020202020204" pitchFamily="34" charset="0"/>
              </a:rPr>
              <a:t>Nguyễn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cript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cript" pitchFamily="2" charset="0"/>
                <a:cs typeface="Arial" panose="020B0604020202020204" pitchFamily="34" charset="0"/>
              </a:rPr>
              <a:t>Tấn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cript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cript" pitchFamily="2" charset="0"/>
                <a:cs typeface="Arial" panose="020B0604020202020204" pitchFamily="34" charset="0"/>
              </a:rPr>
              <a:t>Định</a:t>
            </a:r>
            <a:endParaRPr lang="en-US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71757" y="5177135"/>
            <a:ext cx="75847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cript" pitchFamily="2" charset="0"/>
                <a:cs typeface="Times New Roman" panose="02020603050405020304" pitchFamily="18" charset="0"/>
              </a:rPr>
              <a:t>Trường</a:t>
            </a:r>
            <a:r>
              <a:rPr lang="en-US" sz="32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cript" pitchFamily="2" charset="0"/>
                <a:cs typeface="Times New Roman" panose="02020603050405020304" pitchFamily="18" charset="0"/>
              </a:rPr>
              <a:t> THCS </a:t>
            </a: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cript" pitchFamily="2" charset="0"/>
                <a:cs typeface="Times New Roman" panose="02020603050405020304" pitchFamily="18" charset="0"/>
              </a:rPr>
              <a:t>Phạm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cript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cript" pitchFamily="2" charset="0"/>
                <a:cs typeface="Times New Roman" panose="02020603050405020304" pitchFamily="18" charset="0"/>
              </a:rPr>
              <a:t>Ngũ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cript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cript" pitchFamily="2" charset="0"/>
                <a:cs typeface="Times New Roman" panose="02020603050405020304" pitchFamily="18" charset="0"/>
              </a:rPr>
              <a:t>Lão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cript" pitchFamily="2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cript" pitchFamily="2" charset="0"/>
                <a:cs typeface="Times New Roman" panose="02020603050405020304" pitchFamily="18" charset="0"/>
              </a:rPr>
              <a:t>– </a:t>
            </a:r>
            <a:r>
              <a:rPr lang="en-US" sz="32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cript" pitchFamily="2" charset="0"/>
                <a:cs typeface="Times New Roman" panose="02020603050405020304" pitchFamily="18" charset="0"/>
              </a:rPr>
              <a:t>Ninh</a:t>
            </a:r>
            <a:r>
              <a:rPr lang="en-U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cript" pitchFamily="2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cript" pitchFamily="2" charset="0"/>
                <a:cs typeface="Times New Roman" panose="02020603050405020304" pitchFamily="18" charset="0"/>
              </a:rPr>
              <a:t>Hòa</a:t>
            </a:r>
            <a:endParaRPr lang="en-US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53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3284" y="868145"/>
            <a:ext cx="10527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284" y="1440565"/>
            <a:ext cx="5781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endParaRPr lang="en-US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2641" y="1832965"/>
            <a:ext cx="28504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210050" y="2560750"/>
                <a:ext cx="4447920" cy="885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320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func>
                  </m:oMath>
                </a14:m>
                <a:r>
                  <a:rPr lang="en-US" alt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ạ</m:t>
                        </m:r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nh</m:t>
                        </m:r>
                        <m: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đố</m:t>
                        </m:r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ạ</m:t>
                        </m:r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nh</m:t>
                        </m:r>
                        <m: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huy</m:t>
                        </m:r>
                        <m: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ề</m:t>
                        </m:r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</m:oMath>
                </a14:m>
                <a:r>
                  <a:rPr lang="en-US" alt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BC</m:t>
                        </m:r>
                      </m:den>
                    </m:f>
                  </m:oMath>
                </a14:m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050" y="2560750"/>
                <a:ext cx="4447920" cy="885627"/>
              </a:xfrm>
              <a:prstGeom prst="rect">
                <a:avLst/>
              </a:prstGeom>
              <a:blipFill rotWithShape="0">
                <a:blip r:embed="rId2"/>
                <a:stretch>
                  <a:fillRect b="-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66980" y="3649146"/>
                <a:ext cx="4447920" cy="892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func>
                  </m:oMath>
                </a14:m>
                <a:r>
                  <a:rPr lang="en-US" alt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ạ</m:t>
                        </m:r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nh</m:t>
                        </m:r>
                        <m: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ề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ạ</m:t>
                        </m:r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nh</m:t>
                        </m:r>
                        <m: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huy</m:t>
                        </m:r>
                        <m: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ề</m:t>
                        </m:r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</m:oMath>
                </a14:m>
                <a:r>
                  <a:rPr lang="en-US" alt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BC</m:t>
                        </m:r>
                      </m:den>
                    </m:f>
                  </m:oMath>
                </a14:m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980" y="3649146"/>
                <a:ext cx="4447920" cy="892039"/>
              </a:xfrm>
              <a:prstGeom prst="rect">
                <a:avLst/>
              </a:prstGeom>
              <a:blipFill rotWithShape="0">
                <a:blip r:embed="rId3"/>
                <a:stretch>
                  <a:fillRect b="-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204914" y="4606577"/>
                <a:ext cx="4447920" cy="892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r>
                          <a:rPr lang="en-US" alt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func>
                  </m:oMath>
                </a14:m>
                <a:r>
                  <a:rPr lang="en-US" alt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ạ</m:t>
                        </m:r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nh</m:t>
                        </m:r>
                        <m: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đố</m:t>
                        </m:r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ạ</m:t>
                        </m:r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nh</m:t>
                        </m:r>
                        <m: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ề</m:t>
                        </m:r>
                      </m:den>
                    </m:f>
                  </m:oMath>
                </a14:m>
                <a:r>
                  <a:rPr lang="en-US" alt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den>
                    </m:f>
                  </m:oMath>
                </a14:m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914" y="4606577"/>
                <a:ext cx="4447920" cy="892039"/>
              </a:xfrm>
              <a:prstGeom prst="rect">
                <a:avLst/>
              </a:prstGeom>
              <a:blipFill rotWithShape="0">
                <a:blip r:embed="rId4"/>
                <a:stretch>
                  <a:fillRect b="-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232081" y="5627206"/>
                <a:ext cx="4447920" cy="892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cot</m:t>
                        </m:r>
                      </m:fName>
                      <m:e>
                        <m:r>
                          <a:rPr lang="en-US" alt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func>
                  </m:oMath>
                </a14:m>
                <a:r>
                  <a:rPr lang="en-US" alt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ạ</m:t>
                        </m:r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nh</m:t>
                        </m:r>
                        <m: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ề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ạ</m:t>
                        </m:r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nh</m:t>
                        </m:r>
                        <m: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đố</m:t>
                        </m:r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den>
                    </m:f>
                  </m:oMath>
                </a14:m>
                <a:r>
                  <a:rPr lang="en-US" alt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AC</m:t>
                        </m:r>
                      </m:den>
                    </m:f>
                  </m:oMath>
                </a14:m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081" y="5627206"/>
                <a:ext cx="4447920" cy="892039"/>
              </a:xfrm>
              <a:prstGeom prst="rect">
                <a:avLst/>
              </a:prstGeom>
              <a:blipFill rotWithShape="0">
                <a:blip r:embed="rId5"/>
                <a:stretch>
                  <a:fillRect b="-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6096000" y="2481085"/>
            <a:ext cx="5402129" cy="3146121"/>
            <a:chOff x="474045" y="2019424"/>
            <a:chExt cx="6559146" cy="3573410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815739" y="2557463"/>
              <a:ext cx="1457323" cy="247173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288700" y="2571883"/>
              <a:ext cx="4329113" cy="247173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800102" y="5029200"/>
              <a:ext cx="57864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2387362" y="2671499"/>
              <a:ext cx="114300" cy="2000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2171610" y="2736903"/>
              <a:ext cx="215756" cy="1346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024633" y="2019424"/>
              <a:ext cx="539522" cy="585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4045" y="4986338"/>
              <a:ext cx="514221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518970" y="4986338"/>
              <a:ext cx="514221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rot="17971490">
              <a:off x="497171" y="3355851"/>
              <a:ext cx="1464218" cy="635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kề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1957260">
              <a:off x="3644470" y="3187223"/>
              <a:ext cx="1820208" cy="594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48945" y="4998553"/>
              <a:ext cx="2219206" cy="594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ạnh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huyền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64998" y="4434383"/>
              <a:ext cx="498651" cy="594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2619379" y="414340"/>
            <a:ext cx="69894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32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ÔN TẬP CHƯƠNG 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I – HÌNH HỌC 9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34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8997" y="925299"/>
            <a:ext cx="10527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997" y="1512007"/>
            <a:ext cx="5781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endParaRPr lang="en-US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354" y="2512364"/>
            <a:ext cx="25929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354" y="1947271"/>
            <a:ext cx="29530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619379" y="414340"/>
            <a:ext cx="69894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32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ÔN TẬP CHƯƠNG 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I – HÌNH HỌC 9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22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7" name="Text Box 17"/>
          <p:cNvSpPr txBox="1">
            <a:spLocks noChangeArrowheads="1"/>
          </p:cNvSpPr>
          <p:nvPr/>
        </p:nvSpPr>
        <p:spPr bwMode="auto">
          <a:xfrm>
            <a:off x="687976" y="1330525"/>
            <a:ext cx="69477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l-GR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38" name="Text Box 18"/>
          <p:cNvSpPr txBox="1">
            <a:spLocks noChangeArrowheads="1"/>
          </p:cNvSpPr>
          <p:nvPr/>
        </p:nvSpPr>
        <p:spPr bwMode="auto">
          <a:xfrm>
            <a:off x="687976" y="2887860"/>
            <a:ext cx="45977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altLang="en-US" sz="3200" dirty="0">
                <a:solidFill>
                  <a:schemeClr val="bg1"/>
                </a:solidFill>
                <a:latin typeface="+mj-lt"/>
              </a:rPr>
              <a:t>b</a:t>
            </a:r>
            <a:r>
              <a:rPr lang="en-US" altLang="en-US" sz="320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ta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: </a:t>
            </a:r>
            <a:endParaRPr lang="el-GR" altLang="en-US" sz="32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9165" name="Text Box 45"/>
          <p:cNvSpPr txBox="1">
            <a:spLocks noChangeArrowheads="1"/>
          </p:cNvSpPr>
          <p:nvPr/>
        </p:nvSpPr>
        <p:spPr bwMode="auto">
          <a:xfrm>
            <a:off x="687977" y="5349917"/>
            <a:ext cx="801052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en-US" alt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</a:t>
            </a:r>
            <a:r>
              <a:rPr lang="en-US" alt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sin</a:t>
            </a:r>
            <a:r>
              <a:rPr lang="el-GR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cos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cot</a:t>
            </a:r>
            <a:r>
              <a:rPr lang="el-GR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endParaRPr lang="el-GR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70" name="Text Box 50"/>
          <p:cNvSpPr txBox="1">
            <a:spLocks noChangeArrowheads="1"/>
          </p:cNvSpPr>
          <p:nvPr/>
        </p:nvSpPr>
        <p:spPr bwMode="auto">
          <a:xfrm>
            <a:off x="313507" y="801073"/>
            <a:ext cx="114038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</a:t>
            </a:r>
            <a:r>
              <a:rPr lang="vi-VN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alt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19800" y="1880796"/>
            <a:ext cx="2315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   = cot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19800" y="2355442"/>
            <a:ext cx="2315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cot   = tan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19723" y="1894416"/>
            <a:ext cx="2364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sin   = cos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51472" y="2387328"/>
            <a:ext cx="2262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cos  = sin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51231" y="3595621"/>
            <a:ext cx="2637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 &lt; sin &lt; 1  </a:t>
            </a:r>
            <a:r>
              <a:rPr lang="en-US" sz="3200" dirty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;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634807" y="3595621"/>
            <a:ext cx="2683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 &lt; cos &lt; 1  </a:t>
            </a:r>
            <a:r>
              <a:rPr lang="en-US" sz="3200" dirty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;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344663" y="3583285"/>
            <a:ext cx="3110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sin</a:t>
            </a:r>
            <a:r>
              <a:rPr 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 + cos</a:t>
            </a:r>
            <a:r>
              <a:rPr 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 = 1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185061" y="4352408"/>
                <a:ext cx="2462534" cy="8988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3600" b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num>
                      <m:den>
                        <m:r>
                          <a:rPr lang="en-US" sz="36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3600" b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+mj-lt"/>
                    <a:sym typeface="Symbol" panose="05050102010706020507" pitchFamily="18" charset="2"/>
                  </a:rPr>
                  <a:t> ;</a:t>
                </a:r>
                <a:endParaRPr lang="en-US" sz="32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061" y="4352408"/>
                <a:ext cx="2462534" cy="898836"/>
              </a:xfrm>
              <a:prstGeom prst="rect">
                <a:avLst/>
              </a:prstGeom>
              <a:blipFill rotWithShape="0">
                <a:blip r:embed="rId3"/>
                <a:stretch>
                  <a:fillRect l="-6188" r="-3465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719008" y="4407593"/>
                <a:ext cx="2306722" cy="7901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cot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3600" b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num>
                      <m:den>
                        <m:r>
                          <a:rPr lang="en-US" sz="3600" b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sz="3600" b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</a:t>
                </a: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008" y="4407593"/>
                <a:ext cx="2306722" cy="790153"/>
              </a:xfrm>
              <a:prstGeom prst="rect">
                <a:avLst/>
              </a:prstGeom>
              <a:blipFill rotWithShape="0">
                <a:blip r:embed="rId4"/>
                <a:stretch>
                  <a:fillRect l="-10582" r="-8201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6507176" y="4393537"/>
            <a:ext cx="2749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tan.cot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 = 1 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619379" y="414340"/>
            <a:ext cx="69894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32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ÔN TẬP CHƯƠNG 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I – HÌNH HỌC 9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34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8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7" grpId="0"/>
      <p:bldP spid="389138" grpId="0"/>
      <p:bldP spid="389165" grpId="0"/>
      <p:bldP spid="53" grpId="0"/>
      <p:bldP spid="54" grpId="0"/>
      <p:bldP spid="58" grpId="0"/>
      <p:bldP spid="59" grpId="0"/>
      <p:bldP spid="61" grpId="0"/>
      <p:bldP spid="62" grpId="0"/>
      <p:bldP spid="63" grpId="0"/>
      <p:bldP spid="66" grpId="0"/>
      <p:bldP spid="71" grpId="0"/>
      <p:bldP spid="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ChangeArrowheads="1"/>
          </p:cNvSpPr>
          <p:nvPr/>
        </p:nvSpPr>
        <p:spPr bwMode="auto">
          <a:xfrm>
            <a:off x="1524000" y="428632"/>
            <a:ext cx="914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426676" y="2006741"/>
            <a:ext cx="6579431" cy="960993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2. (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máy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)</a:t>
            </a:r>
          </a:p>
          <a:p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a) So </a:t>
            </a:r>
            <a:r>
              <a:rPr lang="en-US" alt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sánh</a:t>
            </a:r>
            <a:r>
              <a:rPr lang="en-US" alt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sin35</a:t>
            </a:r>
            <a:r>
              <a:rPr lang="en-US" altLang="en-US" sz="3200" b="1" baseline="30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0</a:t>
            </a:r>
            <a:r>
              <a:rPr lang="en-US" alt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và</a:t>
            </a:r>
            <a:r>
              <a:rPr lang="en-US" alt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sin50</a:t>
            </a:r>
            <a:r>
              <a:rPr lang="en-US" altLang="en-US" sz="3200" b="1" baseline="30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0 </a:t>
            </a:r>
            <a:r>
              <a:rPr lang="en-US" alt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32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endParaRPr lang="en-US" altLang="en-US" sz="3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619379" y="414340"/>
            <a:ext cx="69894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32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ÔN TẬP CHƯƠNG 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I – HÌNH HỌC 9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997" y="925299"/>
            <a:ext cx="10527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997" y="1512007"/>
            <a:ext cx="5781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endParaRPr lang="en-US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3499" y="3060412"/>
            <a:ext cx="6927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Ta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35</a:t>
            </a:r>
            <a:r>
              <a:rPr lang="en-US" altLang="en-US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50</a:t>
            </a:r>
            <a:r>
              <a:rPr lang="en-US" altLang="en-US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sin35</a:t>
            </a:r>
            <a:r>
              <a:rPr lang="en-US" altLang="en-US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sin50</a:t>
            </a:r>
            <a:r>
              <a:rPr lang="en-US" altLang="en-US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43696" y="3521557"/>
            <a:ext cx="10182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Sắp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xếp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tăng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dần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sin32</a:t>
            </a:r>
            <a:r>
              <a:rPr lang="en-US" altLang="en-US" sz="32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cos20</a:t>
            </a:r>
            <a:r>
              <a:rPr lang="en-US" altLang="en-US" sz="32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sin50</a:t>
            </a:r>
            <a:r>
              <a:rPr lang="en-US" altLang="en-US" sz="32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cos73</a:t>
            </a:r>
            <a:r>
              <a:rPr lang="en-US" altLang="en-US" sz="32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87785" y="4580422"/>
            <a:ext cx="7370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Ta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cos20</a:t>
            </a:r>
            <a:r>
              <a:rPr lang="en-US" altLang="en-US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sin70</a:t>
            </a:r>
            <a:r>
              <a:rPr lang="en-US" altLang="en-US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cos73</a:t>
            </a:r>
            <a:r>
              <a:rPr lang="en-US" altLang="en-US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sin17</a:t>
            </a:r>
            <a:r>
              <a:rPr lang="en-US" altLang="en-US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02073" y="5120528"/>
            <a:ext cx="6370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Ta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17</a:t>
            </a:r>
            <a:r>
              <a:rPr lang="en-US" altLang="en-US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32</a:t>
            </a:r>
            <a:r>
              <a:rPr lang="en-US" altLang="en-US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50</a:t>
            </a:r>
            <a:r>
              <a:rPr lang="en-US" altLang="en-US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70</a:t>
            </a:r>
            <a:r>
              <a:rPr lang="en-US" altLang="en-US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4" name="Text Box 45"/>
          <p:cNvSpPr txBox="1">
            <a:spLocks noChangeArrowheads="1"/>
          </p:cNvSpPr>
          <p:nvPr/>
        </p:nvSpPr>
        <p:spPr bwMode="auto">
          <a:xfrm>
            <a:off x="7059297" y="1442400"/>
            <a:ext cx="4712708" cy="830997"/>
          </a:xfrm>
          <a:prstGeom prst="rect">
            <a:avLst/>
          </a:prstGeom>
          <a:solidFill>
            <a:srgbClr val="0066FF"/>
          </a:solidFill>
          <a:ln w="12700" cap="sq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en-US" alt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</a:t>
            </a:r>
            <a:r>
              <a:rPr lang="en-US" alt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</a:t>
            </a:r>
            <a:r>
              <a:rPr lang="el-GR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cos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cot</a:t>
            </a:r>
            <a:r>
              <a:rPr lang="el-GR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endParaRPr lang="el-GR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0681" y="5634848"/>
            <a:ext cx="6984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sin17</a:t>
            </a:r>
            <a:r>
              <a:rPr lang="en-US" alt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sin32</a:t>
            </a:r>
            <a:r>
              <a:rPr lang="en-US" alt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sin50</a:t>
            </a:r>
            <a:r>
              <a:rPr lang="en-US" alt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sin70</a:t>
            </a:r>
            <a:r>
              <a:rPr lang="en-US" alt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08311" y="6196902"/>
            <a:ext cx="7670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cos73</a:t>
            </a:r>
            <a:r>
              <a:rPr lang="en-US" altLang="en-US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sin32</a:t>
            </a:r>
            <a:r>
              <a:rPr lang="en-US" alt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sin50</a:t>
            </a:r>
            <a:r>
              <a:rPr lang="en-US" alt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cos20</a:t>
            </a:r>
            <a:r>
              <a:rPr lang="en-US" altLang="en-US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7072176" y="2330890"/>
            <a:ext cx="4712708" cy="830997"/>
          </a:xfrm>
          <a:prstGeom prst="rect">
            <a:avLst/>
          </a:prstGeom>
          <a:solidFill>
            <a:srgbClr val="0066FF"/>
          </a:solidFill>
          <a:ln w="12700" cap="sq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 </a:t>
            </a:r>
            <a:r>
              <a:rPr lang="en-US" alt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phụ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nhau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thì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sin </a:t>
            </a:r>
            <a:r>
              <a:rPr lang="en-US" alt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góc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này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bằng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cos </a:t>
            </a:r>
            <a:r>
              <a:rPr lang="en-US" alt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góc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kia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…..</a:t>
            </a:r>
            <a:endParaRPr lang="el-GR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65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build="allAtOnce"/>
      <p:bldP spid="13" grpId="0" build="allAtOnce"/>
      <p:bldP spid="14" grpId="0" animBg="1"/>
      <p:bldP spid="15" grpId="0" build="allAtOnce"/>
      <p:bldP spid="16" grpId="0" build="allAtOnce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0421" y="925299"/>
            <a:ext cx="10527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421" y="1512007"/>
            <a:ext cx="5883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endParaRPr lang="en-US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778" y="2498076"/>
            <a:ext cx="25929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9778" y="1947271"/>
            <a:ext cx="28504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285" y="3236403"/>
            <a:ext cx="9290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619379" y="414340"/>
            <a:ext cx="69894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32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ÔN TẬP CHƯƠNG 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I – HÌNH HỌC 9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30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095" y="942977"/>
            <a:ext cx="9154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2656" y="1628776"/>
            <a:ext cx="8900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tam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(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3617" y="4513000"/>
            <a:ext cx="5036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c.tanB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;   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b.tanC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3617" y="5410728"/>
            <a:ext cx="5178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 =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c.cotC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;   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c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b.cotB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2363" y="2788614"/>
            <a:ext cx="5235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 =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a.sinB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;  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 =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a.sinC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4114" y="3650022"/>
            <a:ext cx="5226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 =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a.cosC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;   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c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a.cosB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681" y="4131982"/>
            <a:ext cx="4593814" cy="93764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53304" y="5014725"/>
            <a:ext cx="4738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 AC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BC.sinB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BC.cosC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10274" y="5411552"/>
            <a:ext cx="4411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hay b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a.sinB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a.cosC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619379" y="414340"/>
            <a:ext cx="69894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32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ÔN TẬP CHƯƠNG 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I – HÌNH HỌC 9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592633" y="2129312"/>
            <a:ext cx="3678215" cy="1959229"/>
            <a:chOff x="159378" y="1690793"/>
            <a:chExt cx="7184623" cy="3777067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815739" y="2557463"/>
              <a:ext cx="1457323" cy="247173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288700" y="2571883"/>
              <a:ext cx="4329113" cy="247173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00102" y="5029200"/>
              <a:ext cx="57864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387362" y="2671499"/>
              <a:ext cx="114300" cy="2000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2171610" y="2736903"/>
              <a:ext cx="215756" cy="1346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863757" y="1690793"/>
              <a:ext cx="795935" cy="8900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9378" y="4528165"/>
              <a:ext cx="761490" cy="8900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582511" y="4577847"/>
              <a:ext cx="761490" cy="8900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35104" y="3067341"/>
              <a:ext cx="416906" cy="5942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160999" y="2893672"/>
              <a:ext cx="442205" cy="5942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77157" y="4088927"/>
              <a:ext cx="498652" cy="5942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345414" y="4824207"/>
              <a:ext cx="416904" cy="5942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114300"/>
            <a:ext cx="7143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5" grpId="0"/>
      <p:bldP spid="15" grpId="1"/>
      <p:bldP spid="16" grpId="0"/>
      <p:bldP spid="1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40934" y="887779"/>
                <a:ext cx="8509144" cy="1583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A,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 = 5cm,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= 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60</a:t>
                </a:r>
                <a:r>
                  <a:rPr lang="en-US" sz="3200" b="1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0 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hình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vẽ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).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34" y="887779"/>
                <a:ext cx="8509144" cy="1583062"/>
              </a:xfrm>
              <a:prstGeom prst="rect">
                <a:avLst/>
              </a:prstGeom>
              <a:blipFill rotWithShape="0">
                <a:blip r:embed="rId2"/>
                <a:stretch>
                  <a:fillRect l="-1791" t="-5405" r="-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2877" y="1879901"/>
                <a:ext cx="8557312" cy="601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Ta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= 90</a:t>
                </a:r>
                <a:r>
                  <a:rPr lang="en-US" sz="3200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0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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90</a:t>
                </a:r>
                <a:r>
                  <a:rPr lang="en-US" sz="3200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0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 60</a:t>
                </a:r>
                <a:r>
                  <a:rPr lang="en-US" sz="3200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0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= 30</a:t>
                </a:r>
                <a:r>
                  <a:rPr lang="en-US" sz="3200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0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.</a:t>
                </a: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77" y="1879901"/>
                <a:ext cx="8557312" cy="601575"/>
              </a:xfrm>
              <a:prstGeom prst="rect">
                <a:avLst/>
              </a:prstGeom>
              <a:blipFill rotWithShape="0">
                <a:blip r:embed="rId3"/>
                <a:stretch>
                  <a:fillRect l="-1852" t="-11111" b="-31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2877" y="2500052"/>
                <a:ext cx="6860611" cy="1638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Theo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AC =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AB.tanB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= 5.tan60</a:t>
                </a:r>
                <a:r>
                  <a:rPr lang="en-US" sz="3200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0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= 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(cm).</a:t>
                </a: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77" y="2500052"/>
                <a:ext cx="6860611" cy="1638910"/>
              </a:xfrm>
              <a:prstGeom prst="rect">
                <a:avLst/>
              </a:prstGeom>
              <a:blipFill rotWithShape="0">
                <a:blip r:embed="rId4"/>
                <a:stretch>
                  <a:fillRect l="-2311" t="-5204" r="-2222" b="-9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6733" y="4067522"/>
                <a:ext cx="6532983" cy="2525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Ta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AB =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BC.cosB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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 = AB: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cosB</a:t>
                </a:r>
                <a:endPara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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5 : cos60</a:t>
                </a:r>
                <a:r>
                  <a:rPr lang="en-US" sz="3200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. </a:t>
                </a: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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5: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 10 (cm). </a:t>
                </a: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33" y="4067522"/>
                <a:ext cx="6532983" cy="2525756"/>
              </a:xfrm>
              <a:prstGeom prst="rect">
                <a:avLst/>
              </a:prstGeom>
              <a:blipFill rotWithShape="0">
                <a:blip r:embed="rId5"/>
                <a:stretch>
                  <a:fillRect l="-2332" t="-3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119554" y="4294352"/>
            <a:ext cx="5448308" cy="2123658"/>
          </a:xfrm>
          <a:prstGeom prst="rect">
            <a:avLst/>
          </a:prstGeom>
          <a:solidFill>
            <a:srgbClr val="0066FF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			b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a.sinB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a.cosC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           c =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a.sinC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a.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cosB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                       b =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c.tanB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c.cotC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                        c =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b.tanC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c.cotC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2619379" y="414340"/>
            <a:ext cx="69894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32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ÔN TẬP CHƯƠNG 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I – HÌNH HỌC 9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7416852" y="1300764"/>
            <a:ext cx="4413224" cy="2585568"/>
            <a:chOff x="633727" y="2019424"/>
            <a:chExt cx="6175362" cy="3506983"/>
          </a:xfrm>
        </p:grpSpPr>
        <p:cxnSp>
          <p:nvCxnSpPr>
            <p:cNvPr id="78" name="Straight Connector 77"/>
            <p:cNvCxnSpPr/>
            <p:nvPr/>
          </p:nvCxnSpPr>
          <p:spPr>
            <a:xfrm flipH="1">
              <a:off x="815739" y="2557463"/>
              <a:ext cx="1457323" cy="247173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2288700" y="2571883"/>
              <a:ext cx="4329113" cy="247173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800102" y="5029200"/>
              <a:ext cx="57864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2387362" y="2671499"/>
              <a:ext cx="114300" cy="2000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2171610" y="2736903"/>
              <a:ext cx="215756" cy="1346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2024633" y="2019424"/>
              <a:ext cx="539522" cy="585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33727" y="4940598"/>
              <a:ext cx="514221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294868" y="4939292"/>
              <a:ext cx="514221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 rot="18021905">
              <a:off x="824618" y="3277314"/>
              <a:ext cx="928442" cy="619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5cm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045749" y="4434919"/>
              <a:ext cx="978885" cy="520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60</a:t>
              </a:r>
              <a:r>
                <a:rPr lang="en-US" sz="2000" baseline="30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0</a:t>
              </a:r>
              <a:endPara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259643" y="4438347"/>
            <a:ext cx="2552217" cy="1687864"/>
            <a:chOff x="454190" y="1690793"/>
            <a:chExt cx="6547382" cy="4122150"/>
          </a:xfrm>
        </p:grpSpPr>
        <p:cxnSp>
          <p:nvCxnSpPr>
            <p:cNvPr id="89" name="Straight Connector 88"/>
            <p:cNvCxnSpPr/>
            <p:nvPr/>
          </p:nvCxnSpPr>
          <p:spPr>
            <a:xfrm flipH="1">
              <a:off x="815738" y="2557463"/>
              <a:ext cx="1457323" cy="247173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2288700" y="2571883"/>
              <a:ext cx="4329113" cy="247173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>
              <a:off x="800102" y="5029200"/>
              <a:ext cx="57864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2387362" y="2671499"/>
              <a:ext cx="114300" cy="2000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 flipV="1">
              <a:off x="2171610" y="2736903"/>
              <a:ext cx="215756" cy="1346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1863756" y="1690793"/>
              <a:ext cx="950762" cy="869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54190" y="4943737"/>
              <a:ext cx="913754" cy="869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087818" y="4919830"/>
              <a:ext cx="913754" cy="869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906452" y="3091879"/>
              <a:ext cx="765712" cy="902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317250" y="3128418"/>
              <a:ext cx="802720" cy="902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33515" y="4159995"/>
              <a:ext cx="889080" cy="869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345414" y="4824208"/>
              <a:ext cx="765712" cy="869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512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82159" y="888067"/>
                <a:ext cx="8509144" cy="1383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4. 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Cho 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ABC </a:t>
                </a:r>
                <a:r>
                  <a:rPr lang="en-US" alt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vuông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tại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 A, </a:t>
                </a:r>
                <a:r>
                  <a:rPr lang="en-US" alt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đường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cao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AH. </a:t>
                </a:r>
                <a:r>
                  <a:rPr lang="en-US" altLang="en-US" sz="32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Chứng</a:t>
                </a:r>
                <a:r>
                  <a:rPr lang="en-US" alt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 minh </a:t>
                </a:r>
                <a:r>
                  <a:rPr lang="en-US" altLang="en-US" sz="32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rằng</a:t>
                </a:r>
                <a:r>
                  <a:rPr lang="en-US" alt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32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sinB.sinC</a:t>
                </a:r>
                <a:r>
                  <a:rPr lang="en-US" alt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𝐀𝐇</m:t>
                        </m:r>
                      </m:num>
                      <m:den>
                        <m:r>
                          <a:rPr lang="en-US" altLang="en-US" sz="3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𝐁𝐂</m:t>
                        </m:r>
                      </m:den>
                    </m:f>
                  </m:oMath>
                </a14:m>
                <a:r>
                  <a:rPr lang="en-US" alt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 . 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59" y="888067"/>
                <a:ext cx="8509144" cy="1383520"/>
              </a:xfrm>
              <a:prstGeom prst="rect">
                <a:avLst/>
              </a:prstGeom>
              <a:blipFill rotWithShape="0">
                <a:blip r:embed="rId2"/>
                <a:stretch>
                  <a:fillRect l="-1791" t="-5727" b="-3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84579" y="2506777"/>
                <a:ext cx="8557312" cy="802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ABH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vuông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tại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H, t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sinB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𝐀𝐇</m:t>
                        </m:r>
                      </m:num>
                      <m:den>
                        <m:r>
                          <a:rPr lang="en-US" altLang="en-US" sz="3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  <m:r>
                          <a:rPr lang="en-US" altLang="en-US" sz="3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𝐁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.</a:t>
                </a: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79" y="2506777"/>
                <a:ext cx="8557312" cy="802399"/>
              </a:xfrm>
              <a:prstGeom prst="rect">
                <a:avLst/>
              </a:prstGeom>
              <a:blipFill rotWithShape="0">
                <a:blip r:embed="rId3"/>
                <a:stretch>
                  <a:fillRect l="-1781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59671" y="4067522"/>
                <a:ext cx="6871835" cy="2004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sinB.sinC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𝐀𝐇</m:t>
                        </m:r>
                      </m:num>
                      <m:den>
                        <m:r>
                          <a:rPr lang="en-US" altLang="en-US" sz="3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𝐀𝐁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en-US" sz="32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  <m:r>
                          <a:rPr lang="en-US" alt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en-US" sz="3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𝐁𝐂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𝐀𝐇</m:t>
                        </m:r>
                      </m:num>
                      <m:den>
                        <m:r>
                          <a:rPr lang="en-US" altLang="en-US" sz="32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𝐁𝐂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sinB.sinC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2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𝐀𝐇</m:t>
                        </m:r>
                      </m:num>
                      <m:den>
                        <m:r>
                          <a:rPr lang="en-US" altLang="en-US" sz="32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𝐁𝐂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71" y="4067522"/>
                <a:ext cx="6871835" cy="2004908"/>
              </a:xfrm>
              <a:prstGeom prst="rect">
                <a:avLst/>
              </a:prstGeom>
              <a:blipFill rotWithShape="0">
                <a:blip r:embed="rId4"/>
                <a:stretch>
                  <a:fillRect l="-2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2619379" y="414340"/>
            <a:ext cx="69894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32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ÔN TẬP CHƯƠNG 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I – HÌNH HỌC 9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7282932" y="2798063"/>
            <a:ext cx="4300509" cy="2594679"/>
            <a:chOff x="474045" y="1916117"/>
            <a:chExt cx="6559146" cy="3698890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815739" y="2557463"/>
              <a:ext cx="1457323" cy="247173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288700" y="2571883"/>
              <a:ext cx="4329113" cy="247173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800102" y="5029200"/>
              <a:ext cx="57864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288700" y="2571883"/>
              <a:ext cx="114300" cy="247173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371725" y="4829175"/>
              <a:ext cx="2286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600325" y="4829175"/>
              <a:ext cx="0" cy="2000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2387362" y="2671499"/>
              <a:ext cx="114300" cy="2000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 flipV="1">
              <a:off x="2171610" y="2736903"/>
              <a:ext cx="215756" cy="1346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024632" y="1916117"/>
              <a:ext cx="539522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74045" y="4986338"/>
              <a:ext cx="514221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518970" y="4986338"/>
              <a:ext cx="514221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155973" y="5029198"/>
              <a:ext cx="539522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/>
              <p:cNvSpPr txBox="1"/>
              <p:nvPr/>
            </p:nvSpPr>
            <p:spPr>
              <a:xfrm>
                <a:off x="559669" y="3242707"/>
                <a:ext cx="8557312" cy="802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ABC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vuông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tại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A, t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2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  <m:r>
                          <a:rPr lang="en-US" altLang="en-US" sz="3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𝐁</m:t>
                        </m:r>
                      </m:num>
                      <m:den>
                        <m:r>
                          <a:rPr lang="en-US" altLang="en-US" sz="3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𝐁𝐂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.</a:t>
                </a: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69" y="3242707"/>
                <a:ext cx="8557312" cy="802399"/>
              </a:xfrm>
              <a:prstGeom prst="rect">
                <a:avLst/>
              </a:prstGeom>
              <a:blipFill rotWithShape="0">
                <a:blip r:embed="rId5"/>
                <a:stretch>
                  <a:fillRect l="-1852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154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0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306" y="1109667"/>
            <a:ext cx="542878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</a:p>
          <a:p>
            <a:pPr algn="just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5m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65</a:t>
            </a:r>
            <a:r>
              <a:rPr lang="en-US" sz="32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144" y="1632314"/>
            <a:ext cx="2221478" cy="427866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935311" y="1124541"/>
            <a:ext cx="3560184" cy="5048193"/>
            <a:chOff x="8089859" y="1124541"/>
            <a:chExt cx="3560184" cy="5048193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9198613" y="5809145"/>
              <a:ext cx="2070403" cy="176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4275669">
              <a:off x="7395215" y="2632640"/>
              <a:ext cx="3565468" cy="21761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9156287" y="1660883"/>
              <a:ext cx="2112729" cy="41659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4275669" flipH="1">
              <a:off x="9236257" y="5519024"/>
              <a:ext cx="94138" cy="17610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4275669" flipH="1" flipV="1">
              <a:off x="9291045" y="5647697"/>
              <a:ext cx="177697" cy="1185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rot="21529030">
              <a:off x="8793843" y="5680291"/>
              <a:ext cx="42511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21529030">
              <a:off x="11242559" y="5680109"/>
              <a:ext cx="40748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916615" y="1124541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0122130" y="3534959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5m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88231" y="5360402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en-US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619379" y="414340"/>
            <a:ext cx="69894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32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ÔN TẬP CHƯƠNG 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I – HÌNH HỌC 9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22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8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306" y="1109667"/>
            <a:ext cx="5428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70672" y="3669436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5m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33725" y="5425138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en-US" sz="20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619379" y="414340"/>
            <a:ext cx="69894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32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ÔN TẬP CHƯƠNG 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I – HÌNH HỌC 9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80088" y="2054025"/>
            <a:ext cx="6013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Xét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vuông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A, ta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</a:p>
          <a:p>
            <a:pPr algn="just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     AB =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BC.sinC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95716" y="4190232"/>
            <a:ext cx="6632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Vậy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thang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chạm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tường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ở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độ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cao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gần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bằng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4,53m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95716" y="3093228"/>
            <a:ext cx="6016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 AB = 5.sin65</a:t>
            </a:r>
            <a:r>
              <a:rPr 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 AB  4,53 (m)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943581" y="1194629"/>
            <a:ext cx="3554084" cy="5105319"/>
            <a:chOff x="8089859" y="1124541"/>
            <a:chExt cx="3554084" cy="5105319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9198613" y="5809145"/>
              <a:ext cx="2070403" cy="176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4275669">
              <a:off x="7395215" y="2632640"/>
              <a:ext cx="3565468" cy="21761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9156287" y="1660883"/>
              <a:ext cx="2112729" cy="41659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4275669" flipH="1">
              <a:off x="9236257" y="5519024"/>
              <a:ext cx="94138" cy="17610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4275669" flipH="1" flipV="1">
              <a:off x="9291045" y="5647697"/>
              <a:ext cx="177697" cy="1185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 rot="21529030">
              <a:off x="8784225" y="566490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21529030">
              <a:off x="11220429" y="570664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916615" y="1124541"/>
              <a:ext cx="44114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2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Oval 2"/>
          <p:cNvSpPr>
            <a:spLocks noChangeArrowheads="1"/>
          </p:cNvSpPr>
          <p:nvPr/>
        </p:nvSpPr>
        <p:spPr bwMode="auto">
          <a:xfrm>
            <a:off x="2799144" y="1366839"/>
            <a:ext cx="6157913" cy="160495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000" b="1" dirty="0" smtClean="0">
                <a:latin typeface="Times New Roman" panose="02020603050405020304" pitchFamily="18" charset="0"/>
              </a:rPr>
              <a:t>HỆ THỨC LƯỢNG </a:t>
            </a:r>
          </a:p>
          <a:p>
            <a:pPr algn="ctr" eaLnBrk="0" hangingPunct="0"/>
            <a:r>
              <a:rPr lang="en-US" altLang="en-US" sz="3000" b="1" dirty="0" smtClean="0">
                <a:latin typeface="Times New Roman" panose="02020603050405020304" pitchFamily="18" charset="0"/>
              </a:rPr>
              <a:t>TRONG TAM GIÁC VUÔNG</a:t>
            </a:r>
          </a:p>
        </p:txBody>
      </p:sp>
      <p:sp>
        <p:nvSpPr>
          <p:cNvPr id="349187" name="Text Box 3"/>
          <p:cNvSpPr txBox="1">
            <a:spLocks noChangeArrowheads="1"/>
          </p:cNvSpPr>
          <p:nvPr/>
        </p:nvSpPr>
        <p:spPr bwMode="auto">
          <a:xfrm>
            <a:off x="309562" y="4073723"/>
            <a:ext cx="2976564" cy="175432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cao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9188" name="Text Box 4"/>
          <p:cNvSpPr txBox="1">
            <a:spLocks noChangeArrowheads="1"/>
          </p:cNvSpPr>
          <p:nvPr/>
        </p:nvSpPr>
        <p:spPr bwMode="auto">
          <a:xfrm>
            <a:off x="3971925" y="4114801"/>
            <a:ext cx="2914650" cy="175432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nhọn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8029575" y="4059435"/>
            <a:ext cx="3662363" cy="175432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vuông</a:t>
            </a:r>
            <a:endParaRPr lang="en-US" altLang="en-US" sz="3600" b="1" dirty="0">
              <a:solidFill>
                <a:schemeClr val="bg1"/>
              </a:solidFill>
              <a:latin typeface="VNI-Times" pitchFamily="2" charset="0"/>
            </a:endParaRPr>
          </a:p>
        </p:txBody>
      </p:sp>
      <p:sp>
        <p:nvSpPr>
          <p:cNvPr id="349191" name="Line 7"/>
          <p:cNvSpPr>
            <a:spLocks noChangeShapeType="1"/>
          </p:cNvSpPr>
          <p:nvPr/>
        </p:nvSpPr>
        <p:spPr bwMode="auto">
          <a:xfrm flipH="1">
            <a:off x="5657850" y="2971800"/>
            <a:ext cx="0" cy="1143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192" name="Line 8"/>
          <p:cNvSpPr>
            <a:spLocks noChangeShapeType="1"/>
          </p:cNvSpPr>
          <p:nvPr/>
        </p:nvSpPr>
        <p:spPr bwMode="auto">
          <a:xfrm>
            <a:off x="5715000" y="2971800"/>
            <a:ext cx="4286250" cy="105219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600"/>
          </a:p>
        </p:txBody>
      </p:sp>
      <p:sp>
        <p:nvSpPr>
          <p:cNvPr id="349193" name="Line 9"/>
          <p:cNvSpPr>
            <a:spLocks noChangeShapeType="1"/>
          </p:cNvSpPr>
          <p:nvPr/>
        </p:nvSpPr>
        <p:spPr bwMode="auto">
          <a:xfrm flipH="1">
            <a:off x="2014538" y="2971800"/>
            <a:ext cx="3624262" cy="10826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619379" y="414340"/>
            <a:ext cx="69894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32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ÔN TẬP CHƯƠNG 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I – HÌNH HỌC 9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20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9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49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4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7" grpId="0" animBg="1"/>
      <p:bldP spid="349188" grpId="0" animBg="1"/>
      <p:bldP spid="349189" grpId="0" animBg="1"/>
      <p:bldP spid="349191" grpId="0" animBg="1"/>
      <p:bldP spid="349192" grpId="0" animBg="1"/>
      <p:bldP spid="34919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Oval 2"/>
          <p:cNvSpPr>
            <a:spLocks noChangeArrowheads="1"/>
          </p:cNvSpPr>
          <p:nvPr/>
        </p:nvSpPr>
        <p:spPr bwMode="auto">
          <a:xfrm>
            <a:off x="4432261" y="885997"/>
            <a:ext cx="3508451" cy="57308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400" b="1" dirty="0" smtClean="0">
                <a:latin typeface="Times New Roman" panose="02020603050405020304" pitchFamily="18" charset="0"/>
              </a:rPr>
              <a:t>HỆ THỨC LƯỢNG </a:t>
            </a:r>
          </a:p>
          <a:p>
            <a:pPr algn="ctr" eaLnBrk="0" hangingPunct="0"/>
            <a:r>
              <a:rPr lang="en-US" altLang="en-US" sz="1400" b="1" dirty="0" smtClean="0">
                <a:latin typeface="Times New Roman" panose="02020603050405020304" pitchFamily="18" charset="0"/>
              </a:rPr>
              <a:t>TRONG TAM GIÁC VUÔNG</a:t>
            </a:r>
          </a:p>
        </p:txBody>
      </p:sp>
      <p:sp>
        <p:nvSpPr>
          <p:cNvPr id="349187" name="Text Box 3"/>
          <p:cNvSpPr txBox="1">
            <a:spLocks noChangeArrowheads="1"/>
          </p:cNvSpPr>
          <p:nvPr/>
        </p:nvSpPr>
        <p:spPr bwMode="auto">
          <a:xfrm>
            <a:off x="455697" y="2174201"/>
            <a:ext cx="3292068" cy="83099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cao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9188" name="Text Box 4"/>
          <p:cNvSpPr txBox="1">
            <a:spLocks noChangeArrowheads="1"/>
          </p:cNvSpPr>
          <p:nvPr/>
        </p:nvSpPr>
        <p:spPr bwMode="auto">
          <a:xfrm>
            <a:off x="3953814" y="2173381"/>
            <a:ext cx="4685357" cy="83099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0" hangingPunct="0"/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nhọn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8958262" y="2187693"/>
            <a:ext cx="2851665" cy="83099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góc</a:t>
            </a:r>
            <a:endParaRPr lang="en-US" altLang="en-US" sz="2400" b="1" dirty="0">
              <a:solidFill>
                <a:schemeClr val="bg1"/>
              </a:solidFill>
              <a:latin typeface="VNI-Times" pitchFamily="2" charset="0"/>
            </a:endParaRPr>
          </a:p>
        </p:txBody>
      </p:sp>
      <p:sp>
        <p:nvSpPr>
          <p:cNvPr id="349191" name="Line 7"/>
          <p:cNvSpPr>
            <a:spLocks noChangeShapeType="1"/>
          </p:cNvSpPr>
          <p:nvPr/>
        </p:nvSpPr>
        <p:spPr bwMode="auto">
          <a:xfrm>
            <a:off x="6181400" y="1496383"/>
            <a:ext cx="5086" cy="632849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192" name="Line 8"/>
          <p:cNvSpPr>
            <a:spLocks noChangeShapeType="1"/>
          </p:cNvSpPr>
          <p:nvPr/>
        </p:nvSpPr>
        <p:spPr bwMode="auto">
          <a:xfrm>
            <a:off x="6186487" y="1459081"/>
            <a:ext cx="4155923" cy="732019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600"/>
          </a:p>
        </p:txBody>
      </p:sp>
      <p:sp>
        <p:nvSpPr>
          <p:cNvPr id="349193" name="Line 9"/>
          <p:cNvSpPr>
            <a:spLocks noChangeShapeType="1"/>
          </p:cNvSpPr>
          <p:nvPr/>
        </p:nvSpPr>
        <p:spPr bwMode="auto">
          <a:xfrm flipH="1">
            <a:off x="2085978" y="1459083"/>
            <a:ext cx="4100509" cy="6844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3"/>
              <p:cNvSpPr txBox="1">
                <a:spLocks noChangeArrowheads="1"/>
              </p:cNvSpPr>
              <p:nvPr/>
            </p:nvSpPr>
            <p:spPr bwMode="auto">
              <a:xfrm>
                <a:off x="424742" y="3439867"/>
                <a:ext cx="3323023" cy="2992229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 eaLnBrk="0" hangingPunct="0">
                  <a:spcBef>
                    <a:spcPct val="50000"/>
                  </a:spcBef>
                </a:pPr>
                <a:r>
                  <a:rPr lang="en-US" alt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	</a:t>
                </a:r>
              </a:p>
              <a:p>
                <a:pPr algn="just" eaLnBrk="0" hangingPunct="0">
                  <a:spcBef>
                    <a:spcPct val="50000"/>
                  </a:spcBef>
                </a:pPr>
                <a:endParaRPr lang="en-US" altLang="en-US" sz="1200" b="1" dirty="0" smtClean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  <a:p>
                <a:pPr algn="just" eaLnBrk="0" hangingPunct="0">
                  <a:spcBef>
                    <a:spcPct val="50000"/>
                  </a:spcBef>
                </a:pPr>
                <a:r>
                  <a:rPr lang="en-US" altLang="en-US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1) b</a:t>
                </a:r>
                <a:r>
                  <a:rPr lang="en-US" altLang="en-US" sz="2400" b="1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en-US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 = a.b’;c</a:t>
                </a:r>
                <a:r>
                  <a:rPr lang="en-US" altLang="en-US" sz="2400" b="1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2 </a:t>
                </a:r>
                <a:r>
                  <a:rPr lang="en-US" altLang="en-US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= </a:t>
                </a:r>
                <a:r>
                  <a:rPr lang="en-US" altLang="en-US" sz="24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a.c</a:t>
                </a:r>
                <a:r>
                  <a:rPr lang="en-US" altLang="en-US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’</a:t>
                </a:r>
              </a:p>
              <a:p>
                <a:pPr algn="just" eaLnBrk="0" hangingPunct="0">
                  <a:spcBef>
                    <a:spcPct val="50000"/>
                  </a:spcBef>
                </a:pPr>
                <a:r>
                  <a:rPr lang="en-US" altLang="en-US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2) h</a:t>
                </a:r>
                <a:r>
                  <a:rPr lang="en-US" altLang="en-US" sz="2400" b="1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en-US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= </a:t>
                </a:r>
                <a:r>
                  <a:rPr lang="en-US" altLang="en-US" sz="24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b’.c</a:t>
                </a:r>
                <a:r>
                  <a:rPr lang="en-US" altLang="en-US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’</a:t>
                </a:r>
              </a:p>
              <a:p>
                <a:pPr algn="just" eaLnBrk="0" hangingPunct="0">
                  <a:spcBef>
                    <a:spcPts val="600"/>
                  </a:spcBef>
                </a:pPr>
                <a:r>
                  <a:rPr lang="en-US" altLang="en-US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3) </a:t>
                </a:r>
                <a:r>
                  <a:rPr lang="en-US" altLang="en-US" sz="24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a.h</a:t>
                </a:r>
                <a:r>
                  <a:rPr lang="en-US" altLang="en-US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 = </a:t>
                </a:r>
                <a:r>
                  <a:rPr lang="en-US" altLang="en-US" sz="24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b.c</a:t>
                </a:r>
                <a:endParaRPr lang="en-US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  <a:p>
                <a:pPr algn="just" eaLnBrk="0" hangingPunct="0">
                  <a:spcBef>
                    <a:spcPts val="600"/>
                  </a:spcBef>
                </a:pPr>
                <a:r>
                  <a:rPr lang="en-US" altLang="en-US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4)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alt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lang="en-US" alt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en-US" sz="2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alt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en-US" sz="2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alt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742" y="3439867"/>
                <a:ext cx="3323023" cy="2992229"/>
              </a:xfrm>
              <a:prstGeom prst="rect">
                <a:avLst/>
              </a:prstGeom>
              <a:blipFill rotWithShape="0">
                <a:blip r:embed="rId2"/>
                <a:stretch>
                  <a:fillRect l="-2742" b="-1217"/>
                </a:stretch>
              </a:blip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296" y="3411407"/>
            <a:ext cx="1384379" cy="9221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3953814" y="3423909"/>
                <a:ext cx="4685357" cy="3031599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 eaLnBrk="0" hangingPunct="0">
                  <a:spcBef>
                    <a:spcPts val="170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3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en-US" sz="23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func>
                  </m:oMath>
                </a14:m>
                <a:r>
                  <a:rPr lang="en-US" altLang="en-US" sz="23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3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23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a:rPr lang="en-US" altLang="en-US" sz="23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ạ</m:t>
                        </m:r>
                        <m:r>
                          <m:rPr>
                            <m:sty m:val="p"/>
                          </m:rPr>
                          <a:rPr lang="en-US" altLang="en-US" sz="23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nh</m:t>
                        </m:r>
                        <m:r>
                          <a:rPr lang="en-US" altLang="en-US" sz="23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đố</m:t>
                        </m:r>
                        <m:r>
                          <m:rPr>
                            <m:sty m:val="p"/>
                          </m:rP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23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a:rPr lang="en-US" altLang="en-US" sz="23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ạ</m:t>
                        </m:r>
                        <m:r>
                          <m:rPr>
                            <m:sty m:val="p"/>
                          </m:rPr>
                          <a:rPr lang="en-US" altLang="en-US" sz="23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nh</m:t>
                        </m:r>
                        <m:r>
                          <a:rPr lang="en-US" altLang="en-US" sz="23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huy</m:t>
                        </m:r>
                        <m: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ề</m:t>
                        </m:r>
                        <m:r>
                          <m:rPr>
                            <m:sty m:val="p"/>
                          </m:rP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</m:oMath>
                </a14:m>
                <a:endParaRPr lang="en-US" altLang="en-US" sz="23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eaLnBrk="0" hangingPunct="0">
                  <a:spcBef>
                    <a:spcPts val="170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3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en-US" sz="23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func>
                  </m:oMath>
                </a14:m>
                <a:r>
                  <a:rPr lang="en-US" altLang="en-US" sz="23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3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23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a:rPr lang="en-US" altLang="en-US" sz="23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ạ</m:t>
                        </m:r>
                        <m:r>
                          <m:rPr>
                            <m:sty m:val="p"/>
                          </m:rPr>
                          <a:rPr lang="en-US" altLang="en-US" sz="23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nh</m:t>
                        </m:r>
                        <m: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ề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23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a:rPr lang="en-US" altLang="en-US" sz="23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ạ</m:t>
                        </m:r>
                        <m:r>
                          <m:rPr>
                            <m:sty m:val="p"/>
                          </m:rPr>
                          <a:rPr lang="en-US" altLang="en-US" sz="23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nh</m:t>
                        </m:r>
                        <m: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huy</m:t>
                        </m:r>
                        <m: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ề</m:t>
                        </m:r>
                        <m:r>
                          <m:rPr>
                            <m:sty m:val="p"/>
                          </m:rP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</m:oMath>
                </a14:m>
                <a:endParaRPr lang="en-US" altLang="en-US" sz="2300" b="1" dirty="0" smtClean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  <a:p>
                <a:pPr algn="just" eaLnBrk="0" hangingPunct="0">
                  <a:spcBef>
                    <a:spcPts val="170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3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r>
                          <a:rPr lang="en-US" altLang="en-US" sz="23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func>
                  </m:oMath>
                </a14:m>
                <a:r>
                  <a:rPr lang="en-US" altLang="en-US" sz="23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3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23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a:rPr lang="en-US" altLang="en-US" sz="23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ạ</m:t>
                        </m:r>
                        <m:r>
                          <m:rPr>
                            <m:sty m:val="p"/>
                          </m:rPr>
                          <a:rPr lang="en-US" altLang="en-US" sz="23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nh</m:t>
                        </m:r>
                        <m: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đố</m:t>
                        </m:r>
                        <m:r>
                          <m:rPr>
                            <m:sty m:val="p"/>
                          </m:rP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a:rPr lang="en-US" altLang="en-US" sz="23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23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a:rPr lang="en-US" altLang="en-US" sz="23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ạ</m:t>
                        </m:r>
                        <m:r>
                          <m:rPr>
                            <m:sty m:val="p"/>
                          </m:rPr>
                          <a:rPr lang="en-US" altLang="en-US" sz="23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nh</m:t>
                        </m:r>
                        <m:r>
                          <a:rPr lang="en-US" altLang="en-US" sz="23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ề</m:t>
                        </m:r>
                      </m:den>
                    </m:f>
                  </m:oMath>
                </a14:m>
                <a:r>
                  <a:rPr lang="en-US" altLang="en-US" sz="23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 eaLnBrk="0" hangingPunct="0">
                  <a:spcBef>
                    <a:spcPts val="1700"/>
                  </a:spcBef>
                </a:pPr>
                <a:r>
                  <a:rPr lang="en-US" sz="23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3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cot</m:t>
                        </m:r>
                      </m:fName>
                      <m:e>
                        <m:r>
                          <a:rPr lang="en-US" altLang="en-US" sz="23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func>
                  </m:oMath>
                </a14:m>
                <a:r>
                  <a:rPr lang="en-US" altLang="en-US" sz="23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3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ạ</m:t>
                        </m:r>
                        <m:r>
                          <m:rPr>
                            <m:sty m:val="p"/>
                          </m:rP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nh</m:t>
                        </m:r>
                        <m: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ề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ạ</m:t>
                        </m:r>
                        <m:r>
                          <m:rPr>
                            <m:sty m:val="p"/>
                          </m:rP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nh</m:t>
                        </m:r>
                        <m: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đố</m:t>
                        </m:r>
                        <m:r>
                          <m:rPr>
                            <m:sty m:val="p"/>
                          </m:rPr>
                          <a:rPr lang="en-US" altLang="en-US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den>
                    </m:f>
                  </m:oMath>
                </a14:m>
                <a:endParaRPr lang="en-US" altLang="en-US" sz="2300" b="1" dirty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3814" y="3423909"/>
                <a:ext cx="4685357" cy="30315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8958262" y="3438197"/>
            <a:ext cx="2851665" cy="307776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 eaLnBrk="0" hangingPunct="0"/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 eaLnBrk="0" hangingPunct="0"/>
            <a:endParaRPr lang="en-US" sz="11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 eaLnBrk="0" hangingPunct="0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a.sinB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a.cosC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 eaLnBrk="0" hangingPunct="0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 =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a.sinC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a.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cosB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 eaLnBrk="0" hangingPunct="0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 =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c.tanB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c.cotC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 eaLnBrk="0" hangingPunct="0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 =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b.tanC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c.cotC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H="1">
            <a:off x="2300288" y="3005198"/>
            <a:ext cx="0" cy="46042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H="1">
            <a:off x="6200447" y="3009020"/>
            <a:ext cx="0" cy="4023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H="1">
            <a:off x="10377488" y="3045857"/>
            <a:ext cx="0" cy="4023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9564233" y="3438528"/>
            <a:ext cx="2076456" cy="1447797"/>
            <a:chOff x="454190" y="1690793"/>
            <a:chExt cx="6666901" cy="4238621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815738" y="2557463"/>
              <a:ext cx="1457323" cy="247173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288699" y="2571882"/>
              <a:ext cx="4329114" cy="24717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800102" y="5029200"/>
              <a:ext cx="57864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2387362" y="2671499"/>
              <a:ext cx="114300" cy="2000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2171610" y="2736903"/>
              <a:ext cx="215756" cy="1346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863755" y="1690793"/>
              <a:ext cx="1065868" cy="985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4190" y="4943736"/>
              <a:ext cx="1033273" cy="985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087818" y="4919829"/>
              <a:ext cx="1033273" cy="985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61188" y="3000363"/>
              <a:ext cx="897456" cy="985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317248" y="2991143"/>
              <a:ext cx="930052" cy="985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33516" y="3885446"/>
              <a:ext cx="889079" cy="869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45414" y="4869965"/>
              <a:ext cx="897456" cy="985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2607120" y="184241"/>
            <a:ext cx="69894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32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ÔN TẬP CHƯƠNG 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I – HÌNH HỌC 9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239084" y="4578838"/>
            <a:ext cx="2171905" cy="1336419"/>
            <a:chOff x="777975" y="2368685"/>
            <a:chExt cx="5839838" cy="3469204"/>
          </a:xfrm>
        </p:grpSpPr>
        <p:cxnSp>
          <p:nvCxnSpPr>
            <p:cNvPr id="47" name="Straight Connector 46"/>
            <p:cNvCxnSpPr/>
            <p:nvPr/>
          </p:nvCxnSpPr>
          <p:spPr>
            <a:xfrm flipH="1">
              <a:off x="815738" y="2557463"/>
              <a:ext cx="1457323" cy="247173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288699" y="2571882"/>
              <a:ext cx="4329114" cy="24717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800102" y="5029200"/>
              <a:ext cx="57864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2387362" y="2671499"/>
              <a:ext cx="114300" cy="2000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2171610" y="2736903"/>
              <a:ext cx="215756" cy="1346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 rot="18011817">
              <a:off x="189860" y="2956800"/>
              <a:ext cx="2164413" cy="988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kề</a:t>
              </a:r>
              <a:endPara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 rot="1834560">
              <a:off x="3445645" y="3049612"/>
              <a:ext cx="2564129" cy="901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endPara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98888" y="4119474"/>
              <a:ext cx="889079" cy="869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739878" y="4936830"/>
              <a:ext cx="3238353" cy="901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huyền</a:t>
              </a:r>
              <a:endPara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45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9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9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4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7" grpId="0" animBg="1"/>
      <p:bldP spid="349188" grpId="0" animBg="1"/>
      <p:bldP spid="349189" grpId="0" animBg="1"/>
      <p:bldP spid="349191" grpId="0" animBg="1"/>
      <p:bldP spid="349192" grpId="0" animBg="1"/>
      <p:bldP spid="349193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FF2B5EF4-FFF2-40B4-BE49-F238E27FC236}">
                <a16:creationId xmlns="" xmlns:a16="http://schemas.microsoft.com/office/drawing/2014/main" id="{8FA91162-7E55-49FF-8738-2C427B6A5E0E}"/>
              </a:ext>
            </a:extLst>
          </p:cNvPr>
          <p:cNvSpPr/>
          <p:nvPr/>
        </p:nvSpPr>
        <p:spPr>
          <a:xfrm>
            <a:off x="3989569" y="2131874"/>
            <a:ext cx="66784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Cảm</a:t>
            </a:r>
            <a:r>
              <a:rPr lang="en-US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vi-VN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ơ</a:t>
            </a:r>
            <a:r>
              <a:rPr lang="en-US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n </a:t>
            </a:r>
            <a:r>
              <a:rPr lang="en-US" sz="54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đã</a:t>
            </a:r>
            <a:r>
              <a:rPr lang="en-US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54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theo</a:t>
            </a:r>
            <a:r>
              <a:rPr lang="en-US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54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dõi</a:t>
            </a:r>
            <a:endParaRPr lang="en-US" sz="54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54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và</a:t>
            </a:r>
            <a:r>
              <a:rPr lang="en-US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54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lắng</a:t>
            </a:r>
            <a:r>
              <a:rPr lang="en-US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54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nghe</a:t>
            </a:r>
            <a:r>
              <a:rPr lang="en-US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085737" y="4114800"/>
            <a:ext cx="49904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646ADE">
                    <a:lumMod val="50000"/>
                  </a:srgb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Script" pitchFamily="2" charset="0"/>
                <a:cs typeface="Script" pitchFamily="2" charset="0"/>
              </a:rPr>
              <a:t>Giáo</a:t>
            </a:r>
            <a:r>
              <a:rPr lang="en-US" sz="2400" b="1" dirty="0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646ADE">
                    <a:lumMod val="50000"/>
                  </a:srgb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Script" pitchFamily="2" charset="0"/>
                <a:cs typeface="Script" pitchFamily="2" charset="0"/>
              </a:rPr>
              <a:t> </a:t>
            </a:r>
            <a:r>
              <a:rPr lang="en-US" sz="2400" b="1" dirty="0" err="1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646ADE">
                    <a:lumMod val="50000"/>
                  </a:srgb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Script" pitchFamily="2" charset="0"/>
                <a:cs typeface="Script" pitchFamily="2" charset="0"/>
              </a:rPr>
              <a:t>viên</a:t>
            </a:r>
            <a:r>
              <a:rPr lang="en-US" sz="2400" b="1" dirty="0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646ADE">
                    <a:lumMod val="50000"/>
                  </a:srgb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Script" pitchFamily="2" charset="0"/>
                <a:cs typeface="Script" pitchFamily="2" charset="0"/>
              </a:rPr>
              <a:t>: </a:t>
            </a:r>
            <a:r>
              <a:rPr lang="en-US" sz="2400" b="1" dirty="0" err="1" smtClean="0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646ADE">
                    <a:lumMod val="50000"/>
                  </a:srgb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Script" pitchFamily="2" charset="0"/>
                <a:cs typeface="Script" pitchFamily="2" charset="0"/>
              </a:rPr>
              <a:t>Nguyễn</a:t>
            </a:r>
            <a:r>
              <a:rPr lang="en-US" sz="2400" b="1" dirty="0" smtClean="0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646ADE">
                    <a:lumMod val="50000"/>
                  </a:srgb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Script" pitchFamily="2" charset="0"/>
                <a:cs typeface="Script" pitchFamily="2" charset="0"/>
              </a:rPr>
              <a:t> </a:t>
            </a:r>
            <a:r>
              <a:rPr lang="en-US" sz="2400" b="1" dirty="0" err="1" smtClean="0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646ADE">
                    <a:lumMod val="50000"/>
                  </a:srgb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Script" pitchFamily="2" charset="0"/>
                <a:cs typeface="Script" pitchFamily="2" charset="0"/>
              </a:rPr>
              <a:t>Tấn</a:t>
            </a:r>
            <a:r>
              <a:rPr lang="en-US" sz="2400" b="1" dirty="0" smtClean="0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646ADE">
                    <a:lumMod val="50000"/>
                  </a:srgb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Script" pitchFamily="2" charset="0"/>
                <a:cs typeface="Script" pitchFamily="2" charset="0"/>
              </a:rPr>
              <a:t> </a:t>
            </a:r>
            <a:r>
              <a:rPr lang="en-US" sz="2400" b="1" dirty="0" err="1" smtClean="0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646ADE">
                    <a:lumMod val="50000"/>
                  </a:srgb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Script" pitchFamily="2" charset="0"/>
                <a:cs typeface="Script" pitchFamily="2" charset="0"/>
              </a:rPr>
              <a:t>Định</a:t>
            </a:r>
            <a:endParaRPr lang="en-US" sz="2400" b="1" dirty="0">
              <a:ln w="17780" cmpd="sng">
                <a:solidFill>
                  <a:srgbClr val="646ADE">
                    <a:tint val="3000"/>
                  </a:srgbClr>
                </a:solidFill>
                <a:prstDash val="solid"/>
                <a:miter lim="800000"/>
              </a:ln>
              <a:solidFill>
                <a:srgbClr val="646ADE">
                  <a:lumMod val="50000"/>
                </a:srgb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43506" y="4567535"/>
            <a:ext cx="70551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646ADE">
                    <a:lumMod val="50000"/>
                  </a:srgb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Script" pitchFamily="2" charset="0"/>
                <a:cs typeface="Script" pitchFamily="2" charset="0"/>
              </a:rPr>
              <a:t>Trường</a:t>
            </a:r>
            <a:r>
              <a:rPr lang="en-US" sz="2400" b="1" dirty="0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646ADE">
                    <a:lumMod val="50000"/>
                  </a:srgb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Script" pitchFamily="2" charset="0"/>
                <a:cs typeface="Script" pitchFamily="2" charset="0"/>
              </a:rPr>
              <a:t> THCS </a:t>
            </a:r>
            <a:r>
              <a:rPr lang="en-US" sz="2400" b="1" dirty="0" err="1" smtClean="0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646ADE">
                    <a:lumMod val="50000"/>
                  </a:srgb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Script" pitchFamily="2" charset="0"/>
                <a:cs typeface="Script" pitchFamily="2" charset="0"/>
              </a:rPr>
              <a:t>Phạm</a:t>
            </a:r>
            <a:r>
              <a:rPr lang="en-US" sz="2400" b="1" dirty="0" smtClean="0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646ADE">
                    <a:lumMod val="50000"/>
                  </a:srgb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Script" pitchFamily="2" charset="0"/>
                <a:cs typeface="Script" pitchFamily="2" charset="0"/>
              </a:rPr>
              <a:t> </a:t>
            </a:r>
            <a:r>
              <a:rPr lang="en-US" sz="2400" b="1" dirty="0" err="1" smtClean="0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646ADE">
                    <a:lumMod val="50000"/>
                  </a:srgb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Script" pitchFamily="2" charset="0"/>
                <a:cs typeface="Script" pitchFamily="2" charset="0"/>
              </a:rPr>
              <a:t>Ngũ</a:t>
            </a:r>
            <a:r>
              <a:rPr lang="en-US" sz="2400" b="1" dirty="0" smtClean="0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646ADE">
                    <a:lumMod val="50000"/>
                  </a:srgb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Script" pitchFamily="2" charset="0"/>
                <a:cs typeface="Script" pitchFamily="2" charset="0"/>
              </a:rPr>
              <a:t> </a:t>
            </a:r>
            <a:r>
              <a:rPr lang="en-US" sz="2400" b="1" dirty="0" err="1" smtClean="0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646ADE">
                    <a:lumMod val="50000"/>
                  </a:srgb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Script" pitchFamily="2" charset="0"/>
                <a:cs typeface="Script" pitchFamily="2" charset="0"/>
              </a:rPr>
              <a:t>Lão</a:t>
            </a:r>
            <a:r>
              <a:rPr lang="en-US" sz="2400" b="1" dirty="0" smtClean="0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646ADE">
                    <a:lumMod val="50000"/>
                  </a:srgb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Script" pitchFamily="2" charset="0"/>
                <a:cs typeface="Script" pitchFamily="2" charset="0"/>
              </a:rPr>
              <a:t> – </a:t>
            </a:r>
            <a:r>
              <a:rPr lang="en-US" sz="2400" b="1" dirty="0" err="1" smtClean="0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646ADE">
                    <a:lumMod val="50000"/>
                  </a:srgb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Script" pitchFamily="2" charset="0"/>
                <a:cs typeface="Script" pitchFamily="2" charset="0"/>
              </a:rPr>
              <a:t>Ninh</a:t>
            </a:r>
            <a:r>
              <a:rPr lang="en-US" sz="2400" b="1" dirty="0" smtClean="0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646ADE">
                    <a:lumMod val="50000"/>
                  </a:srgb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Script" pitchFamily="2" charset="0"/>
                <a:cs typeface="Script" pitchFamily="2" charset="0"/>
              </a:rPr>
              <a:t> </a:t>
            </a:r>
            <a:r>
              <a:rPr lang="en-US" sz="2400" b="1" dirty="0" err="1" smtClean="0">
                <a:ln w="17780" cmpd="sng">
                  <a:solidFill>
                    <a:srgbClr val="646ADE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646ADE">
                    <a:lumMod val="50000"/>
                  </a:srgb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Script" pitchFamily="2" charset="0"/>
                <a:cs typeface="Script" pitchFamily="2" charset="0"/>
              </a:rPr>
              <a:t>Hòa</a:t>
            </a:r>
            <a:endParaRPr lang="en-US" sz="2400" b="1" dirty="0">
              <a:ln w="17780" cmpd="sng">
                <a:solidFill>
                  <a:srgbClr val="646ADE">
                    <a:tint val="3000"/>
                  </a:srgbClr>
                </a:solidFill>
                <a:prstDash val="solid"/>
                <a:miter lim="800000"/>
              </a:ln>
              <a:solidFill>
                <a:srgbClr val="646ADE">
                  <a:lumMod val="50000"/>
                </a:srgb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4015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4" name="Rectangle 34"/>
          <p:cNvSpPr>
            <a:spLocks noChangeArrowheads="1"/>
          </p:cNvSpPr>
          <p:nvPr/>
        </p:nvSpPr>
        <p:spPr bwMode="auto">
          <a:xfrm>
            <a:off x="7605257" y="2181226"/>
            <a:ext cx="3634600" cy="4081581"/>
          </a:xfrm>
          <a:prstGeom prst="rect">
            <a:avLst/>
          </a:prstGeom>
          <a:noFill/>
          <a:ln w="38100" cap="sq" cmpd="dbl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8402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21" name="Text Box 21"/>
          <p:cNvSpPr txBox="1">
            <a:spLocks noChangeArrowheads="1"/>
          </p:cNvSpPr>
          <p:nvPr/>
        </p:nvSpPr>
        <p:spPr bwMode="auto">
          <a:xfrm>
            <a:off x="7869723" y="2181226"/>
            <a:ext cx="2514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</a:t>
            </a:r>
            <a:r>
              <a:rPr lang="en-US" altLang="en-US" sz="4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a.b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</p:txBody>
      </p:sp>
      <p:sp>
        <p:nvSpPr>
          <p:cNvPr id="358422" name="Text Box 22"/>
          <p:cNvSpPr txBox="1">
            <a:spLocks noChangeArrowheads="1"/>
          </p:cNvSpPr>
          <p:nvPr/>
        </p:nvSpPr>
        <p:spPr bwMode="auto">
          <a:xfrm>
            <a:off x="7869723" y="2790824"/>
            <a:ext cx="2514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</a:t>
            </a:r>
            <a:r>
              <a:rPr lang="en-US" altLang="en-US" sz="4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</p:txBody>
      </p:sp>
      <p:sp>
        <p:nvSpPr>
          <p:cNvPr id="358423" name="Text Box 23"/>
          <p:cNvSpPr txBox="1">
            <a:spLocks noChangeArrowheads="1"/>
          </p:cNvSpPr>
          <p:nvPr/>
        </p:nvSpPr>
        <p:spPr bwMode="auto">
          <a:xfrm>
            <a:off x="7821789" y="4175121"/>
            <a:ext cx="2895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a.h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4" name="Text Box 24"/>
          <p:cNvSpPr txBox="1">
            <a:spLocks noChangeArrowheads="1"/>
          </p:cNvSpPr>
          <p:nvPr/>
        </p:nvSpPr>
        <p:spPr bwMode="auto">
          <a:xfrm>
            <a:off x="7865749" y="3467272"/>
            <a:ext cx="2895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h</a:t>
            </a:r>
            <a:r>
              <a:rPr lang="en-US" altLang="en-US" sz="4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b’.c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</p:txBody>
      </p:sp>
      <p:sp>
        <p:nvSpPr>
          <p:cNvPr id="358426" name="Text Box 26"/>
          <p:cNvSpPr txBox="1">
            <a:spLocks noChangeArrowheads="1"/>
          </p:cNvSpPr>
          <p:nvPr/>
        </p:nvSpPr>
        <p:spPr bwMode="auto">
          <a:xfrm>
            <a:off x="7698273" y="2333626"/>
            <a:ext cx="914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</a:p>
        </p:txBody>
      </p:sp>
      <p:sp>
        <p:nvSpPr>
          <p:cNvPr id="358430" name="Text Box 30"/>
          <p:cNvSpPr txBox="1">
            <a:spLocks noChangeArrowheads="1"/>
          </p:cNvSpPr>
          <p:nvPr/>
        </p:nvSpPr>
        <p:spPr bwMode="auto">
          <a:xfrm>
            <a:off x="7717323" y="3624260"/>
            <a:ext cx="914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</a:p>
        </p:txBody>
      </p:sp>
      <p:sp>
        <p:nvSpPr>
          <p:cNvPr id="358431" name="Text Box 31"/>
          <p:cNvSpPr txBox="1">
            <a:spLocks noChangeArrowheads="1"/>
          </p:cNvSpPr>
          <p:nvPr/>
        </p:nvSpPr>
        <p:spPr bwMode="auto">
          <a:xfrm>
            <a:off x="7698273" y="4305296"/>
            <a:ext cx="914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</a:p>
        </p:txBody>
      </p:sp>
      <p:sp>
        <p:nvSpPr>
          <p:cNvPr id="358432" name="Text Box 32"/>
          <p:cNvSpPr txBox="1">
            <a:spLocks noChangeArrowheads="1"/>
          </p:cNvSpPr>
          <p:nvPr/>
        </p:nvSpPr>
        <p:spPr bwMode="auto">
          <a:xfrm>
            <a:off x="7717323" y="5191121"/>
            <a:ext cx="914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</a:p>
        </p:txBody>
      </p:sp>
      <p:grpSp>
        <p:nvGrpSpPr>
          <p:cNvPr id="358435" name="Group 35"/>
          <p:cNvGrpSpPr>
            <a:grpSpLocks/>
          </p:cNvGrpSpPr>
          <p:nvPr/>
        </p:nvGrpSpPr>
        <p:grpSpPr bwMode="auto">
          <a:xfrm>
            <a:off x="8187223" y="4772021"/>
            <a:ext cx="3397250" cy="1441450"/>
            <a:chOff x="610" y="2832"/>
            <a:chExt cx="3004" cy="908"/>
          </a:xfrm>
        </p:grpSpPr>
        <p:grpSp>
          <p:nvGrpSpPr>
            <p:cNvPr id="358436" name="Group 36"/>
            <p:cNvGrpSpPr>
              <a:grpSpLocks/>
            </p:cNvGrpSpPr>
            <p:nvPr/>
          </p:nvGrpSpPr>
          <p:grpSpPr bwMode="auto">
            <a:xfrm>
              <a:off x="610" y="2832"/>
              <a:ext cx="878" cy="902"/>
              <a:chOff x="610" y="2832"/>
              <a:chExt cx="842" cy="902"/>
            </a:xfrm>
          </p:grpSpPr>
          <p:sp>
            <p:nvSpPr>
              <p:cNvPr id="358437" name="Text Box 37"/>
              <p:cNvSpPr txBox="1">
                <a:spLocks noChangeArrowheads="1"/>
              </p:cNvSpPr>
              <p:nvPr/>
            </p:nvSpPr>
            <p:spPr bwMode="auto">
              <a:xfrm>
                <a:off x="624" y="2832"/>
                <a:ext cx="624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grpSp>
            <p:nvGrpSpPr>
              <p:cNvPr id="358438" name="Group 38"/>
              <p:cNvGrpSpPr>
                <a:grpSpLocks/>
              </p:cNvGrpSpPr>
              <p:nvPr/>
            </p:nvGrpSpPr>
            <p:grpSpPr bwMode="auto">
              <a:xfrm>
                <a:off x="610" y="3211"/>
                <a:ext cx="842" cy="523"/>
                <a:chOff x="1584" y="3183"/>
                <a:chExt cx="842" cy="572"/>
              </a:xfrm>
            </p:grpSpPr>
            <p:sp>
              <p:nvSpPr>
                <p:cNvPr id="358439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584" y="3267"/>
                  <a:ext cx="842" cy="4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0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</a:t>
                  </a:r>
                </a:p>
              </p:txBody>
            </p:sp>
            <p:sp>
              <p:nvSpPr>
                <p:cNvPr id="358440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783" y="3183"/>
                  <a:ext cx="430" cy="3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  <p:sp>
            <p:nvSpPr>
              <p:cNvPr id="358441" name="Line 41"/>
              <p:cNvSpPr>
                <a:spLocks noChangeShapeType="1"/>
              </p:cNvSpPr>
              <p:nvPr/>
            </p:nvSpPr>
            <p:spPr bwMode="auto">
              <a:xfrm>
                <a:off x="624" y="3264"/>
                <a:ext cx="384" cy="0"/>
              </a:xfrm>
              <a:prstGeom prst="line">
                <a:avLst/>
              </a:prstGeom>
              <a:noFill/>
              <a:ln w="28575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58442" name="Group 42"/>
            <p:cNvGrpSpPr>
              <a:grpSpLocks/>
            </p:cNvGrpSpPr>
            <p:nvPr/>
          </p:nvGrpSpPr>
          <p:grpSpPr bwMode="auto">
            <a:xfrm>
              <a:off x="1728" y="2832"/>
              <a:ext cx="878" cy="906"/>
              <a:chOff x="610" y="2832"/>
              <a:chExt cx="842" cy="906"/>
            </a:xfrm>
          </p:grpSpPr>
          <p:sp>
            <p:nvSpPr>
              <p:cNvPr id="358443" name="Text Box 43"/>
              <p:cNvSpPr txBox="1">
                <a:spLocks noChangeArrowheads="1"/>
              </p:cNvSpPr>
              <p:nvPr/>
            </p:nvSpPr>
            <p:spPr bwMode="auto">
              <a:xfrm>
                <a:off x="624" y="2832"/>
                <a:ext cx="624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grpSp>
            <p:nvGrpSpPr>
              <p:cNvPr id="358444" name="Group 44"/>
              <p:cNvGrpSpPr>
                <a:grpSpLocks/>
              </p:cNvGrpSpPr>
              <p:nvPr/>
            </p:nvGrpSpPr>
            <p:grpSpPr bwMode="auto">
              <a:xfrm>
                <a:off x="610" y="3240"/>
                <a:ext cx="842" cy="498"/>
                <a:chOff x="1584" y="3210"/>
                <a:chExt cx="842" cy="544"/>
              </a:xfrm>
            </p:grpSpPr>
            <p:sp>
              <p:nvSpPr>
                <p:cNvPr id="358445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584" y="3267"/>
                  <a:ext cx="842" cy="4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0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358446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794" y="3210"/>
                  <a:ext cx="430" cy="3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  <p:sp>
            <p:nvSpPr>
              <p:cNvPr id="358447" name="Line 47"/>
              <p:cNvSpPr>
                <a:spLocks noChangeShapeType="1"/>
              </p:cNvSpPr>
              <p:nvPr/>
            </p:nvSpPr>
            <p:spPr bwMode="auto">
              <a:xfrm>
                <a:off x="624" y="3264"/>
                <a:ext cx="384" cy="0"/>
              </a:xfrm>
              <a:prstGeom prst="line">
                <a:avLst/>
              </a:prstGeom>
              <a:noFill/>
              <a:ln w="28575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58448" name="Group 48"/>
            <p:cNvGrpSpPr>
              <a:grpSpLocks/>
            </p:cNvGrpSpPr>
            <p:nvPr/>
          </p:nvGrpSpPr>
          <p:grpSpPr bwMode="auto">
            <a:xfrm>
              <a:off x="2736" y="2832"/>
              <a:ext cx="878" cy="908"/>
              <a:chOff x="610" y="2832"/>
              <a:chExt cx="842" cy="908"/>
            </a:xfrm>
          </p:grpSpPr>
          <p:sp>
            <p:nvSpPr>
              <p:cNvPr id="358449" name="Text Box 49"/>
              <p:cNvSpPr txBox="1">
                <a:spLocks noChangeArrowheads="1"/>
              </p:cNvSpPr>
              <p:nvPr/>
            </p:nvSpPr>
            <p:spPr bwMode="auto">
              <a:xfrm>
                <a:off x="624" y="2832"/>
                <a:ext cx="624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grpSp>
            <p:nvGrpSpPr>
              <p:cNvPr id="358450" name="Group 50"/>
              <p:cNvGrpSpPr>
                <a:grpSpLocks/>
              </p:cNvGrpSpPr>
              <p:nvPr/>
            </p:nvGrpSpPr>
            <p:grpSpPr bwMode="auto">
              <a:xfrm>
                <a:off x="610" y="3259"/>
                <a:ext cx="842" cy="481"/>
                <a:chOff x="1584" y="3228"/>
                <a:chExt cx="842" cy="525"/>
              </a:xfrm>
            </p:grpSpPr>
            <p:sp>
              <p:nvSpPr>
                <p:cNvPr id="358451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1584" y="3267"/>
                  <a:ext cx="842" cy="4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0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358452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1761" y="3228"/>
                  <a:ext cx="430" cy="3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  <p:sp>
            <p:nvSpPr>
              <p:cNvPr id="358453" name="Line 53"/>
              <p:cNvSpPr>
                <a:spLocks noChangeShapeType="1"/>
              </p:cNvSpPr>
              <p:nvPr/>
            </p:nvSpPr>
            <p:spPr bwMode="auto">
              <a:xfrm>
                <a:off x="624" y="3264"/>
                <a:ext cx="384" cy="0"/>
              </a:xfrm>
              <a:prstGeom prst="line">
                <a:avLst/>
              </a:prstGeom>
              <a:noFill/>
              <a:ln w="28575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58454" name="Text Box 54"/>
            <p:cNvSpPr txBox="1">
              <a:spLocks noChangeArrowheads="1"/>
            </p:cNvSpPr>
            <p:nvPr/>
          </p:nvSpPr>
          <p:spPr bwMode="auto">
            <a:xfrm>
              <a:off x="1152" y="2940"/>
              <a:ext cx="528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6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358455" name="Text Box 55"/>
            <p:cNvSpPr txBox="1">
              <a:spLocks noChangeArrowheads="1"/>
            </p:cNvSpPr>
            <p:nvPr/>
          </p:nvSpPr>
          <p:spPr bwMode="auto">
            <a:xfrm>
              <a:off x="2208" y="2940"/>
              <a:ext cx="528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6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2619379" y="414340"/>
            <a:ext cx="69894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32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ÔN TẬP CHƯƠNG 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I – HÌNH HỌC 9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8499" y="1096743"/>
            <a:ext cx="10391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8095" y="1823352"/>
            <a:ext cx="55404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bg1"/>
                </a:solidFill>
              </a:rPr>
              <a:t> 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AH.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pSp>
        <p:nvGrpSpPr>
          <p:cNvPr id="185" name="Group 184"/>
          <p:cNvGrpSpPr/>
          <p:nvPr/>
        </p:nvGrpSpPr>
        <p:grpSpPr>
          <a:xfrm>
            <a:off x="813109" y="3097165"/>
            <a:ext cx="5402129" cy="3589704"/>
            <a:chOff x="6520213" y="324151"/>
            <a:chExt cx="5402129" cy="3589704"/>
          </a:xfrm>
        </p:grpSpPr>
        <p:grpSp>
          <p:nvGrpSpPr>
            <p:cNvPr id="186" name="Group 185"/>
            <p:cNvGrpSpPr/>
            <p:nvPr/>
          </p:nvGrpSpPr>
          <p:grpSpPr>
            <a:xfrm>
              <a:off x="6520213" y="324151"/>
              <a:ext cx="5402129" cy="3589704"/>
              <a:chOff x="474045" y="2019425"/>
              <a:chExt cx="6559146" cy="4077235"/>
            </a:xfrm>
          </p:grpSpPr>
          <p:cxnSp>
            <p:nvCxnSpPr>
              <p:cNvPr id="188" name="Straight Connector 187"/>
              <p:cNvCxnSpPr/>
              <p:nvPr/>
            </p:nvCxnSpPr>
            <p:spPr>
              <a:xfrm flipH="1">
                <a:off x="815739" y="2557463"/>
                <a:ext cx="1457323" cy="247173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2288700" y="2571883"/>
                <a:ext cx="4329113" cy="247173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flipH="1">
                <a:off x="800102" y="5029200"/>
                <a:ext cx="5786436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>
                <a:off x="2288700" y="2571883"/>
                <a:ext cx="114300" cy="247173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>
                <a:off x="2371725" y="4829175"/>
                <a:ext cx="2286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>
                <a:off x="2600325" y="4829175"/>
                <a:ext cx="0" cy="200025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flipH="1">
                <a:off x="2387362" y="2671499"/>
                <a:ext cx="114300" cy="200025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flipH="1" flipV="1">
                <a:off x="2171610" y="2736903"/>
                <a:ext cx="215756" cy="13462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6" name="TextBox 195"/>
              <p:cNvSpPr txBox="1"/>
              <p:nvPr/>
            </p:nvSpPr>
            <p:spPr>
              <a:xfrm>
                <a:off x="2024632" y="2019425"/>
                <a:ext cx="539522" cy="5858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7" name="TextBox 196"/>
              <p:cNvSpPr txBox="1"/>
              <p:nvPr/>
            </p:nvSpPr>
            <p:spPr>
              <a:xfrm>
                <a:off x="474045" y="4986338"/>
                <a:ext cx="514221" cy="5858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6518970" y="4986338"/>
                <a:ext cx="514221" cy="5858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2155973" y="5029198"/>
                <a:ext cx="539522" cy="5858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0" name="TextBox 199"/>
              <p:cNvSpPr txBox="1"/>
              <p:nvPr/>
            </p:nvSpPr>
            <p:spPr>
              <a:xfrm>
                <a:off x="1036486" y="3376352"/>
                <a:ext cx="416905" cy="5942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TextBox 200"/>
              <p:cNvSpPr txBox="1"/>
              <p:nvPr/>
            </p:nvSpPr>
            <p:spPr>
              <a:xfrm>
                <a:off x="4355720" y="3300824"/>
                <a:ext cx="442206" cy="5942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202" name="TextBox 201"/>
              <p:cNvSpPr txBox="1"/>
              <p:nvPr/>
            </p:nvSpPr>
            <p:spPr>
              <a:xfrm>
                <a:off x="4117441" y="4532034"/>
                <a:ext cx="520059" cy="5942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b'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3" name="TextBox 202"/>
              <p:cNvSpPr txBox="1"/>
              <p:nvPr/>
            </p:nvSpPr>
            <p:spPr>
              <a:xfrm>
                <a:off x="1534654" y="4400713"/>
                <a:ext cx="494758" cy="5942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c'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4" name="TextBox 203"/>
              <p:cNvSpPr txBox="1"/>
              <p:nvPr/>
            </p:nvSpPr>
            <p:spPr>
              <a:xfrm>
                <a:off x="2336346" y="3649088"/>
                <a:ext cx="442206" cy="5942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3345414" y="5502380"/>
                <a:ext cx="416905" cy="5942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87" name="Straight Arrow Connector 186"/>
            <p:cNvCxnSpPr/>
            <p:nvPr/>
          </p:nvCxnSpPr>
          <p:spPr>
            <a:xfrm>
              <a:off x="6731970" y="3489793"/>
              <a:ext cx="4978615" cy="0"/>
            </a:xfrm>
            <a:prstGeom prst="straightConnector1">
              <a:avLst/>
            </a:prstGeom>
            <a:ln w="15875" cmpd="sng">
              <a:solidFill>
                <a:schemeClr val="bg1"/>
              </a:solidFill>
              <a:prstDash val="dash"/>
              <a:headEnd type="triangle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202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8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5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4" grpId="0" animBg="1"/>
      <p:bldP spid="358402" grpId="0"/>
      <p:bldP spid="358421" grpId="0"/>
      <p:bldP spid="358422" grpId="0"/>
      <p:bldP spid="358423" grpId="0"/>
      <p:bldP spid="358424" grpId="0"/>
      <p:bldP spid="358426" grpId="0"/>
      <p:bldP spid="358430" grpId="0"/>
      <p:bldP spid="358431" grpId="0"/>
      <p:bldP spid="358432" grpId="0"/>
      <p:bldP spid="38" grpId="0" build="allAtOnce"/>
      <p:bldP spid="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ChangeArrowheads="1"/>
          </p:cNvSpPr>
          <p:nvPr/>
        </p:nvSpPr>
        <p:spPr bwMode="auto">
          <a:xfrm>
            <a:off x="1524000" y="428632"/>
            <a:ext cx="914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0912" y="1039597"/>
            <a:ext cx="10663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2"/>
              <p:cNvSpPr txBox="1">
                <a:spLocks noChangeArrowheads="1"/>
              </p:cNvSpPr>
              <p:nvPr/>
            </p:nvSpPr>
            <p:spPr>
              <a:xfrm>
                <a:off x="540913" y="1492288"/>
                <a:ext cx="11374862" cy="4458760"/>
              </a:xfrm>
              <a:prstGeom prst="rect">
                <a:avLst/>
              </a:prstGeom>
            </p:spPr>
            <p:txBody>
              <a:bodyPr/>
              <a:lstStyle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ea typeface="+mj-ea"/>
                    <a:cs typeface="+mj-cs"/>
                  </a:defRPr>
                </a:lvl1pPr>
                <a:lvl2pPr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  <a:lvl6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6pPr>
                <a:lvl7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7pPr>
                <a:lvl8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8pPr>
                <a:lvl9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   </a:t>
                </a:r>
                <a:r>
                  <a:rPr lang="en-US" altLang="en-US" sz="32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Bài</a:t>
                </a:r>
                <a:r>
                  <a:rPr lang="en-US" alt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 1.  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Cho 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ABC </a:t>
                </a:r>
                <a:r>
                  <a:rPr lang="en-US" alt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vuông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tại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 A, </a:t>
                </a:r>
                <a:r>
                  <a:rPr lang="en-US" alt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đường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cao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 AH, </a:t>
                </a:r>
                <a:r>
                  <a:rPr lang="en-US" alt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biết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 AB = 6cm; AC = 8cm </a:t>
                </a:r>
                <a:r>
                  <a:rPr lang="en-US" alt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sym typeface="Symbol" panose="05050102010706020507" pitchFamily="18" charset="2"/>
                  </a:rPr>
                  <a:t>.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/>
                </a:r>
                <a:b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</a:br>
                <a:r>
                  <a:rPr lang="en-US" alt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	a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) </a:t>
                </a:r>
                <a:r>
                  <a:rPr lang="en-US" alt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Tính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vi-VN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B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H </a:t>
                </a:r>
                <a:r>
                  <a:rPr lang="en-US" alt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và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vi-VN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H.</a:t>
                </a:r>
              </a:p>
              <a:p>
                <a:r>
                  <a:rPr lang="en-US" alt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	b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) </a:t>
                </a:r>
                <a:r>
                  <a:rPr lang="en-US" alt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Tính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 AH</a:t>
                </a:r>
                <a:r>
                  <a:rPr lang="en-US" alt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.</a:t>
                </a:r>
              </a:p>
              <a:p>
                <a:r>
                  <a:rPr lang="en-US" alt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	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</a:t>
                </a:r>
                <a:r>
                  <a:rPr lang="en-US" altLang="en-US" sz="9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9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Chứng</a:t>
                </a:r>
                <a:r>
                  <a:rPr lang="en-US" alt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minh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4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𝐁𝐇</m:t>
                        </m:r>
                      </m:num>
                      <m:den>
                        <m:r>
                          <a:rPr lang="en-US" altLang="en-US" sz="4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𝐂𝐇</m:t>
                        </m:r>
                      </m:den>
                    </m:f>
                    <m:r>
                      <a:rPr lang="en-US" altLang="en-US" sz="40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4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𝐀𝐁</m:t>
                                </m:r>
                              </m:num>
                              <m:den>
                                <m:r>
                                  <a:rPr lang="en-US" altLang="en-US" sz="4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𝐀𝐂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4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3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en-US" sz="3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13" y="1492288"/>
                <a:ext cx="11374862" cy="4458760"/>
              </a:xfrm>
              <a:prstGeom prst="rect">
                <a:avLst/>
              </a:prstGeom>
              <a:blipFill rotWithShape="0">
                <a:blip r:embed="rId2"/>
                <a:stretch>
                  <a:fillRect l="-1447" r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619379" y="414340"/>
            <a:ext cx="69894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32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ÔN TẬP CHƯƠNG 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I – HÌNH HỌC 9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689238" y="3592329"/>
            <a:ext cx="5226537" cy="2811410"/>
            <a:chOff x="474045" y="2019425"/>
            <a:chExt cx="6559146" cy="3595582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815739" y="2557463"/>
              <a:ext cx="1457323" cy="247173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288700" y="2571883"/>
              <a:ext cx="4329113" cy="247173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800102" y="5029200"/>
              <a:ext cx="57864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288700" y="2571883"/>
              <a:ext cx="114300" cy="247173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371725" y="4829175"/>
              <a:ext cx="2286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600325" y="4829175"/>
              <a:ext cx="0" cy="2000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387362" y="2671499"/>
              <a:ext cx="114300" cy="2000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2171610" y="2736903"/>
              <a:ext cx="215756" cy="1346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024632" y="2019425"/>
              <a:ext cx="539522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4045" y="4986338"/>
              <a:ext cx="514221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18970" y="4986338"/>
              <a:ext cx="514221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55973" y="5029198"/>
              <a:ext cx="539522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8132442">
              <a:off x="845426" y="3407848"/>
              <a:ext cx="799026" cy="560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6cm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705958">
              <a:off x="4127999" y="3304560"/>
              <a:ext cx="866507" cy="5168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8cm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542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3384" y="136249"/>
            <a:ext cx="9144000" cy="458679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n-US" altLang="en-US" sz="1600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600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1.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BH = ?; CH = </a:t>
            </a:r>
            <a:r>
              <a:rPr lang="en-US" altLang="en-US" u="sng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?</a:t>
            </a:r>
            <a:endParaRPr lang="en-US" altLang="en-US" u="sng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+ Ta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ABC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vuông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tại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A (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gt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   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BC</a:t>
            </a:r>
            <a:r>
              <a:rPr lang="en-US" altLang="en-US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= AB</a:t>
            </a:r>
            <a:r>
              <a:rPr lang="en-US" altLang="en-US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+ AC</a:t>
            </a:r>
            <a:r>
              <a:rPr lang="en-US" altLang="en-US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lý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Py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-ta-go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   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BC</a:t>
            </a:r>
            <a:r>
              <a:rPr lang="en-US" altLang="en-US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= 36 + 64 = 100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  BC = 10 (cm)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ABC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vuông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tại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A, 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AH 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 BC (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gt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	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AB</a:t>
            </a:r>
            <a:r>
              <a:rPr lang="en-US" altLang="en-US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= BH.BC 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BH  = AB</a:t>
            </a:r>
            <a:r>
              <a:rPr lang="en-US" altLang="en-US" baseline="30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: BC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	 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BH = 36 : 10 = 3,6 (cm)</a:t>
            </a:r>
            <a:endParaRPr lang="vi-VN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vi-VN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	mà BC = BH + HC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vi-VN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Suy ra </a:t>
            </a:r>
            <a:r>
              <a:rPr lang="vi-VN" altLang="en-US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HC=BC–BH </a:t>
            </a:r>
            <a:r>
              <a:rPr lang="vi-VN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= 10 – 3,6 = 6,4 (cm)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vi-VN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Vậy BH = 3,6cm; CH = 6,4cm</a:t>
            </a: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" name="Rectangle 34"/>
          <p:cNvSpPr>
            <a:spLocks noChangeArrowheads="1"/>
          </p:cNvSpPr>
          <p:nvPr/>
        </p:nvSpPr>
        <p:spPr bwMode="auto">
          <a:xfrm>
            <a:off x="6731693" y="4103182"/>
            <a:ext cx="4972867" cy="1803122"/>
          </a:xfrm>
          <a:prstGeom prst="rect">
            <a:avLst/>
          </a:prstGeom>
          <a:solidFill>
            <a:srgbClr val="0066FF"/>
          </a:solidFill>
          <a:ln w="38100" cap="sq" cmpd="dbl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4" name="Text Box 21"/>
          <p:cNvSpPr txBox="1">
            <a:spLocks noChangeArrowheads="1"/>
          </p:cNvSpPr>
          <p:nvPr/>
        </p:nvSpPr>
        <p:spPr bwMode="auto">
          <a:xfrm>
            <a:off x="6845981" y="4180454"/>
            <a:ext cx="251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b</a:t>
            </a:r>
            <a:r>
              <a:rPr lang="en-US" alt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a.b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’</a:t>
            </a:r>
          </a:p>
        </p:txBody>
      </p:sp>
      <p:sp>
        <p:nvSpPr>
          <p:cNvPr id="85" name="Text Box 22"/>
          <p:cNvSpPr txBox="1">
            <a:spLocks noChangeArrowheads="1"/>
          </p:cNvSpPr>
          <p:nvPr/>
        </p:nvSpPr>
        <p:spPr bwMode="auto">
          <a:xfrm>
            <a:off x="6845987" y="4594049"/>
            <a:ext cx="251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c</a:t>
            </a:r>
            <a:r>
              <a:rPr lang="en-US" alt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a.c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’</a:t>
            </a:r>
          </a:p>
        </p:txBody>
      </p:sp>
      <p:sp>
        <p:nvSpPr>
          <p:cNvPr id="86" name="Text Box 23"/>
          <p:cNvSpPr txBox="1">
            <a:spLocks noChangeArrowheads="1"/>
          </p:cNvSpPr>
          <p:nvPr/>
        </p:nvSpPr>
        <p:spPr bwMode="auto">
          <a:xfrm>
            <a:off x="8947405" y="4169979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b.c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a.h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" name="Text Box 24"/>
          <p:cNvSpPr txBox="1">
            <a:spLocks noChangeArrowheads="1"/>
          </p:cNvSpPr>
          <p:nvPr/>
        </p:nvSpPr>
        <p:spPr bwMode="auto">
          <a:xfrm>
            <a:off x="6827729" y="5108906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h</a:t>
            </a:r>
            <a:r>
              <a:rPr lang="en-US" alt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b’.c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’</a:t>
            </a: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6731693" y="4229822"/>
            <a:ext cx="5226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1)</a:t>
            </a:r>
          </a:p>
        </p:txBody>
      </p:sp>
      <p:sp>
        <p:nvSpPr>
          <p:cNvPr id="89" name="Text Box 30"/>
          <p:cNvSpPr txBox="1">
            <a:spLocks noChangeArrowheads="1"/>
          </p:cNvSpPr>
          <p:nvPr/>
        </p:nvSpPr>
        <p:spPr bwMode="auto">
          <a:xfrm>
            <a:off x="6750733" y="5152802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2)</a:t>
            </a: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8840390" y="4200952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3)</a:t>
            </a:r>
          </a:p>
        </p:txBody>
      </p:sp>
      <p:sp>
        <p:nvSpPr>
          <p:cNvPr id="91" name="Text Box 32"/>
          <p:cNvSpPr txBox="1">
            <a:spLocks noChangeArrowheads="1"/>
          </p:cNvSpPr>
          <p:nvPr/>
        </p:nvSpPr>
        <p:spPr bwMode="auto">
          <a:xfrm>
            <a:off x="8814528" y="5155655"/>
            <a:ext cx="914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4)</a:t>
            </a:r>
          </a:p>
        </p:txBody>
      </p:sp>
      <p:grpSp>
        <p:nvGrpSpPr>
          <p:cNvPr id="92" name="Group 35"/>
          <p:cNvGrpSpPr>
            <a:grpSpLocks/>
          </p:cNvGrpSpPr>
          <p:nvPr/>
        </p:nvGrpSpPr>
        <p:grpSpPr bwMode="auto">
          <a:xfrm>
            <a:off x="9243967" y="4787110"/>
            <a:ext cx="2871375" cy="1122363"/>
            <a:chOff x="610" y="2913"/>
            <a:chExt cx="2539" cy="707"/>
          </a:xfrm>
        </p:grpSpPr>
        <p:grpSp>
          <p:nvGrpSpPr>
            <p:cNvPr id="93" name="Group 36"/>
            <p:cNvGrpSpPr>
              <a:grpSpLocks/>
            </p:cNvGrpSpPr>
            <p:nvPr/>
          </p:nvGrpSpPr>
          <p:grpSpPr bwMode="auto">
            <a:xfrm>
              <a:off x="610" y="2922"/>
              <a:ext cx="878" cy="696"/>
              <a:chOff x="610" y="2922"/>
              <a:chExt cx="842" cy="696"/>
            </a:xfrm>
          </p:grpSpPr>
          <p:sp>
            <p:nvSpPr>
              <p:cNvPr id="108" name="Text Box 37"/>
              <p:cNvSpPr txBox="1">
                <a:spLocks noChangeArrowheads="1"/>
              </p:cNvSpPr>
              <p:nvPr/>
            </p:nvSpPr>
            <p:spPr bwMode="auto">
              <a:xfrm>
                <a:off x="624" y="2922"/>
                <a:ext cx="624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grpSp>
            <p:nvGrpSpPr>
              <p:cNvPr id="109" name="Group 38"/>
              <p:cNvGrpSpPr>
                <a:grpSpLocks/>
              </p:cNvGrpSpPr>
              <p:nvPr/>
            </p:nvGrpSpPr>
            <p:grpSpPr bwMode="auto">
              <a:xfrm>
                <a:off x="610" y="3212"/>
                <a:ext cx="842" cy="406"/>
                <a:chOff x="1584" y="3183"/>
                <a:chExt cx="842" cy="444"/>
              </a:xfrm>
            </p:grpSpPr>
            <p:sp>
              <p:nvSpPr>
                <p:cNvPr id="111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584" y="3267"/>
                  <a:ext cx="842" cy="3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h</a:t>
                  </a:r>
                </a:p>
              </p:txBody>
            </p:sp>
            <p:sp>
              <p:nvSpPr>
                <p:cNvPr id="112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783" y="3183"/>
                  <a:ext cx="382" cy="3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</p:grpSp>
          <p:sp>
            <p:nvSpPr>
              <p:cNvPr id="110" name="Line 41"/>
              <p:cNvSpPr>
                <a:spLocks noChangeShapeType="1"/>
              </p:cNvSpPr>
              <p:nvPr/>
            </p:nvSpPr>
            <p:spPr bwMode="auto">
              <a:xfrm>
                <a:off x="624" y="3264"/>
                <a:ext cx="384" cy="0"/>
              </a:xfrm>
              <a:prstGeom prst="line">
                <a:avLst/>
              </a:prstGeom>
              <a:noFill/>
              <a:ln w="28575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4" name="Group 42"/>
            <p:cNvGrpSpPr>
              <a:grpSpLocks/>
            </p:cNvGrpSpPr>
            <p:nvPr/>
          </p:nvGrpSpPr>
          <p:grpSpPr bwMode="auto">
            <a:xfrm>
              <a:off x="1381" y="2913"/>
              <a:ext cx="881" cy="705"/>
              <a:chOff x="269" y="2913"/>
              <a:chExt cx="842" cy="705"/>
            </a:xfrm>
          </p:grpSpPr>
          <p:sp>
            <p:nvSpPr>
              <p:cNvPr id="103" name="Text Box 43"/>
              <p:cNvSpPr txBox="1">
                <a:spLocks noChangeArrowheads="1"/>
              </p:cNvSpPr>
              <p:nvPr/>
            </p:nvSpPr>
            <p:spPr bwMode="auto">
              <a:xfrm>
                <a:off x="283" y="2913"/>
                <a:ext cx="624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grpSp>
            <p:nvGrpSpPr>
              <p:cNvPr id="104" name="Group 44"/>
              <p:cNvGrpSpPr>
                <a:grpSpLocks/>
              </p:cNvGrpSpPr>
              <p:nvPr/>
            </p:nvGrpSpPr>
            <p:grpSpPr bwMode="auto">
              <a:xfrm>
                <a:off x="269" y="3212"/>
                <a:ext cx="842" cy="406"/>
                <a:chOff x="1243" y="3183"/>
                <a:chExt cx="842" cy="444"/>
              </a:xfrm>
            </p:grpSpPr>
            <p:sp>
              <p:nvSpPr>
                <p:cNvPr id="106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243" y="3267"/>
                  <a:ext cx="842" cy="3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800" b="1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107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453" y="3183"/>
                  <a:ext cx="430" cy="3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</p:grpSp>
          <p:sp>
            <p:nvSpPr>
              <p:cNvPr id="105" name="Line 47"/>
              <p:cNvSpPr>
                <a:spLocks noChangeShapeType="1"/>
              </p:cNvSpPr>
              <p:nvPr/>
            </p:nvSpPr>
            <p:spPr bwMode="auto">
              <a:xfrm>
                <a:off x="283" y="3264"/>
                <a:ext cx="384" cy="0"/>
              </a:xfrm>
              <a:prstGeom prst="line">
                <a:avLst/>
              </a:prstGeom>
              <a:noFill/>
              <a:ln w="28575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5" name="Group 48"/>
            <p:cNvGrpSpPr>
              <a:grpSpLocks/>
            </p:cNvGrpSpPr>
            <p:nvPr/>
          </p:nvGrpSpPr>
          <p:grpSpPr bwMode="auto">
            <a:xfrm>
              <a:off x="2271" y="2922"/>
              <a:ext cx="878" cy="698"/>
              <a:chOff x="170" y="2922"/>
              <a:chExt cx="842" cy="698"/>
            </a:xfrm>
          </p:grpSpPr>
          <p:sp>
            <p:nvSpPr>
              <p:cNvPr id="98" name="Text Box 49"/>
              <p:cNvSpPr txBox="1">
                <a:spLocks noChangeArrowheads="1"/>
              </p:cNvSpPr>
              <p:nvPr/>
            </p:nvSpPr>
            <p:spPr bwMode="auto">
              <a:xfrm>
                <a:off x="184" y="2922"/>
                <a:ext cx="624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grpSp>
            <p:nvGrpSpPr>
              <p:cNvPr id="99" name="Group 50"/>
              <p:cNvGrpSpPr>
                <a:grpSpLocks/>
              </p:cNvGrpSpPr>
              <p:nvPr/>
            </p:nvGrpSpPr>
            <p:grpSpPr bwMode="auto">
              <a:xfrm>
                <a:off x="170" y="3212"/>
                <a:ext cx="842" cy="408"/>
                <a:chOff x="1144" y="3181"/>
                <a:chExt cx="842" cy="446"/>
              </a:xfrm>
            </p:grpSpPr>
            <p:sp>
              <p:nvSpPr>
                <p:cNvPr id="101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1144" y="3267"/>
                  <a:ext cx="842" cy="3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800" b="1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102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1288" y="3181"/>
                  <a:ext cx="430" cy="3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</p:grpSp>
          <p:sp>
            <p:nvSpPr>
              <p:cNvPr id="100" name="Line 53"/>
              <p:cNvSpPr>
                <a:spLocks noChangeShapeType="1"/>
              </p:cNvSpPr>
              <p:nvPr/>
            </p:nvSpPr>
            <p:spPr bwMode="auto">
              <a:xfrm>
                <a:off x="184" y="3264"/>
                <a:ext cx="384" cy="0"/>
              </a:xfrm>
              <a:prstGeom prst="line">
                <a:avLst/>
              </a:prstGeom>
              <a:noFill/>
              <a:ln w="28575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6" name="Text Box 54"/>
            <p:cNvSpPr txBox="1">
              <a:spLocks noChangeArrowheads="1"/>
            </p:cNvSpPr>
            <p:nvPr/>
          </p:nvSpPr>
          <p:spPr bwMode="auto">
            <a:xfrm>
              <a:off x="1050" y="3071"/>
              <a:ext cx="52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97" name="Text Box 55"/>
            <p:cNvSpPr txBox="1">
              <a:spLocks noChangeArrowheads="1"/>
            </p:cNvSpPr>
            <p:nvPr/>
          </p:nvSpPr>
          <p:spPr bwMode="auto">
            <a:xfrm>
              <a:off x="1873" y="3079"/>
              <a:ext cx="52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748482" y="837127"/>
            <a:ext cx="5226537" cy="2811410"/>
            <a:chOff x="474045" y="2019425"/>
            <a:chExt cx="6559146" cy="3595582"/>
          </a:xfrm>
        </p:grpSpPr>
        <p:cxnSp>
          <p:nvCxnSpPr>
            <p:cNvPr id="66" name="Straight Connector 65"/>
            <p:cNvCxnSpPr/>
            <p:nvPr/>
          </p:nvCxnSpPr>
          <p:spPr>
            <a:xfrm flipH="1">
              <a:off x="815739" y="2557463"/>
              <a:ext cx="1457323" cy="247173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288700" y="2571883"/>
              <a:ext cx="4329113" cy="247173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800102" y="5029200"/>
              <a:ext cx="57864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2288700" y="2571883"/>
              <a:ext cx="114300" cy="247173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371725" y="4829175"/>
              <a:ext cx="2286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600325" y="4829175"/>
              <a:ext cx="0" cy="2000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2387362" y="2671499"/>
              <a:ext cx="114300" cy="2000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 flipV="1">
              <a:off x="2171610" y="2736903"/>
              <a:ext cx="215756" cy="1346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2024632" y="2019425"/>
              <a:ext cx="539522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74045" y="4986338"/>
              <a:ext cx="514221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518970" y="4986338"/>
              <a:ext cx="514221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155973" y="5029198"/>
              <a:ext cx="539522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 rot="18132442">
              <a:off x="845426" y="3407848"/>
              <a:ext cx="799026" cy="560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6cm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 rot="1705958">
              <a:off x="4127999" y="3304560"/>
              <a:ext cx="866507" cy="5168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8cm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0" name="Text Box 6"/>
          <p:cNvSpPr txBox="1">
            <a:spLocks noChangeArrowheads="1"/>
          </p:cNvSpPr>
          <p:nvPr/>
        </p:nvSpPr>
        <p:spPr bwMode="auto">
          <a:xfrm>
            <a:off x="2619379" y="414340"/>
            <a:ext cx="69894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32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ÔN TẬP CHƯƠNG 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I – HÌNH HỌC 9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45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85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85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85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85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85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385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85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85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85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385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3850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34" name="Text Box 10"/>
          <p:cNvSpPr txBox="1">
            <a:spLocks noChangeArrowheads="1"/>
          </p:cNvSpPr>
          <p:nvPr/>
        </p:nvSpPr>
        <p:spPr bwMode="auto">
          <a:xfrm>
            <a:off x="6027535" y="4151313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4"/>
          <p:cNvSpPr>
            <a:spLocks noChangeArrowheads="1"/>
          </p:cNvSpPr>
          <p:nvPr/>
        </p:nvSpPr>
        <p:spPr bwMode="auto">
          <a:xfrm>
            <a:off x="6643547" y="4164906"/>
            <a:ext cx="5128970" cy="1768514"/>
          </a:xfrm>
          <a:prstGeom prst="rect">
            <a:avLst/>
          </a:prstGeom>
          <a:solidFill>
            <a:srgbClr val="0066FF"/>
          </a:solidFill>
          <a:ln w="38100" cap="sq" cmpd="dbl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1" name="Text Box 21"/>
          <p:cNvSpPr txBox="1">
            <a:spLocks noChangeArrowheads="1"/>
          </p:cNvSpPr>
          <p:nvPr/>
        </p:nvSpPr>
        <p:spPr bwMode="auto">
          <a:xfrm>
            <a:off x="6818472" y="4152025"/>
            <a:ext cx="251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b</a:t>
            </a:r>
            <a:r>
              <a:rPr lang="en-US" alt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a.b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’</a:t>
            </a:r>
          </a:p>
        </p:txBody>
      </p:sp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6844230" y="4548316"/>
            <a:ext cx="251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c</a:t>
            </a:r>
            <a:r>
              <a:rPr lang="en-US" alt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a.c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’</a:t>
            </a:r>
          </a:p>
        </p:txBody>
      </p:sp>
      <p:sp>
        <p:nvSpPr>
          <p:cNvPr id="43" name="Text Box 23"/>
          <p:cNvSpPr txBox="1">
            <a:spLocks noChangeArrowheads="1"/>
          </p:cNvSpPr>
          <p:nvPr/>
        </p:nvSpPr>
        <p:spPr bwMode="auto">
          <a:xfrm>
            <a:off x="9057326" y="4167308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b.c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a.h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6814498" y="5078869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h</a:t>
            </a:r>
            <a:r>
              <a:rPr lang="en-US" alt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b’.c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’</a:t>
            </a: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6737175" y="4201393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1)</a:t>
            </a:r>
          </a:p>
        </p:txBody>
      </p:sp>
      <p:sp>
        <p:nvSpPr>
          <p:cNvPr id="46" name="Text Box 30"/>
          <p:cNvSpPr txBox="1">
            <a:spLocks noChangeArrowheads="1"/>
          </p:cNvSpPr>
          <p:nvPr/>
        </p:nvSpPr>
        <p:spPr bwMode="auto">
          <a:xfrm>
            <a:off x="6730467" y="5094190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2)</a:t>
            </a: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8850295" y="4198281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3)</a:t>
            </a:r>
          </a:p>
        </p:txBody>
      </p:sp>
      <p:sp>
        <p:nvSpPr>
          <p:cNvPr id="48" name="Text Box 32"/>
          <p:cNvSpPr txBox="1">
            <a:spLocks noChangeArrowheads="1"/>
          </p:cNvSpPr>
          <p:nvPr/>
        </p:nvSpPr>
        <p:spPr bwMode="auto">
          <a:xfrm>
            <a:off x="8815781" y="5097043"/>
            <a:ext cx="914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4)</a:t>
            </a:r>
          </a:p>
        </p:txBody>
      </p:sp>
      <p:grpSp>
        <p:nvGrpSpPr>
          <p:cNvPr id="49" name="Group 35"/>
          <p:cNvGrpSpPr>
            <a:grpSpLocks/>
          </p:cNvGrpSpPr>
          <p:nvPr/>
        </p:nvGrpSpPr>
        <p:grpSpPr bwMode="auto">
          <a:xfrm>
            <a:off x="9230155" y="4659946"/>
            <a:ext cx="2871375" cy="1260477"/>
            <a:chOff x="610" y="2832"/>
            <a:chExt cx="2539" cy="794"/>
          </a:xfrm>
        </p:grpSpPr>
        <p:grpSp>
          <p:nvGrpSpPr>
            <p:cNvPr id="50" name="Group 36"/>
            <p:cNvGrpSpPr>
              <a:grpSpLocks/>
            </p:cNvGrpSpPr>
            <p:nvPr/>
          </p:nvGrpSpPr>
          <p:grpSpPr bwMode="auto">
            <a:xfrm>
              <a:off x="610" y="2832"/>
              <a:ext cx="878" cy="792"/>
              <a:chOff x="610" y="2832"/>
              <a:chExt cx="842" cy="792"/>
            </a:xfrm>
          </p:grpSpPr>
          <p:sp>
            <p:nvSpPr>
              <p:cNvPr id="80" name="Text Box 37"/>
              <p:cNvSpPr txBox="1">
                <a:spLocks noChangeArrowheads="1"/>
              </p:cNvSpPr>
              <p:nvPr/>
            </p:nvSpPr>
            <p:spPr bwMode="auto">
              <a:xfrm>
                <a:off x="624" y="2832"/>
                <a:ext cx="624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grpSp>
            <p:nvGrpSpPr>
              <p:cNvPr id="81" name="Group 38"/>
              <p:cNvGrpSpPr>
                <a:grpSpLocks/>
              </p:cNvGrpSpPr>
              <p:nvPr/>
            </p:nvGrpSpPr>
            <p:grpSpPr bwMode="auto">
              <a:xfrm>
                <a:off x="610" y="3242"/>
                <a:ext cx="842" cy="382"/>
                <a:chOff x="1584" y="3210"/>
                <a:chExt cx="842" cy="417"/>
              </a:xfrm>
            </p:grpSpPr>
            <p:sp>
              <p:nvSpPr>
                <p:cNvPr id="83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584" y="3267"/>
                  <a:ext cx="842" cy="3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h</a:t>
                  </a:r>
                </a:p>
              </p:txBody>
            </p:sp>
            <p:sp>
              <p:nvSpPr>
                <p:cNvPr id="84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772" y="3210"/>
                  <a:ext cx="430" cy="2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0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</p:grpSp>
          <p:sp>
            <p:nvSpPr>
              <p:cNvPr id="82" name="Line 41"/>
              <p:cNvSpPr>
                <a:spLocks noChangeShapeType="1"/>
              </p:cNvSpPr>
              <p:nvPr/>
            </p:nvSpPr>
            <p:spPr bwMode="auto">
              <a:xfrm>
                <a:off x="624" y="3264"/>
                <a:ext cx="384" cy="0"/>
              </a:xfrm>
              <a:prstGeom prst="line">
                <a:avLst/>
              </a:prstGeom>
              <a:noFill/>
              <a:ln w="28575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6" name="Group 42"/>
            <p:cNvGrpSpPr>
              <a:grpSpLocks/>
            </p:cNvGrpSpPr>
            <p:nvPr/>
          </p:nvGrpSpPr>
          <p:grpSpPr bwMode="auto">
            <a:xfrm>
              <a:off x="1381" y="2832"/>
              <a:ext cx="881" cy="792"/>
              <a:chOff x="269" y="2832"/>
              <a:chExt cx="842" cy="792"/>
            </a:xfrm>
          </p:grpSpPr>
          <p:sp>
            <p:nvSpPr>
              <p:cNvPr id="75" name="Text Box 43"/>
              <p:cNvSpPr txBox="1">
                <a:spLocks noChangeArrowheads="1"/>
              </p:cNvSpPr>
              <p:nvPr/>
            </p:nvSpPr>
            <p:spPr bwMode="auto">
              <a:xfrm>
                <a:off x="283" y="2832"/>
                <a:ext cx="624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grpSp>
            <p:nvGrpSpPr>
              <p:cNvPr id="76" name="Group 44"/>
              <p:cNvGrpSpPr>
                <a:grpSpLocks/>
              </p:cNvGrpSpPr>
              <p:nvPr/>
            </p:nvGrpSpPr>
            <p:grpSpPr bwMode="auto">
              <a:xfrm>
                <a:off x="269" y="3242"/>
                <a:ext cx="842" cy="382"/>
                <a:chOff x="1243" y="3210"/>
                <a:chExt cx="842" cy="417"/>
              </a:xfrm>
            </p:grpSpPr>
            <p:sp>
              <p:nvSpPr>
                <p:cNvPr id="78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243" y="3267"/>
                  <a:ext cx="842" cy="3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79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442" y="3210"/>
                  <a:ext cx="430" cy="2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0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</p:grpSp>
          <p:sp>
            <p:nvSpPr>
              <p:cNvPr id="77" name="Line 47"/>
              <p:cNvSpPr>
                <a:spLocks noChangeShapeType="1"/>
              </p:cNvSpPr>
              <p:nvPr/>
            </p:nvSpPr>
            <p:spPr bwMode="auto">
              <a:xfrm>
                <a:off x="283" y="3264"/>
                <a:ext cx="384" cy="0"/>
              </a:xfrm>
              <a:prstGeom prst="line">
                <a:avLst/>
              </a:prstGeom>
              <a:noFill/>
              <a:ln w="28575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7" name="Group 48"/>
            <p:cNvGrpSpPr>
              <a:grpSpLocks/>
            </p:cNvGrpSpPr>
            <p:nvPr/>
          </p:nvGrpSpPr>
          <p:grpSpPr bwMode="auto">
            <a:xfrm>
              <a:off x="2271" y="2832"/>
              <a:ext cx="878" cy="794"/>
              <a:chOff x="170" y="2832"/>
              <a:chExt cx="842" cy="794"/>
            </a:xfrm>
          </p:grpSpPr>
          <p:sp>
            <p:nvSpPr>
              <p:cNvPr id="70" name="Text Box 49"/>
              <p:cNvSpPr txBox="1">
                <a:spLocks noChangeArrowheads="1"/>
              </p:cNvSpPr>
              <p:nvPr/>
            </p:nvSpPr>
            <p:spPr bwMode="auto">
              <a:xfrm>
                <a:off x="184" y="2832"/>
                <a:ext cx="624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grpSp>
            <p:nvGrpSpPr>
              <p:cNvPr id="71" name="Group 50"/>
              <p:cNvGrpSpPr>
                <a:grpSpLocks/>
              </p:cNvGrpSpPr>
              <p:nvPr/>
            </p:nvGrpSpPr>
            <p:grpSpPr bwMode="auto">
              <a:xfrm>
                <a:off x="170" y="3242"/>
                <a:ext cx="842" cy="384"/>
                <a:chOff x="1144" y="3208"/>
                <a:chExt cx="842" cy="419"/>
              </a:xfrm>
            </p:grpSpPr>
            <p:sp>
              <p:nvSpPr>
                <p:cNvPr id="73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1144" y="3267"/>
                  <a:ext cx="842" cy="3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800" b="1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74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1277" y="3208"/>
                  <a:ext cx="430" cy="2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0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</p:grpSp>
          <p:sp>
            <p:nvSpPr>
              <p:cNvPr id="72" name="Line 53"/>
              <p:cNvSpPr>
                <a:spLocks noChangeShapeType="1"/>
              </p:cNvSpPr>
              <p:nvPr/>
            </p:nvSpPr>
            <p:spPr bwMode="auto">
              <a:xfrm>
                <a:off x="184" y="3264"/>
                <a:ext cx="384" cy="0"/>
              </a:xfrm>
              <a:prstGeom prst="line">
                <a:avLst/>
              </a:prstGeom>
              <a:noFill/>
              <a:ln w="28575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8" name="Text Box 54"/>
            <p:cNvSpPr txBox="1">
              <a:spLocks noChangeArrowheads="1"/>
            </p:cNvSpPr>
            <p:nvPr/>
          </p:nvSpPr>
          <p:spPr bwMode="auto">
            <a:xfrm>
              <a:off x="1050" y="3071"/>
              <a:ext cx="52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69" name="Text Box 55"/>
            <p:cNvSpPr txBox="1">
              <a:spLocks noChangeArrowheads="1"/>
            </p:cNvSpPr>
            <p:nvPr/>
          </p:nvSpPr>
          <p:spPr bwMode="auto">
            <a:xfrm>
              <a:off x="1873" y="3052"/>
              <a:ext cx="52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+</a:t>
              </a: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352736" y="791337"/>
            <a:ext cx="2494386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 = ?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94395" y="1852906"/>
            <a:ext cx="63101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Ta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AH</a:t>
            </a:r>
            <a:r>
              <a:rPr lang="en-US" altLang="en-US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BH.CH </a:t>
            </a:r>
          </a:p>
          <a:p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 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</a:t>
            </a:r>
            <a:r>
              <a:rPr lang="en-US" altLang="en-US" sz="3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3,6.6,4 = 23,04 </a:t>
            </a:r>
          </a:p>
          <a:p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 AH = 4,8 (cm)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Vậy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AH = 4,8cm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6385225" y="894318"/>
            <a:ext cx="5402129" cy="3165642"/>
            <a:chOff x="474045" y="2019425"/>
            <a:chExt cx="6559146" cy="3595582"/>
          </a:xfrm>
        </p:grpSpPr>
        <p:cxnSp>
          <p:nvCxnSpPr>
            <p:cNvPr id="91" name="Straight Connector 90"/>
            <p:cNvCxnSpPr/>
            <p:nvPr/>
          </p:nvCxnSpPr>
          <p:spPr>
            <a:xfrm flipH="1">
              <a:off x="815739" y="2557463"/>
              <a:ext cx="1457323" cy="247173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288700" y="2571883"/>
              <a:ext cx="4329113" cy="247173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800102" y="5029200"/>
              <a:ext cx="57864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288700" y="2571883"/>
              <a:ext cx="114300" cy="247173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371725" y="4829175"/>
              <a:ext cx="2286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600325" y="4829175"/>
              <a:ext cx="0" cy="2000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>
              <a:off x="2387362" y="2671499"/>
              <a:ext cx="114300" cy="2000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 flipV="1">
              <a:off x="2171610" y="2736903"/>
              <a:ext cx="215756" cy="1346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2024632" y="2019425"/>
              <a:ext cx="539522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74045" y="4986338"/>
              <a:ext cx="514221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518970" y="4986338"/>
              <a:ext cx="514221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155973" y="5029198"/>
              <a:ext cx="539522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 rot="18132442">
              <a:off x="845426" y="3407848"/>
              <a:ext cx="799026" cy="560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6cm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 rot="1705958">
              <a:off x="4127999" y="3304560"/>
              <a:ext cx="866507" cy="5168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8cm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990834" y="3083704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3,6cm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8894760" y="3081556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6,4cm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 Box 6"/>
          <p:cNvSpPr txBox="1">
            <a:spLocks noChangeArrowheads="1"/>
          </p:cNvSpPr>
          <p:nvPr/>
        </p:nvSpPr>
        <p:spPr bwMode="auto">
          <a:xfrm>
            <a:off x="2619379" y="414340"/>
            <a:ext cx="69894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32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ÔN TẬP CHƯƠNG 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I – HÌNH HỌC 9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97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34" name="Text Box 10"/>
          <p:cNvSpPr txBox="1">
            <a:spLocks noChangeArrowheads="1"/>
          </p:cNvSpPr>
          <p:nvPr/>
        </p:nvSpPr>
        <p:spPr bwMode="auto">
          <a:xfrm>
            <a:off x="6027535" y="4151313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4"/>
          <p:cNvSpPr>
            <a:spLocks noChangeArrowheads="1"/>
          </p:cNvSpPr>
          <p:nvPr/>
        </p:nvSpPr>
        <p:spPr bwMode="auto">
          <a:xfrm>
            <a:off x="6643547" y="4164906"/>
            <a:ext cx="5128970" cy="1768514"/>
          </a:xfrm>
          <a:prstGeom prst="rect">
            <a:avLst/>
          </a:prstGeom>
          <a:solidFill>
            <a:srgbClr val="0066FF"/>
          </a:solidFill>
          <a:ln w="38100" cap="sq" cmpd="dbl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1" name="Text Box 21"/>
          <p:cNvSpPr txBox="1">
            <a:spLocks noChangeArrowheads="1"/>
          </p:cNvSpPr>
          <p:nvPr/>
        </p:nvSpPr>
        <p:spPr bwMode="auto">
          <a:xfrm>
            <a:off x="6818472" y="4152025"/>
            <a:ext cx="251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b</a:t>
            </a:r>
            <a:r>
              <a:rPr lang="en-US" alt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a.b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’</a:t>
            </a:r>
          </a:p>
        </p:txBody>
      </p:sp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6844230" y="4548316"/>
            <a:ext cx="251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c</a:t>
            </a:r>
            <a:r>
              <a:rPr lang="en-US" alt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a.c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’</a:t>
            </a:r>
          </a:p>
        </p:txBody>
      </p:sp>
      <p:sp>
        <p:nvSpPr>
          <p:cNvPr id="43" name="Text Box 23"/>
          <p:cNvSpPr txBox="1">
            <a:spLocks noChangeArrowheads="1"/>
          </p:cNvSpPr>
          <p:nvPr/>
        </p:nvSpPr>
        <p:spPr bwMode="auto">
          <a:xfrm>
            <a:off x="9057326" y="4167308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b.c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a.h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6814498" y="5078869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h</a:t>
            </a:r>
            <a:r>
              <a:rPr lang="en-US" alt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b’.c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’</a:t>
            </a: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6737175" y="4201393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1)</a:t>
            </a:r>
          </a:p>
        </p:txBody>
      </p:sp>
      <p:sp>
        <p:nvSpPr>
          <p:cNvPr id="46" name="Text Box 30"/>
          <p:cNvSpPr txBox="1">
            <a:spLocks noChangeArrowheads="1"/>
          </p:cNvSpPr>
          <p:nvPr/>
        </p:nvSpPr>
        <p:spPr bwMode="auto">
          <a:xfrm>
            <a:off x="6730467" y="5094190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2)</a:t>
            </a: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8850295" y="4198281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3)</a:t>
            </a:r>
          </a:p>
        </p:txBody>
      </p:sp>
      <p:sp>
        <p:nvSpPr>
          <p:cNvPr id="48" name="Text Box 32"/>
          <p:cNvSpPr txBox="1">
            <a:spLocks noChangeArrowheads="1"/>
          </p:cNvSpPr>
          <p:nvPr/>
        </p:nvSpPr>
        <p:spPr bwMode="auto">
          <a:xfrm>
            <a:off x="8815781" y="5097043"/>
            <a:ext cx="914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4)</a:t>
            </a:r>
          </a:p>
        </p:txBody>
      </p:sp>
      <p:grpSp>
        <p:nvGrpSpPr>
          <p:cNvPr id="49" name="Group 35"/>
          <p:cNvGrpSpPr>
            <a:grpSpLocks/>
          </p:cNvGrpSpPr>
          <p:nvPr/>
        </p:nvGrpSpPr>
        <p:grpSpPr bwMode="auto">
          <a:xfrm>
            <a:off x="9230155" y="4659946"/>
            <a:ext cx="2871375" cy="1260477"/>
            <a:chOff x="610" y="2832"/>
            <a:chExt cx="2539" cy="794"/>
          </a:xfrm>
        </p:grpSpPr>
        <p:grpSp>
          <p:nvGrpSpPr>
            <p:cNvPr id="50" name="Group 36"/>
            <p:cNvGrpSpPr>
              <a:grpSpLocks/>
            </p:cNvGrpSpPr>
            <p:nvPr/>
          </p:nvGrpSpPr>
          <p:grpSpPr bwMode="auto">
            <a:xfrm>
              <a:off x="610" y="2832"/>
              <a:ext cx="878" cy="792"/>
              <a:chOff x="610" y="2832"/>
              <a:chExt cx="842" cy="792"/>
            </a:xfrm>
          </p:grpSpPr>
          <p:sp>
            <p:nvSpPr>
              <p:cNvPr id="80" name="Text Box 37"/>
              <p:cNvSpPr txBox="1">
                <a:spLocks noChangeArrowheads="1"/>
              </p:cNvSpPr>
              <p:nvPr/>
            </p:nvSpPr>
            <p:spPr bwMode="auto">
              <a:xfrm>
                <a:off x="624" y="2832"/>
                <a:ext cx="624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grpSp>
            <p:nvGrpSpPr>
              <p:cNvPr id="81" name="Group 38"/>
              <p:cNvGrpSpPr>
                <a:grpSpLocks/>
              </p:cNvGrpSpPr>
              <p:nvPr/>
            </p:nvGrpSpPr>
            <p:grpSpPr bwMode="auto">
              <a:xfrm>
                <a:off x="610" y="3242"/>
                <a:ext cx="842" cy="382"/>
                <a:chOff x="1584" y="3210"/>
                <a:chExt cx="842" cy="417"/>
              </a:xfrm>
            </p:grpSpPr>
            <p:sp>
              <p:nvSpPr>
                <p:cNvPr id="83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584" y="3267"/>
                  <a:ext cx="842" cy="3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h</a:t>
                  </a:r>
                </a:p>
              </p:txBody>
            </p:sp>
            <p:sp>
              <p:nvSpPr>
                <p:cNvPr id="84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772" y="3210"/>
                  <a:ext cx="430" cy="2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0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</p:grpSp>
          <p:sp>
            <p:nvSpPr>
              <p:cNvPr id="82" name="Line 41"/>
              <p:cNvSpPr>
                <a:spLocks noChangeShapeType="1"/>
              </p:cNvSpPr>
              <p:nvPr/>
            </p:nvSpPr>
            <p:spPr bwMode="auto">
              <a:xfrm>
                <a:off x="624" y="3264"/>
                <a:ext cx="384" cy="0"/>
              </a:xfrm>
              <a:prstGeom prst="line">
                <a:avLst/>
              </a:prstGeom>
              <a:noFill/>
              <a:ln w="28575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6" name="Group 42"/>
            <p:cNvGrpSpPr>
              <a:grpSpLocks/>
            </p:cNvGrpSpPr>
            <p:nvPr/>
          </p:nvGrpSpPr>
          <p:grpSpPr bwMode="auto">
            <a:xfrm>
              <a:off x="1381" y="2832"/>
              <a:ext cx="881" cy="792"/>
              <a:chOff x="269" y="2832"/>
              <a:chExt cx="842" cy="792"/>
            </a:xfrm>
          </p:grpSpPr>
          <p:sp>
            <p:nvSpPr>
              <p:cNvPr id="75" name="Text Box 43"/>
              <p:cNvSpPr txBox="1">
                <a:spLocks noChangeArrowheads="1"/>
              </p:cNvSpPr>
              <p:nvPr/>
            </p:nvSpPr>
            <p:spPr bwMode="auto">
              <a:xfrm>
                <a:off x="283" y="2832"/>
                <a:ext cx="624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grpSp>
            <p:nvGrpSpPr>
              <p:cNvPr id="76" name="Group 44"/>
              <p:cNvGrpSpPr>
                <a:grpSpLocks/>
              </p:cNvGrpSpPr>
              <p:nvPr/>
            </p:nvGrpSpPr>
            <p:grpSpPr bwMode="auto">
              <a:xfrm>
                <a:off x="269" y="3242"/>
                <a:ext cx="842" cy="382"/>
                <a:chOff x="1243" y="3210"/>
                <a:chExt cx="842" cy="417"/>
              </a:xfrm>
            </p:grpSpPr>
            <p:sp>
              <p:nvSpPr>
                <p:cNvPr id="78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243" y="3267"/>
                  <a:ext cx="842" cy="3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79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442" y="3210"/>
                  <a:ext cx="430" cy="2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0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</p:grpSp>
          <p:sp>
            <p:nvSpPr>
              <p:cNvPr id="77" name="Line 47"/>
              <p:cNvSpPr>
                <a:spLocks noChangeShapeType="1"/>
              </p:cNvSpPr>
              <p:nvPr/>
            </p:nvSpPr>
            <p:spPr bwMode="auto">
              <a:xfrm>
                <a:off x="283" y="3264"/>
                <a:ext cx="384" cy="0"/>
              </a:xfrm>
              <a:prstGeom prst="line">
                <a:avLst/>
              </a:prstGeom>
              <a:noFill/>
              <a:ln w="28575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7" name="Group 48"/>
            <p:cNvGrpSpPr>
              <a:grpSpLocks/>
            </p:cNvGrpSpPr>
            <p:nvPr/>
          </p:nvGrpSpPr>
          <p:grpSpPr bwMode="auto">
            <a:xfrm>
              <a:off x="2271" y="2832"/>
              <a:ext cx="878" cy="794"/>
              <a:chOff x="170" y="2832"/>
              <a:chExt cx="842" cy="794"/>
            </a:xfrm>
          </p:grpSpPr>
          <p:sp>
            <p:nvSpPr>
              <p:cNvPr id="70" name="Text Box 49"/>
              <p:cNvSpPr txBox="1">
                <a:spLocks noChangeArrowheads="1"/>
              </p:cNvSpPr>
              <p:nvPr/>
            </p:nvSpPr>
            <p:spPr bwMode="auto">
              <a:xfrm>
                <a:off x="184" y="2832"/>
                <a:ext cx="624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grpSp>
            <p:nvGrpSpPr>
              <p:cNvPr id="71" name="Group 50"/>
              <p:cNvGrpSpPr>
                <a:grpSpLocks/>
              </p:cNvGrpSpPr>
              <p:nvPr/>
            </p:nvGrpSpPr>
            <p:grpSpPr bwMode="auto">
              <a:xfrm>
                <a:off x="170" y="3242"/>
                <a:ext cx="842" cy="384"/>
                <a:chOff x="1144" y="3208"/>
                <a:chExt cx="842" cy="419"/>
              </a:xfrm>
            </p:grpSpPr>
            <p:sp>
              <p:nvSpPr>
                <p:cNvPr id="73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1144" y="3267"/>
                  <a:ext cx="842" cy="3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800" b="1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74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1277" y="3208"/>
                  <a:ext cx="430" cy="2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0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</p:grpSp>
          <p:sp>
            <p:nvSpPr>
              <p:cNvPr id="72" name="Line 53"/>
              <p:cNvSpPr>
                <a:spLocks noChangeShapeType="1"/>
              </p:cNvSpPr>
              <p:nvPr/>
            </p:nvSpPr>
            <p:spPr bwMode="auto">
              <a:xfrm>
                <a:off x="184" y="3264"/>
                <a:ext cx="384" cy="0"/>
              </a:xfrm>
              <a:prstGeom prst="line">
                <a:avLst/>
              </a:prstGeom>
              <a:noFill/>
              <a:ln w="28575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8" name="Text Box 54"/>
            <p:cNvSpPr txBox="1">
              <a:spLocks noChangeArrowheads="1"/>
            </p:cNvSpPr>
            <p:nvPr/>
          </p:nvSpPr>
          <p:spPr bwMode="auto">
            <a:xfrm>
              <a:off x="1050" y="3071"/>
              <a:ext cx="52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69" name="Text Box 55"/>
            <p:cNvSpPr txBox="1">
              <a:spLocks noChangeArrowheads="1"/>
            </p:cNvSpPr>
            <p:nvPr/>
          </p:nvSpPr>
          <p:spPr bwMode="auto">
            <a:xfrm>
              <a:off x="1873" y="3052"/>
              <a:ext cx="52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+</a:t>
              </a: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352736" y="962793"/>
            <a:ext cx="249438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6385225" y="894318"/>
            <a:ext cx="5402129" cy="3165642"/>
            <a:chOff x="474045" y="2019425"/>
            <a:chExt cx="6559146" cy="3595582"/>
          </a:xfrm>
        </p:grpSpPr>
        <p:cxnSp>
          <p:nvCxnSpPr>
            <p:cNvPr id="91" name="Straight Connector 90"/>
            <p:cNvCxnSpPr/>
            <p:nvPr/>
          </p:nvCxnSpPr>
          <p:spPr>
            <a:xfrm flipH="1">
              <a:off x="815739" y="2557463"/>
              <a:ext cx="1457323" cy="247173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288700" y="2571883"/>
              <a:ext cx="4329113" cy="247173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800102" y="5029200"/>
              <a:ext cx="57864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288700" y="2571883"/>
              <a:ext cx="114300" cy="247173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371725" y="4829175"/>
              <a:ext cx="2286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600325" y="4829175"/>
              <a:ext cx="0" cy="2000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>
              <a:off x="2387362" y="2671499"/>
              <a:ext cx="114300" cy="2000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 flipV="1">
              <a:off x="2171610" y="2736903"/>
              <a:ext cx="215756" cy="1346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2024632" y="2019425"/>
              <a:ext cx="539522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74045" y="4986338"/>
              <a:ext cx="514221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518970" y="4986338"/>
              <a:ext cx="514221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155973" y="5029198"/>
              <a:ext cx="539522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 rot="18132442">
              <a:off x="845426" y="3407848"/>
              <a:ext cx="799026" cy="560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6cm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 rot="1705958">
              <a:off x="4127999" y="3304560"/>
              <a:ext cx="866507" cy="5168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8cm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990834" y="3083704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3,6cm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8894760" y="3081556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6,4cm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 Box 6"/>
          <p:cNvSpPr txBox="1">
            <a:spLocks noChangeArrowheads="1"/>
          </p:cNvSpPr>
          <p:nvPr/>
        </p:nvSpPr>
        <p:spPr bwMode="auto">
          <a:xfrm>
            <a:off x="2619379" y="414340"/>
            <a:ext cx="69894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32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ÔN TẬP CHƯƠNG 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I – HÌNH HỌC 9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75646" y="1585267"/>
                <a:ext cx="5848892" cy="1255253"/>
              </a:xfrm>
            </p:spPr>
            <p:txBody>
              <a:bodyPr>
                <a:normAutofit fontScale="25000" lnSpcReduction="20000"/>
              </a:bodyPr>
              <a:lstStyle/>
              <a:p>
                <a:pPr>
                  <a:lnSpc>
                    <a:spcPct val="80000"/>
                  </a:lnSpc>
                  <a:buFontTx/>
                  <a:buNone/>
                </a:pPr>
                <a:endParaRPr lang="en-US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en-US" altLang="en-US" sz="1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en-US" sz="1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sz="8800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2800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Chứng minh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1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BH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1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CH</m:t>
                        </m:r>
                      </m:den>
                    </m:f>
                    <m:r>
                      <a:rPr lang="en-US" altLang="en-US" sz="14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1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1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en-US" sz="14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AB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altLang="en-US" sz="14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AC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1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sz="1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000"/>
                  </a:spcAft>
                  <a:buNone/>
                </a:pPr>
                <a:endParaRPr lang="en-US" altLang="en-US" sz="1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None/>
                </a:pPr>
                <a:endParaRPr lang="en-US" alt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vi-VN" altLang="en-US" sz="1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75646" y="1585267"/>
                <a:ext cx="5848892" cy="1255253"/>
              </a:xfrm>
              <a:blipFill rotWithShape="0">
                <a:blip r:embed="rId2"/>
                <a:stretch>
                  <a:fillRect l="-2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09298" y="2623317"/>
                <a:ext cx="6310197" cy="2798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Ta </a:t>
                </a:r>
                <a:r>
                  <a:rPr lang="en-US" alt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3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BH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3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CH</m:t>
                        </m:r>
                      </m:den>
                    </m:f>
                  </m:oMath>
                </a14:m>
                <a:r>
                  <a:rPr lang="en-US" altLang="en-US" sz="3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3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3,6</m:t>
                        </m:r>
                      </m:num>
                      <m:den>
                        <m:r>
                          <a:rPr lang="en-US" altLang="en-US" sz="3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6,4</m:t>
                        </m:r>
                      </m:den>
                    </m:f>
                  </m:oMath>
                </a14:m>
                <a:r>
                  <a:rPr lang="en-US" altLang="en-US" sz="3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3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altLang="en-US" sz="3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altLang="en-US" sz="3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alt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en-US" sz="3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3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3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en-US" sz="36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AB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altLang="en-US" sz="36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AC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3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3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3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36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 lang="en-US" altLang="en-US" sz="36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36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36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altLang="en-US" sz="36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alt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altLang="en-US" sz="3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36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BH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36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CH</m:t>
                        </m:r>
                      </m:den>
                    </m:f>
                  </m:oMath>
                </a14:m>
                <a:r>
                  <a:rPr lang="en-US" altLang="en-US" sz="3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3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en-US" sz="36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AB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altLang="en-US" sz="36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AC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98" y="2623317"/>
                <a:ext cx="6310197" cy="2798267"/>
              </a:xfrm>
              <a:prstGeom prst="rect">
                <a:avLst/>
              </a:prstGeom>
              <a:blipFill rotWithShape="0">
                <a:blip r:embed="rId3"/>
                <a:stretch>
                  <a:fillRect b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403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34" name="Text Box 10"/>
          <p:cNvSpPr txBox="1">
            <a:spLocks noChangeArrowheads="1"/>
          </p:cNvSpPr>
          <p:nvPr/>
        </p:nvSpPr>
        <p:spPr bwMode="auto">
          <a:xfrm>
            <a:off x="6027535" y="4151313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4"/>
          <p:cNvSpPr>
            <a:spLocks noChangeArrowheads="1"/>
          </p:cNvSpPr>
          <p:nvPr/>
        </p:nvSpPr>
        <p:spPr bwMode="auto">
          <a:xfrm>
            <a:off x="6643547" y="4164906"/>
            <a:ext cx="5128970" cy="1768514"/>
          </a:xfrm>
          <a:prstGeom prst="rect">
            <a:avLst/>
          </a:prstGeom>
          <a:solidFill>
            <a:srgbClr val="0066FF"/>
          </a:solidFill>
          <a:ln w="38100" cap="sq" cmpd="dbl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1" name="Text Box 21"/>
          <p:cNvSpPr txBox="1">
            <a:spLocks noChangeArrowheads="1"/>
          </p:cNvSpPr>
          <p:nvPr/>
        </p:nvSpPr>
        <p:spPr bwMode="auto">
          <a:xfrm>
            <a:off x="6818472" y="4152025"/>
            <a:ext cx="251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b</a:t>
            </a:r>
            <a:r>
              <a:rPr lang="en-US" alt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a.b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’</a:t>
            </a:r>
          </a:p>
        </p:txBody>
      </p:sp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6844230" y="4548316"/>
            <a:ext cx="251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c</a:t>
            </a:r>
            <a:r>
              <a:rPr lang="en-US" alt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a.c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’</a:t>
            </a:r>
          </a:p>
        </p:txBody>
      </p:sp>
      <p:sp>
        <p:nvSpPr>
          <p:cNvPr id="43" name="Text Box 23"/>
          <p:cNvSpPr txBox="1">
            <a:spLocks noChangeArrowheads="1"/>
          </p:cNvSpPr>
          <p:nvPr/>
        </p:nvSpPr>
        <p:spPr bwMode="auto">
          <a:xfrm>
            <a:off x="9057326" y="4167308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b.c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a.h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6814498" y="5078869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h</a:t>
            </a:r>
            <a:r>
              <a:rPr lang="en-US" alt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b’.c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’</a:t>
            </a: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6737175" y="4201393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1)</a:t>
            </a:r>
          </a:p>
        </p:txBody>
      </p:sp>
      <p:sp>
        <p:nvSpPr>
          <p:cNvPr id="46" name="Text Box 30"/>
          <p:cNvSpPr txBox="1">
            <a:spLocks noChangeArrowheads="1"/>
          </p:cNvSpPr>
          <p:nvPr/>
        </p:nvSpPr>
        <p:spPr bwMode="auto">
          <a:xfrm>
            <a:off x="6730467" y="5094190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2)</a:t>
            </a: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8850295" y="4198281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3)</a:t>
            </a:r>
          </a:p>
        </p:txBody>
      </p:sp>
      <p:sp>
        <p:nvSpPr>
          <p:cNvPr id="48" name="Text Box 32"/>
          <p:cNvSpPr txBox="1">
            <a:spLocks noChangeArrowheads="1"/>
          </p:cNvSpPr>
          <p:nvPr/>
        </p:nvSpPr>
        <p:spPr bwMode="auto">
          <a:xfrm>
            <a:off x="8815781" y="5097043"/>
            <a:ext cx="914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4)</a:t>
            </a:r>
          </a:p>
        </p:txBody>
      </p:sp>
      <p:grpSp>
        <p:nvGrpSpPr>
          <p:cNvPr id="49" name="Group 35"/>
          <p:cNvGrpSpPr>
            <a:grpSpLocks/>
          </p:cNvGrpSpPr>
          <p:nvPr/>
        </p:nvGrpSpPr>
        <p:grpSpPr bwMode="auto">
          <a:xfrm>
            <a:off x="9230155" y="4659946"/>
            <a:ext cx="2871375" cy="1260477"/>
            <a:chOff x="610" y="2832"/>
            <a:chExt cx="2539" cy="794"/>
          </a:xfrm>
        </p:grpSpPr>
        <p:grpSp>
          <p:nvGrpSpPr>
            <p:cNvPr id="50" name="Group 36"/>
            <p:cNvGrpSpPr>
              <a:grpSpLocks/>
            </p:cNvGrpSpPr>
            <p:nvPr/>
          </p:nvGrpSpPr>
          <p:grpSpPr bwMode="auto">
            <a:xfrm>
              <a:off x="610" y="2832"/>
              <a:ext cx="878" cy="792"/>
              <a:chOff x="610" y="2832"/>
              <a:chExt cx="842" cy="792"/>
            </a:xfrm>
          </p:grpSpPr>
          <p:sp>
            <p:nvSpPr>
              <p:cNvPr id="80" name="Text Box 37"/>
              <p:cNvSpPr txBox="1">
                <a:spLocks noChangeArrowheads="1"/>
              </p:cNvSpPr>
              <p:nvPr/>
            </p:nvSpPr>
            <p:spPr bwMode="auto">
              <a:xfrm>
                <a:off x="624" y="2832"/>
                <a:ext cx="624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grpSp>
            <p:nvGrpSpPr>
              <p:cNvPr id="81" name="Group 38"/>
              <p:cNvGrpSpPr>
                <a:grpSpLocks/>
              </p:cNvGrpSpPr>
              <p:nvPr/>
            </p:nvGrpSpPr>
            <p:grpSpPr bwMode="auto">
              <a:xfrm>
                <a:off x="610" y="3242"/>
                <a:ext cx="842" cy="382"/>
                <a:chOff x="1584" y="3210"/>
                <a:chExt cx="842" cy="417"/>
              </a:xfrm>
            </p:grpSpPr>
            <p:sp>
              <p:nvSpPr>
                <p:cNvPr id="83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584" y="3267"/>
                  <a:ext cx="842" cy="3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h</a:t>
                  </a:r>
                </a:p>
              </p:txBody>
            </p:sp>
            <p:sp>
              <p:nvSpPr>
                <p:cNvPr id="84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772" y="3210"/>
                  <a:ext cx="430" cy="2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0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</p:grpSp>
          <p:sp>
            <p:nvSpPr>
              <p:cNvPr id="82" name="Line 41"/>
              <p:cNvSpPr>
                <a:spLocks noChangeShapeType="1"/>
              </p:cNvSpPr>
              <p:nvPr/>
            </p:nvSpPr>
            <p:spPr bwMode="auto">
              <a:xfrm>
                <a:off x="624" y="3264"/>
                <a:ext cx="384" cy="0"/>
              </a:xfrm>
              <a:prstGeom prst="line">
                <a:avLst/>
              </a:prstGeom>
              <a:noFill/>
              <a:ln w="28575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6" name="Group 42"/>
            <p:cNvGrpSpPr>
              <a:grpSpLocks/>
            </p:cNvGrpSpPr>
            <p:nvPr/>
          </p:nvGrpSpPr>
          <p:grpSpPr bwMode="auto">
            <a:xfrm>
              <a:off x="1381" y="2832"/>
              <a:ext cx="881" cy="792"/>
              <a:chOff x="269" y="2832"/>
              <a:chExt cx="842" cy="792"/>
            </a:xfrm>
          </p:grpSpPr>
          <p:sp>
            <p:nvSpPr>
              <p:cNvPr id="75" name="Text Box 43"/>
              <p:cNvSpPr txBox="1">
                <a:spLocks noChangeArrowheads="1"/>
              </p:cNvSpPr>
              <p:nvPr/>
            </p:nvSpPr>
            <p:spPr bwMode="auto">
              <a:xfrm>
                <a:off x="283" y="2832"/>
                <a:ext cx="624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grpSp>
            <p:nvGrpSpPr>
              <p:cNvPr id="76" name="Group 44"/>
              <p:cNvGrpSpPr>
                <a:grpSpLocks/>
              </p:cNvGrpSpPr>
              <p:nvPr/>
            </p:nvGrpSpPr>
            <p:grpSpPr bwMode="auto">
              <a:xfrm>
                <a:off x="269" y="3242"/>
                <a:ext cx="842" cy="382"/>
                <a:chOff x="1243" y="3210"/>
                <a:chExt cx="842" cy="417"/>
              </a:xfrm>
            </p:grpSpPr>
            <p:sp>
              <p:nvSpPr>
                <p:cNvPr id="78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243" y="3267"/>
                  <a:ext cx="842" cy="3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79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442" y="3210"/>
                  <a:ext cx="430" cy="2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0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</p:grpSp>
          <p:sp>
            <p:nvSpPr>
              <p:cNvPr id="77" name="Line 47"/>
              <p:cNvSpPr>
                <a:spLocks noChangeShapeType="1"/>
              </p:cNvSpPr>
              <p:nvPr/>
            </p:nvSpPr>
            <p:spPr bwMode="auto">
              <a:xfrm>
                <a:off x="283" y="3264"/>
                <a:ext cx="384" cy="0"/>
              </a:xfrm>
              <a:prstGeom prst="line">
                <a:avLst/>
              </a:prstGeom>
              <a:noFill/>
              <a:ln w="28575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7" name="Group 48"/>
            <p:cNvGrpSpPr>
              <a:grpSpLocks/>
            </p:cNvGrpSpPr>
            <p:nvPr/>
          </p:nvGrpSpPr>
          <p:grpSpPr bwMode="auto">
            <a:xfrm>
              <a:off x="2271" y="2832"/>
              <a:ext cx="878" cy="794"/>
              <a:chOff x="170" y="2832"/>
              <a:chExt cx="842" cy="794"/>
            </a:xfrm>
          </p:grpSpPr>
          <p:sp>
            <p:nvSpPr>
              <p:cNvPr id="70" name="Text Box 49"/>
              <p:cNvSpPr txBox="1">
                <a:spLocks noChangeArrowheads="1"/>
              </p:cNvSpPr>
              <p:nvPr/>
            </p:nvSpPr>
            <p:spPr bwMode="auto">
              <a:xfrm>
                <a:off x="184" y="2832"/>
                <a:ext cx="624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grpSp>
            <p:nvGrpSpPr>
              <p:cNvPr id="71" name="Group 50"/>
              <p:cNvGrpSpPr>
                <a:grpSpLocks/>
              </p:cNvGrpSpPr>
              <p:nvPr/>
            </p:nvGrpSpPr>
            <p:grpSpPr bwMode="auto">
              <a:xfrm>
                <a:off x="170" y="3242"/>
                <a:ext cx="842" cy="384"/>
                <a:chOff x="1144" y="3208"/>
                <a:chExt cx="842" cy="419"/>
              </a:xfrm>
            </p:grpSpPr>
            <p:sp>
              <p:nvSpPr>
                <p:cNvPr id="73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1144" y="3267"/>
                  <a:ext cx="842" cy="3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800" b="1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74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1277" y="3208"/>
                  <a:ext cx="430" cy="2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0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</p:grpSp>
          <p:sp>
            <p:nvSpPr>
              <p:cNvPr id="72" name="Line 53"/>
              <p:cNvSpPr>
                <a:spLocks noChangeShapeType="1"/>
              </p:cNvSpPr>
              <p:nvPr/>
            </p:nvSpPr>
            <p:spPr bwMode="auto">
              <a:xfrm>
                <a:off x="184" y="3264"/>
                <a:ext cx="384" cy="0"/>
              </a:xfrm>
              <a:prstGeom prst="line">
                <a:avLst/>
              </a:prstGeom>
              <a:noFill/>
              <a:ln w="28575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8" name="Text Box 54"/>
            <p:cNvSpPr txBox="1">
              <a:spLocks noChangeArrowheads="1"/>
            </p:cNvSpPr>
            <p:nvPr/>
          </p:nvSpPr>
          <p:spPr bwMode="auto">
            <a:xfrm>
              <a:off x="1050" y="3071"/>
              <a:ext cx="52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69" name="Text Box 55"/>
            <p:cNvSpPr txBox="1">
              <a:spLocks noChangeArrowheads="1"/>
            </p:cNvSpPr>
            <p:nvPr/>
          </p:nvSpPr>
          <p:spPr bwMode="auto">
            <a:xfrm>
              <a:off x="1873" y="3052"/>
              <a:ext cx="52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+</a:t>
              </a: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352736" y="962793"/>
            <a:ext cx="249438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flipH="1">
            <a:off x="6666645" y="1368020"/>
            <a:ext cx="1200255" cy="21761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7879779" y="1380716"/>
            <a:ext cx="3565468" cy="21761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6653766" y="3544201"/>
            <a:ext cx="476572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7879779" y="1380716"/>
            <a:ext cx="94138" cy="21761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7948159" y="3368093"/>
            <a:ext cx="1882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8136435" y="3368093"/>
            <a:ext cx="0" cy="1761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7961038" y="1468421"/>
            <a:ext cx="94138" cy="1761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7783344" y="1526004"/>
            <a:ext cx="177697" cy="11852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7662292" y="894318"/>
            <a:ext cx="444352" cy="51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385225" y="3506464"/>
            <a:ext cx="423514" cy="51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1363840" y="3506464"/>
            <a:ext cx="423514" cy="51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770465" y="3544199"/>
            <a:ext cx="444352" cy="51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 rot="18132442">
            <a:off x="6668394" y="2132647"/>
            <a:ext cx="703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6cm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 rot="1705958">
            <a:off x="9394631" y="2025784"/>
            <a:ext cx="713657" cy="455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90834" y="3083704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3,6cm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8894760" y="3081556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6,4cm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 Box 6"/>
          <p:cNvSpPr txBox="1">
            <a:spLocks noChangeArrowheads="1"/>
          </p:cNvSpPr>
          <p:nvPr/>
        </p:nvSpPr>
        <p:spPr bwMode="auto">
          <a:xfrm>
            <a:off x="2619379" y="414340"/>
            <a:ext cx="69894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32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ÔN TẬP CHƯƠNG 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I – HÌNH HỌC 9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75646" y="1585267"/>
                <a:ext cx="5848892" cy="1255253"/>
              </a:xfrm>
            </p:spPr>
            <p:txBody>
              <a:bodyPr>
                <a:normAutofit fontScale="25000" lnSpcReduction="20000"/>
              </a:bodyPr>
              <a:lstStyle/>
              <a:p>
                <a:pPr>
                  <a:lnSpc>
                    <a:spcPct val="80000"/>
                  </a:lnSpc>
                  <a:buFontTx/>
                  <a:buNone/>
                </a:pPr>
                <a:endParaRPr lang="en-US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en-US" altLang="en-US" sz="1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en-US" sz="1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sz="8800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2800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Chứng minh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1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BH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1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CH</m:t>
                        </m:r>
                      </m:den>
                    </m:f>
                    <m:r>
                      <a:rPr lang="en-US" altLang="en-US" sz="14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1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1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en-US" sz="14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AB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altLang="en-US" sz="14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AC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1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sz="1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000"/>
                  </a:spcAft>
                  <a:buNone/>
                </a:pPr>
                <a:endParaRPr lang="en-US" altLang="en-US" sz="1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None/>
                </a:pPr>
                <a:endParaRPr lang="en-US" alt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vi-VN" altLang="en-US" sz="1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75646" y="1585267"/>
                <a:ext cx="5848892" cy="1255253"/>
              </a:xfrm>
              <a:blipFill rotWithShape="0">
                <a:blip r:embed="rId2"/>
                <a:stretch>
                  <a:fillRect l="-2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39935" y="2837557"/>
                <a:ext cx="1996171" cy="957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VP = </a:t>
                </a:r>
                <a:r>
                  <a:rPr lang="en-US" sz="3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AB</m:t>
                            </m:r>
                          </m:e>
                          <m:sup>
                            <m:r>
                              <a:rPr lang="en-US" sz="3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AC</m:t>
                            </m:r>
                          </m:e>
                          <m:sup>
                            <m:r>
                              <a:rPr lang="en-US" sz="3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35" y="2837557"/>
                <a:ext cx="1996171" cy="957250"/>
              </a:xfrm>
              <a:prstGeom prst="rect">
                <a:avLst/>
              </a:prstGeom>
              <a:blipFill rotWithShape="0">
                <a:blip r:embed="rId3"/>
                <a:stretch>
                  <a:fillRect l="-7951" b="-4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459691" y="2868825"/>
                <a:ext cx="1395502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BH</m:t>
                          </m:r>
                          <m: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BC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CH</m:t>
                          </m:r>
                          <m: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BC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691" y="2868825"/>
                <a:ext cx="1395502" cy="901785"/>
              </a:xfrm>
              <a:prstGeom prst="rect">
                <a:avLst/>
              </a:prstGeom>
              <a:blipFill rotWithShape="0">
                <a:blip r:embed="rId4"/>
                <a:stretch>
                  <a:fillRect r="-5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987920" y="2868825"/>
                <a:ext cx="2112446" cy="891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BH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CH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VT</a:t>
                </a: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920" y="2868825"/>
                <a:ext cx="2112446" cy="891141"/>
              </a:xfrm>
              <a:prstGeom prst="rect">
                <a:avLst/>
              </a:prstGeom>
              <a:blipFill rotWithShape="0">
                <a:blip r:embed="rId5"/>
                <a:stretch>
                  <a:fillRect r="-4323"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926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2" grpId="0"/>
      <p:bldP spid="135" grpId="0"/>
      <p:bldP spid="55" grpId="0"/>
      <p:bldP spid="56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53359" y="1537831"/>
            <a:ext cx="5917582" cy="707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7601" y="976449"/>
            <a:ext cx="10527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2619379" y="414340"/>
            <a:ext cx="69894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32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ÔN TẬP CHƯƠNG 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I – HÌNH HỌC 9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3769876" y="2444476"/>
            <a:ext cx="5402129" cy="3146121"/>
            <a:chOff x="474045" y="2019424"/>
            <a:chExt cx="6559146" cy="3573410"/>
          </a:xfrm>
        </p:grpSpPr>
        <p:cxnSp>
          <p:nvCxnSpPr>
            <p:cNvPr id="58" name="Straight Connector 57"/>
            <p:cNvCxnSpPr/>
            <p:nvPr/>
          </p:nvCxnSpPr>
          <p:spPr>
            <a:xfrm flipH="1">
              <a:off x="815739" y="2557463"/>
              <a:ext cx="1457323" cy="247173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288700" y="2571883"/>
              <a:ext cx="4329113" cy="247173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800102" y="5029200"/>
              <a:ext cx="57864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2387362" y="2671499"/>
              <a:ext cx="114300" cy="2000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 flipV="1">
              <a:off x="2171610" y="2736903"/>
              <a:ext cx="215756" cy="1346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2024633" y="2019424"/>
              <a:ext cx="539522" cy="585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74045" y="4986338"/>
              <a:ext cx="514221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518970" y="4986338"/>
              <a:ext cx="514221" cy="585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 rot="17971490">
              <a:off x="497171" y="3355851"/>
              <a:ext cx="1464218" cy="635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kề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 rot="1957260">
              <a:off x="3720986" y="3251514"/>
              <a:ext cx="1820208" cy="594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248945" y="4998553"/>
              <a:ext cx="2219206" cy="594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ạnh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huyền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064998" y="4434383"/>
              <a:ext cx="498651" cy="594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672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78TGp_CleanCity_light">
  <a:themeElements>
    <a:clrScheme name="578TGp_CleanCity_light 1">
      <a:dk1>
        <a:srgbClr val="000000"/>
      </a:dk1>
      <a:lt1>
        <a:srgbClr val="FFFFFF"/>
      </a:lt1>
      <a:dk2>
        <a:srgbClr val="51944E"/>
      </a:dk2>
      <a:lt2>
        <a:srgbClr val="DDDDDD"/>
      </a:lt2>
      <a:accent1>
        <a:srgbClr val="646ADE"/>
      </a:accent1>
      <a:accent2>
        <a:srgbClr val="1BAFC3"/>
      </a:accent2>
      <a:accent3>
        <a:srgbClr val="FFFFFF"/>
      </a:accent3>
      <a:accent4>
        <a:srgbClr val="000000"/>
      </a:accent4>
      <a:accent5>
        <a:srgbClr val="B8B9EC"/>
      </a:accent5>
      <a:accent6>
        <a:srgbClr val="179EB0"/>
      </a:accent6>
      <a:hlink>
        <a:srgbClr val="98BF1D"/>
      </a:hlink>
      <a:folHlink>
        <a:srgbClr val="90A8B0"/>
      </a:folHlink>
    </a:clrScheme>
    <a:fontScheme name="578TGp_CleanCity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578TGp_CleanCity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78TGp_CleanCity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78TGp_CleanCity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1892</TotalTime>
  <Words>1456</Words>
  <Application>Microsoft Office PowerPoint</Application>
  <PresentationFormat>Widescreen</PresentationFormat>
  <Paragraphs>379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Script</vt:lpstr>
      <vt:lpstr>Symbol</vt:lpstr>
      <vt:lpstr>Times New Roman</vt:lpstr>
      <vt:lpstr>Verdana</vt:lpstr>
      <vt:lpstr>VNI-Times</vt:lpstr>
      <vt:lpstr>Wingdings</vt:lpstr>
      <vt:lpstr>Office Theme</vt:lpstr>
      <vt:lpstr>578TGp_CleanCity_light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UBND TỈNH KHÁNH HÒA SỞ GIÁO DỤC VÀ ĐÀO TẠO KHÁNH HÒA</dc:title>
  <dc:creator>DT</dc:creator>
  <cp:lastModifiedBy>DT</cp:lastModifiedBy>
  <cp:revision>214</cp:revision>
  <dcterms:created xsi:type="dcterms:W3CDTF">2020-03-11T13:57:18Z</dcterms:created>
  <dcterms:modified xsi:type="dcterms:W3CDTF">2020-03-17T03:47:22Z</dcterms:modified>
</cp:coreProperties>
</file>