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8"/>
  </p:notesMasterIdLst>
  <p:sldIdLst>
    <p:sldId id="279" r:id="rId2"/>
    <p:sldId id="356" r:id="rId3"/>
    <p:sldId id="401" r:id="rId4"/>
    <p:sldId id="358" r:id="rId5"/>
    <p:sldId id="359" r:id="rId6"/>
    <p:sldId id="360" r:id="rId7"/>
    <p:sldId id="361" r:id="rId8"/>
    <p:sldId id="362" r:id="rId9"/>
    <p:sldId id="400" r:id="rId10"/>
    <p:sldId id="398" r:id="rId11"/>
    <p:sldId id="393" r:id="rId12"/>
    <p:sldId id="396" r:id="rId13"/>
    <p:sldId id="397" r:id="rId14"/>
    <p:sldId id="387" r:id="rId15"/>
    <p:sldId id="379" r:id="rId16"/>
    <p:sldId id="380" r:id="rId17"/>
    <p:sldId id="365" r:id="rId18"/>
    <p:sldId id="402" r:id="rId19"/>
    <p:sldId id="404" r:id="rId20"/>
    <p:sldId id="403" r:id="rId21"/>
    <p:sldId id="373" r:id="rId22"/>
    <p:sldId id="388" r:id="rId23"/>
    <p:sldId id="375" r:id="rId24"/>
    <p:sldId id="376" r:id="rId25"/>
    <p:sldId id="405" r:id="rId26"/>
    <p:sldId id="35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14"/>
    <a:srgbClr val="FFFF00"/>
    <a:srgbClr val="CFE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123" autoAdjust="0"/>
    <p:restoredTop sz="91474" autoAdjust="0"/>
  </p:normalViewPr>
  <p:slideViewPr>
    <p:cSldViewPr>
      <p:cViewPr>
        <p:scale>
          <a:sx n="75" d="100"/>
          <a:sy n="75" d="100"/>
        </p:scale>
        <p:origin x="-1002" y="-3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E98EF-CA16-4D93-AD0C-BA20D7F28C2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D0DB-9A63-42D1-8E54-CD6E1BF3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6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D0DB-9A63-42D1-8E54-CD6E1BF355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2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D0DB-9A63-42D1-8E54-CD6E1BF355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74656-8493-4259-B8AF-C85CF70A7746}" type="slidenum">
              <a:rPr lang="en-US"/>
              <a:pPr/>
              <a:t>26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D0DB-9A63-42D1-8E54-CD6E1BF355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4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D0DB-9A63-42D1-8E54-CD6E1BF355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3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D0DB-9A63-42D1-8E54-CD6E1BF355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D0DB-9A63-42D1-8E54-CD6E1BF355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39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D0DB-9A63-42D1-8E54-CD6E1BF355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70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D0DB-9A63-42D1-8E54-CD6E1BF355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91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D0DB-9A63-42D1-8E54-CD6E1BF3555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70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D0DB-9A63-42D1-8E54-CD6E1BF355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7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A9F44-4248-408A-BFA7-F5E7756E3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3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7AA20-7DB7-4025-A98A-2464EED3A3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0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A39D2-1706-43A9-8537-58CC0AC800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38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158470F-818F-4A17-A6DE-7AF216135C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7BF88-F994-4F17-BB61-06BE45E716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5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09C17-9091-4470-A143-AEEF659EF0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1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67049-D7DD-4EB0-9BC8-21F58F6EA8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2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9E6A0-B806-458B-92A3-BCE8B8B016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4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7B879-4885-40DA-B8C4-5962CCAF7F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3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BA033-3073-4038-AD91-7CA742AC56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3DCF7-1C56-4CF0-B650-3327E0DDE8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3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65E64-D1D9-4807-99BD-EFFD3320BE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2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56D24FFC-A2FC-4FC5-882D-EEDF8D6A1E2E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1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7" Target="../media/image28.pn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7.png" Type="http://schemas.openxmlformats.org/officeDocument/2006/relationships/image"/><Relationship Id="rId5" Target="../media/image240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31.png" Type="http://schemas.openxmlformats.org/officeDocument/2006/relationships/image"/><Relationship Id="rId5" Target="../media/image30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2.png" Type="http://schemas.openxmlformats.org/officeDocument/2006/relationships/image"/><Relationship Id="rId5" Target="../media/image29.png" Type="http://schemas.openxmlformats.org/officeDocument/2006/relationships/image"/><Relationship Id="rId4" Target="../media/image271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320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33.png" Type="http://schemas.openxmlformats.org/officeDocument/2006/relationships/image"/><Relationship Id="rId5" Target="../media/image300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4.png" Type="http://schemas.openxmlformats.org/officeDocument/2006/relationships/image"/><Relationship Id="rId4" Target="../media/image330.pn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7" Target="../media/image37.pn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6.png" Type="http://schemas.openxmlformats.org/officeDocument/2006/relationships/image"/><Relationship Id="rId5" Target="../media/image35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8" Target="../media/image371.png" Type="http://schemas.openxmlformats.org/officeDocument/2006/relationships/image"/><Relationship Id="rId13" Target="../media/image40.png" Type="http://schemas.openxmlformats.org/officeDocument/2006/relationships/image"/><Relationship Id="rId3" Target="../media/image24.png" Type="http://schemas.openxmlformats.org/officeDocument/2006/relationships/image"/><Relationship Id="rId12" Target="../media/image39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4.jpeg" Type="http://schemas.openxmlformats.org/officeDocument/2006/relationships/image"/><Relationship Id="rId11" Target="../media/image280.png" Type="http://schemas.openxmlformats.org/officeDocument/2006/relationships/image"/><Relationship Id="rId5" Target="../media/image3.jpeg" Type="http://schemas.openxmlformats.org/officeDocument/2006/relationships/image"/><Relationship Id="rId15" Target="../media/image42.png" Type="http://schemas.openxmlformats.org/officeDocument/2006/relationships/image"/><Relationship Id="rId10" Target="../media/image270.png" Type="http://schemas.openxmlformats.org/officeDocument/2006/relationships/image"/><Relationship Id="rId4" Target="../media/image2.png" Type="http://schemas.openxmlformats.org/officeDocument/2006/relationships/image"/><Relationship Id="rId9" Target="../media/image340.png" Type="http://schemas.openxmlformats.org/officeDocument/2006/relationships/image"/><Relationship Id="rId14" Target="../media/image41.pn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13" Target="../media/image390.png" Type="http://schemas.openxmlformats.org/officeDocument/2006/relationships/image"/><Relationship Id="rId18" Target="../media/image441.png" Type="http://schemas.openxmlformats.org/officeDocument/2006/relationships/image"/><Relationship Id="rId3" Target="../media/image2.png" Type="http://schemas.openxmlformats.org/officeDocument/2006/relationships/image"/><Relationship Id="rId21" Target="../media/image47.png" Type="http://schemas.openxmlformats.org/officeDocument/2006/relationships/image"/><Relationship Id="rId12" Target="../media/image380.png" Type="http://schemas.openxmlformats.org/officeDocument/2006/relationships/image"/><Relationship Id="rId17" Target="../media/image431.png" Type="http://schemas.openxmlformats.org/officeDocument/2006/relationships/image"/><Relationship Id="rId2" Target="../media/image24.png" Type="http://schemas.openxmlformats.org/officeDocument/2006/relationships/image"/><Relationship Id="rId16" Target="../media/image45.png" Type="http://schemas.openxmlformats.org/officeDocument/2006/relationships/image"/><Relationship Id="rId20" Target="../media/image46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3.png" Type="http://schemas.openxmlformats.org/officeDocument/2006/relationships/image"/><Relationship Id="rId11" Target="../media/image370.png" Type="http://schemas.openxmlformats.org/officeDocument/2006/relationships/image"/><Relationship Id="rId5" Target="../media/image4.jpeg" Type="http://schemas.openxmlformats.org/officeDocument/2006/relationships/image"/><Relationship Id="rId15" Target="../media/image44.png" Type="http://schemas.openxmlformats.org/officeDocument/2006/relationships/image"/><Relationship Id="rId19" Target="../media/image450.png" Type="http://schemas.openxmlformats.org/officeDocument/2006/relationships/image"/><Relationship Id="rId4" Target="../media/image3.jpeg" Type="http://schemas.openxmlformats.org/officeDocument/2006/relationships/image"/><Relationship Id="rId14" Target="../media/image400.png" Type="http://schemas.openxmlformats.org/officeDocument/2006/relationships/image"/><Relationship Id="rId22" Target="../media/image48.pn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18" Target="../media/image441.png" Type="http://schemas.openxmlformats.org/officeDocument/2006/relationships/image"/><Relationship Id="rId26" Target="../media/image54.png" Type="http://schemas.openxmlformats.org/officeDocument/2006/relationships/image"/><Relationship Id="rId3" Target="../media/image2.png" Type="http://schemas.openxmlformats.org/officeDocument/2006/relationships/image"/><Relationship Id="rId21" Target="../media/image51.png" Type="http://schemas.openxmlformats.org/officeDocument/2006/relationships/image"/><Relationship Id="rId17" Target="../media/image431.png" Type="http://schemas.openxmlformats.org/officeDocument/2006/relationships/image"/><Relationship Id="rId12" Target="../media/image440.png" Type="http://schemas.openxmlformats.org/officeDocument/2006/relationships/image"/><Relationship Id="rId25" Target="../media/image480.png" Type="http://schemas.openxmlformats.org/officeDocument/2006/relationships/image"/><Relationship Id="rId2" Target="../notesSlides/notesSlide7.xml" Type="http://schemas.openxmlformats.org/officeDocument/2006/relationships/notesSlide"/><Relationship Id="rId20" Target="../media/image50.png" Type="http://schemas.openxmlformats.org/officeDocument/2006/relationships/image"/><Relationship Id="rId16" Target="../media/image470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9.png" Type="http://schemas.openxmlformats.org/officeDocument/2006/relationships/image"/><Relationship Id="rId11" Target="../media/image430.png" Type="http://schemas.openxmlformats.org/officeDocument/2006/relationships/image"/><Relationship Id="rId24" Target="../media/image53.png" Type="http://schemas.openxmlformats.org/officeDocument/2006/relationships/image"/><Relationship Id="rId5" Target="../media/image4.jpeg" Type="http://schemas.openxmlformats.org/officeDocument/2006/relationships/image"/><Relationship Id="rId23" Target="../media/image52.png" Type="http://schemas.openxmlformats.org/officeDocument/2006/relationships/image"/><Relationship Id="rId15" Target="../media/image460.png" Type="http://schemas.openxmlformats.org/officeDocument/2006/relationships/image"/><Relationship Id="rId28" Target="../media/image56.png" Type="http://schemas.openxmlformats.org/officeDocument/2006/relationships/image"/><Relationship Id="rId19" Target="../media/image450.png" Type="http://schemas.openxmlformats.org/officeDocument/2006/relationships/image"/><Relationship Id="rId4" Target="../media/image3.jpeg" Type="http://schemas.openxmlformats.org/officeDocument/2006/relationships/image"/><Relationship Id="rId22" Target="../media/image24.png" Type="http://schemas.openxmlformats.org/officeDocument/2006/relationships/image"/><Relationship Id="rId27" Target="../media/image55.pn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7" Target="../media/image37.pn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6.png" Type="http://schemas.openxmlformats.org/officeDocument/2006/relationships/image"/><Relationship Id="rId5" Target="../media/image35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8" Target="../media/image60.png" Type="http://schemas.openxmlformats.org/officeDocument/2006/relationships/image"/><Relationship Id="rId13" Target="../media/image62.png" Type="http://schemas.openxmlformats.org/officeDocument/2006/relationships/image"/><Relationship Id="rId18" Target="../media/image65.png" Type="http://schemas.openxmlformats.org/officeDocument/2006/relationships/image"/><Relationship Id="rId3" Target="../notesSlides/notesSlide8.xml" Type="http://schemas.openxmlformats.org/officeDocument/2006/relationships/notesSlide"/><Relationship Id="rId7" Target="../media/image59.png" Type="http://schemas.openxmlformats.org/officeDocument/2006/relationships/image"/><Relationship Id="rId12" Target="../media/image61.png" Type="http://schemas.openxmlformats.org/officeDocument/2006/relationships/image"/><Relationship Id="rId17" Target="../media/image64.png" Type="http://schemas.openxmlformats.org/officeDocument/2006/relationships/image"/><Relationship Id="rId2" Target="../slideLayouts/slideLayout7.xml" Type="http://schemas.openxmlformats.org/officeDocument/2006/relationships/slideLayout"/><Relationship Id="rId16" Target="../media/image25.wmf" Type="http://schemas.openxmlformats.org/officeDocument/2006/relationships/image"/><Relationship Id="rId20" Target="../media/image26.wmf" Type="http://schemas.openxmlformats.org/officeDocument/2006/relationships/image"/><Relationship Id="rId6" Target="../media/image3.jpeg" Type="http://schemas.openxmlformats.org/officeDocument/2006/relationships/image"/><Relationship Id="rId11" Target="../media/image280.png" Type="http://schemas.openxmlformats.org/officeDocument/2006/relationships/image"/><Relationship Id="rId5" Target="../media/image2.png" Type="http://schemas.openxmlformats.org/officeDocument/2006/relationships/image"/><Relationship Id="rId15" Target="../media/image25.wmf" Type="http://schemas.openxmlformats.org/officeDocument/2006/relationships/image"/><Relationship Id="rId10" Target="../media/image270.png" Type="http://schemas.openxmlformats.org/officeDocument/2006/relationships/image"/><Relationship Id="rId19" Target="../media/image26.wmf" Type="http://schemas.openxmlformats.org/officeDocument/2006/relationships/image"/><Relationship Id="rId4" Target="../media/image24.png" Type="http://schemas.openxmlformats.org/officeDocument/2006/relationships/image"/><Relationship Id="rId14" Target="../media/image63.pn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66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68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67.png" Type="http://schemas.openxmlformats.org/officeDocument/2006/relationships/image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540.png" Type="http://schemas.openxmlformats.org/officeDocument/2006/relationships/image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8" Target="../media/image71.png" Type="http://schemas.openxmlformats.org/officeDocument/2006/relationships/image"/><Relationship Id="rId3" Target="../media/image3.jpeg" Type="http://schemas.openxmlformats.org/officeDocument/2006/relationships/image"/><Relationship Id="rId7" Target="../media/image70.pn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9.png" Type="http://schemas.openxmlformats.org/officeDocument/2006/relationships/image"/><Relationship Id="rId5" Target="../media/image550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guoi%20thay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7.png" Type="http://schemas.openxmlformats.org/officeDocument/2006/relationships/image"/><Relationship Id="rId13" Target="../media/image13.png" Type="http://schemas.openxmlformats.org/officeDocument/2006/relationships/image"/><Relationship Id="rId18" Target="../media/image16.png" Type="http://schemas.openxmlformats.org/officeDocument/2006/relationships/image"/><Relationship Id="rId3" Target="../media/image2.png" Type="http://schemas.openxmlformats.org/officeDocument/2006/relationships/image"/><Relationship Id="rId21" Target="../media/image19.png" Type="http://schemas.openxmlformats.org/officeDocument/2006/relationships/image"/><Relationship Id="rId7" Target="../media/image57.png" Type="http://schemas.openxmlformats.org/officeDocument/2006/relationships/image"/><Relationship Id="rId17" Target="../media/image15.png" Type="http://schemas.openxmlformats.org/officeDocument/2006/relationships/image"/><Relationship Id="rId2" Target="../notesSlides/notesSlide1.xml" Type="http://schemas.openxmlformats.org/officeDocument/2006/relationships/notesSlide"/><Relationship Id="rId16" Target="../media/image14.png" Type="http://schemas.openxmlformats.org/officeDocument/2006/relationships/image"/><Relationship Id="rId20" Target="../media/image18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png" Type="http://schemas.openxmlformats.org/officeDocument/2006/relationships/image"/><Relationship Id="rId11" Target="../media/image9.png" Type="http://schemas.openxmlformats.org/officeDocument/2006/relationships/image"/><Relationship Id="rId5" Target="../media/image4.jpeg" Type="http://schemas.openxmlformats.org/officeDocument/2006/relationships/image"/><Relationship Id="rId15" Target="../media/image12.png" Type="http://schemas.openxmlformats.org/officeDocument/2006/relationships/image"/><Relationship Id="rId10" Target="../media/image10.png" Type="http://schemas.openxmlformats.org/officeDocument/2006/relationships/image"/><Relationship Id="rId19" Target="../media/image17.png" Type="http://schemas.openxmlformats.org/officeDocument/2006/relationships/image"/><Relationship Id="rId4" Target="../media/image3.jpeg" Type="http://schemas.openxmlformats.org/officeDocument/2006/relationships/image"/><Relationship Id="rId9" Target="../media/image8.png" Type="http://schemas.openxmlformats.org/officeDocument/2006/relationships/image"/><Relationship Id="rId14" Target="../media/image6.png" Type="http://schemas.openxmlformats.org/officeDocument/2006/relationships/image"/><Relationship Id="rId22" Target="../media/image20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1.png" Type="http://schemas.openxmlformats.org/officeDocument/2006/relationships/image"/><Relationship Id="rId5" Target="../media/image11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23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22.png" Type="http://schemas.openxmlformats.org/officeDocument/2006/relationships/image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8" Target="../media/image220.png" Type="http://schemas.openxmlformats.org/officeDocument/2006/relationships/image"/><Relationship Id="rId3" Target="../media/image2.png" Type="http://schemas.openxmlformats.org/officeDocument/2006/relationships/image"/><Relationship Id="rId7" Target="../media/image200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190.png" Type="http://schemas.openxmlformats.org/officeDocument/2006/relationships/image"/><Relationship Id="rId5" Target="../media/image180.png" Type="http://schemas.openxmlformats.org/officeDocument/2006/relationships/image"/><Relationship Id="rId4" Target="../media/image3.jpeg" Type="http://schemas.openxmlformats.org/officeDocument/2006/relationships/image"/><Relationship Id="rId9" Target="../media/image26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62000" y="457200"/>
            <a:ext cx="3581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0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06E931C-0DE1-459E-A6B9-83324ED8210B}"/>
              </a:ext>
            </a:extLst>
          </p:cNvPr>
          <p:cNvSpPr/>
          <p:nvPr/>
        </p:nvSpPr>
        <p:spPr>
          <a:xfrm>
            <a:off x="874326" y="361950"/>
            <a:ext cx="7681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SỞ GIÁO DỤC ĐÀO TẠO KHÁNH HÒA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759DDB5-AC46-4C2E-8109-08978335675A}"/>
              </a:ext>
            </a:extLst>
          </p:cNvPr>
          <p:cNvSpPr/>
          <p:nvPr/>
        </p:nvSpPr>
        <p:spPr>
          <a:xfrm>
            <a:off x="628651" y="1200150"/>
            <a:ext cx="80228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ÔN TẬP KIẾN THỨC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TRỌNG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  TÂM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FA91162-7E55-49FF-8738-2C427B6A5E0E}"/>
              </a:ext>
            </a:extLst>
          </p:cNvPr>
          <p:cNvSpPr/>
          <p:nvPr/>
        </p:nvSpPr>
        <p:spPr>
          <a:xfrm>
            <a:off x="2950305" y="1815111"/>
            <a:ext cx="3299300" cy="6937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SỐ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9" name="Rectangle 8"/>
          <p:cNvSpPr/>
          <p:nvPr/>
        </p:nvSpPr>
        <p:spPr>
          <a:xfrm>
            <a:off x="2396903" y="3983997"/>
            <a:ext cx="43172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latin typeface="+mj-lt"/>
                <a:ea typeface="Script" pitchFamily="2" charset="0"/>
                <a:cs typeface="Times New Roman" pitchFamily="18" charset="0"/>
              </a:rPr>
              <a:t>Giáo</a:t>
            </a:r>
            <a:r>
              <a:rPr lang="en-US" sz="2800" b="1" dirty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latin typeface="+mj-lt"/>
                <a:ea typeface="Script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latin typeface="+mj-lt"/>
                <a:ea typeface="Script" pitchFamily="2" charset="0"/>
                <a:cs typeface="Times New Roman" pitchFamily="18" charset="0"/>
              </a:rPr>
              <a:t>viên</a:t>
            </a:r>
            <a:r>
              <a:rPr lang="en-US" sz="2800" b="1" dirty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latin typeface="+mj-lt"/>
                <a:ea typeface="Script" pitchFamily="2" charset="0"/>
                <a:cs typeface="Times New Roman" pitchFamily="18" charset="0"/>
              </a:rPr>
              <a:t>: </a:t>
            </a:r>
            <a:r>
              <a:rPr lang="en-US" sz="2800" b="1" dirty="0" err="1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latin typeface="+mj-lt"/>
                <a:ea typeface="Script" pitchFamily="2" charset="0"/>
                <a:cs typeface="Times New Roman" pitchFamily="18" charset="0"/>
              </a:rPr>
              <a:t>Võ</a:t>
            </a:r>
            <a:r>
              <a:rPr lang="en-US" sz="2800" b="1" dirty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latin typeface="+mj-lt"/>
                <a:ea typeface="Script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latin typeface="+mj-lt"/>
                <a:ea typeface="Script" pitchFamily="2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latin typeface="+mj-lt"/>
                <a:ea typeface="Script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latin typeface="+mj-lt"/>
                <a:ea typeface="Script" pitchFamily="2" charset="0"/>
                <a:cs typeface="Times New Roman" pitchFamily="18" charset="0"/>
              </a:rPr>
              <a:t>Huyền</a:t>
            </a:r>
            <a:endParaRPr lang="en-US" sz="2800" b="1" dirty="0">
              <a:ln w="17780" cmpd="sng">
                <a:solidFill>
                  <a:srgbClr val="646ADE">
                    <a:tint val="3000"/>
                  </a:srgbClr>
                </a:solidFill>
                <a:prstDash val="solid"/>
                <a:miter lim="800000"/>
              </a:ln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8437" y="4334530"/>
            <a:ext cx="66741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latin typeface="+mj-lt"/>
                <a:ea typeface="Script" pitchFamily="2" charset="0"/>
                <a:cs typeface="Times New Roman" pitchFamily="18" charset="0"/>
              </a:rPr>
              <a:t>Trường</a:t>
            </a:r>
            <a:r>
              <a:rPr lang="en-US" sz="2800" b="1" dirty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latin typeface="+mj-lt"/>
                <a:ea typeface="Script" pitchFamily="2" charset="0"/>
                <a:cs typeface="Times New Roman" pitchFamily="18" charset="0"/>
              </a:rPr>
              <a:t> THCS </a:t>
            </a:r>
            <a:r>
              <a:rPr lang="en-US" sz="2800" b="1" dirty="0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latin typeface="+mj-lt"/>
                <a:ea typeface="Script" pitchFamily="2" charset="0"/>
                <a:cs typeface="Times New Roman" pitchFamily="18" charset="0"/>
              </a:rPr>
              <a:t>Chu </a:t>
            </a:r>
            <a:r>
              <a:rPr lang="en-US" sz="28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latin typeface="+mj-lt"/>
                <a:ea typeface="Script" pitchFamily="2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latin typeface="+mj-lt"/>
                <a:ea typeface="Script" pitchFamily="2" charset="0"/>
                <a:cs typeface="Times New Roman" pitchFamily="18" charset="0"/>
              </a:rPr>
              <a:t> An- Cam </a:t>
            </a:r>
            <a:r>
              <a:rPr lang="en-US" sz="28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latin typeface="+mj-lt"/>
                <a:ea typeface="Script" pitchFamily="2" charset="0"/>
                <a:cs typeface="Times New Roman" pitchFamily="18" charset="0"/>
              </a:rPr>
              <a:t>Ranh</a:t>
            </a:r>
            <a:endParaRPr lang="en-US" sz="2800" b="1" dirty="0">
              <a:ln w="17780" cmpd="sng">
                <a:solidFill>
                  <a:srgbClr val="646ADE">
                    <a:tint val="3000"/>
                  </a:srgbClr>
                </a:solidFill>
                <a:prstDash val="solid"/>
                <a:miter lim="800000"/>
              </a:ln>
              <a:latin typeface="+mj-lt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5056" y="10716"/>
            <a:ext cx="9153816" cy="5143502"/>
            <a:chOff x="-8888" y="-2"/>
            <a:chExt cx="9153816" cy="685800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784321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-9816" y="0"/>
            <a:ext cx="9153816" cy="5143502"/>
            <a:chOff x="-8888" y="-2"/>
            <a:chExt cx="9153816" cy="6858002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3505200" y="361950"/>
            <a:ext cx="5269185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vi-VN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3803933" y="2495550"/>
                <a:ext cx="5949667" cy="135214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u="sng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u="sng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2: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0; b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); </a:t>
                </a:r>
              </a:p>
              <a:p>
                <a:pPr algn="l"/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B(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FFFF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FFFF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; 0)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lên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mp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Oxy.</a:t>
                </a:r>
              </a:p>
            </p:txBody>
          </p:sp>
        </mc:Choice>
        <mc:Fallback xmlns="">
          <p:sp>
            <p:nvSpPr>
              <p:cNvPr id="2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933" y="2495550"/>
                <a:ext cx="5949667" cy="1352146"/>
              </a:xfrm>
              <a:prstGeom prst="rect">
                <a:avLst/>
              </a:prstGeom>
              <a:blipFill rotWithShape="1">
                <a:blip r:embed="rId4"/>
                <a:stretch>
                  <a:fillRect l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/>
              <p:cNvSpPr txBox="1">
                <a:spLocks/>
              </p:cNvSpPr>
              <p:nvPr/>
            </p:nvSpPr>
            <p:spPr>
              <a:xfrm>
                <a:off x="7850460" y="1009759"/>
                <a:ext cx="506793" cy="8079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FFFF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FFFF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460" y="1009759"/>
                <a:ext cx="506793" cy="807983"/>
              </a:xfrm>
              <a:prstGeom prst="rect">
                <a:avLst/>
              </a:prstGeom>
              <a:blipFill rotWithShape="1">
                <a:blip r:embed="rId5"/>
                <a:stretch>
                  <a:fillRect r="-16867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487455" y="1269114"/>
            <a:ext cx="2286930" cy="1150236"/>
            <a:chOff x="6487455" y="1269114"/>
            <a:chExt cx="2286930" cy="1150236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6487455" y="1872244"/>
              <a:ext cx="2286930" cy="0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7145485" y="1274825"/>
              <a:ext cx="0" cy="1144525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7859985" y="1269114"/>
              <a:ext cx="0" cy="1144525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Box 37"/>
            <p:cNvSpPr txBox="1"/>
            <p:nvPr/>
          </p:nvSpPr>
          <p:spPr>
            <a:xfrm>
              <a:off x="6576554" y="1277218"/>
              <a:ext cx="444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76553" y="1817567"/>
              <a:ext cx="4443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327628" y="1238359"/>
            <a:ext cx="44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26585" y="1871631"/>
            <a:ext cx="44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63855" y="1862728"/>
            <a:ext cx="44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21385" y="1239630"/>
            <a:ext cx="29106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Bước1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ảng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itle 1"/>
              <p:cNvSpPr txBox="1">
                <a:spLocks/>
              </p:cNvSpPr>
              <p:nvPr/>
            </p:nvSpPr>
            <p:spPr>
              <a:xfrm>
                <a:off x="3783286" y="3576335"/>
                <a:ext cx="5365474" cy="15569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7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7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7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7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7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7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7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A,B </a:t>
                </a:r>
                <a:r>
                  <a:rPr lang="en-US" sz="27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7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7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7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y = ax + b </a:t>
                </a:r>
                <a:r>
                  <a:rPr lang="en-US" sz="27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  (</a:t>
                </a:r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≠ </m:t>
                    </m:r>
                  </m:oMath>
                </a14:m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0) </a:t>
                </a:r>
                <a:endParaRPr lang="en-US" sz="27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286" y="3576335"/>
                <a:ext cx="5365474" cy="1556995"/>
              </a:xfrm>
              <a:prstGeom prst="rect">
                <a:avLst/>
              </a:prstGeom>
              <a:blipFill rotWithShape="1">
                <a:blip r:embed="rId6"/>
                <a:stretch>
                  <a:fillRect l="-2159" r="-1364" b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6200" y="1285875"/>
            <a:ext cx="3529010" cy="3526743"/>
            <a:chOff x="76200" y="1285875"/>
            <a:chExt cx="3529010" cy="35267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itle 1"/>
                <p:cNvSpPr txBox="1">
                  <a:spLocks/>
                </p:cNvSpPr>
                <p:nvPr/>
              </p:nvSpPr>
              <p:spPr>
                <a:xfrm>
                  <a:off x="550429" y="3479220"/>
                  <a:ext cx="380999" cy="4572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𝐛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𝐚</m:t>
                          </m:r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40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429" y="3479220"/>
                  <a:ext cx="380999" cy="4572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41"/>
            <p:cNvSpPr/>
            <p:nvPr/>
          </p:nvSpPr>
          <p:spPr>
            <a:xfrm rot="19372770">
              <a:off x="2317162" y="1532668"/>
              <a:ext cx="10454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 = ax + b</a:t>
              </a:r>
              <a:endParaRPr lang="vi-VN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flipH="1">
              <a:off x="76200" y="1526294"/>
              <a:ext cx="3224210" cy="2437936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" name="Group 11"/>
            <p:cNvGrpSpPr/>
            <p:nvPr/>
          </p:nvGrpSpPr>
          <p:grpSpPr>
            <a:xfrm>
              <a:off x="76200" y="1285875"/>
              <a:ext cx="3505200" cy="3440819"/>
              <a:chOff x="228600" y="1285875"/>
              <a:chExt cx="3505200" cy="3440819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429000" y="3386031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228600" y="1285875"/>
                <a:ext cx="3383280" cy="3440819"/>
                <a:chOff x="228600" y="1285875"/>
                <a:chExt cx="3383280" cy="3440819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228600" y="3451617"/>
                  <a:ext cx="3383280" cy="91440"/>
                  <a:chOff x="4010816" y="3879548"/>
                  <a:chExt cx="4162112" cy="91440"/>
                </a:xfrm>
              </p:grpSpPr>
              <p:sp>
                <p:nvSpPr>
                  <p:cNvPr id="71" name="Isosceles Triangle 70"/>
                  <p:cNvSpPr/>
                  <p:nvPr/>
                </p:nvSpPr>
                <p:spPr bwMode="auto">
                  <a:xfrm rot="5400000">
                    <a:off x="8081488" y="3879548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/>
                    </a:solidFill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2" name="Straight Connector 71"/>
                  <p:cNvCxnSpPr/>
                  <p:nvPr/>
                </p:nvCxnSpPr>
                <p:spPr bwMode="auto">
                  <a:xfrm>
                    <a:off x="4010816" y="3927649"/>
                    <a:ext cx="411480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53" name="TextBox 52"/>
                <p:cNvSpPr txBox="1"/>
                <p:nvPr/>
              </p:nvSpPr>
              <p:spPr>
                <a:xfrm>
                  <a:off x="1938270" y="1285875"/>
                  <a:ext cx="30480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2235704" y="3419475"/>
                  <a:ext cx="30480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endPara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2241413" y="1459384"/>
                  <a:ext cx="91440" cy="3267310"/>
                  <a:chOff x="5435437" y="2428640"/>
                  <a:chExt cx="91440" cy="3267310"/>
                </a:xfrm>
              </p:grpSpPr>
              <p:sp>
                <p:nvSpPr>
                  <p:cNvPr id="69" name="Isosceles Triangle 68"/>
                  <p:cNvSpPr/>
                  <p:nvPr/>
                </p:nvSpPr>
                <p:spPr bwMode="auto">
                  <a:xfrm>
                    <a:off x="5435437" y="242864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800" b="1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0" name="Straight Connector 69"/>
                  <p:cNvCxnSpPr/>
                  <p:nvPr/>
                </p:nvCxnSpPr>
                <p:spPr bwMode="auto">
                  <a:xfrm>
                    <a:off x="5483538" y="2495550"/>
                    <a:ext cx="0" cy="320040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58" name="Straight Connector 57"/>
                <p:cNvCxnSpPr/>
                <p:nvPr/>
              </p:nvCxnSpPr>
              <p:spPr bwMode="auto">
                <a:xfrm>
                  <a:off x="2836780" y="3450562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/>
                <p:cNvCxnSpPr/>
                <p:nvPr/>
              </p:nvCxnSpPr>
              <p:spPr bwMode="auto">
                <a:xfrm>
                  <a:off x="3384868" y="3454538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>
                  <a:off x="639075" y="3451910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>
                  <a:off x="1189544" y="3451124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3" name="Straight Connector 62"/>
                <p:cNvCxnSpPr/>
                <p:nvPr/>
              </p:nvCxnSpPr>
              <p:spPr bwMode="auto">
                <a:xfrm>
                  <a:off x="1737988" y="3454538"/>
                  <a:ext cx="0" cy="914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Straight Connector 63"/>
                <p:cNvCxnSpPr/>
                <p:nvPr/>
              </p:nvCxnSpPr>
              <p:spPr bwMode="auto">
                <a:xfrm>
                  <a:off x="2242367" y="2957387"/>
                  <a:ext cx="9144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Straight Connector 64"/>
                <p:cNvCxnSpPr/>
                <p:nvPr/>
              </p:nvCxnSpPr>
              <p:spPr bwMode="auto">
                <a:xfrm>
                  <a:off x="2242367" y="2409701"/>
                  <a:ext cx="9144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Straight Connector 65"/>
                <p:cNvCxnSpPr/>
                <p:nvPr/>
              </p:nvCxnSpPr>
              <p:spPr bwMode="auto">
                <a:xfrm>
                  <a:off x="2242367" y="4054746"/>
                  <a:ext cx="9144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Straight Connector 66"/>
                <p:cNvCxnSpPr/>
                <p:nvPr/>
              </p:nvCxnSpPr>
              <p:spPr bwMode="auto">
                <a:xfrm>
                  <a:off x="2242367" y="1862047"/>
                  <a:ext cx="9144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8" name="Straight Connector 67"/>
                <p:cNvCxnSpPr/>
                <p:nvPr/>
              </p:nvCxnSpPr>
              <p:spPr bwMode="auto">
                <a:xfrm>
                  <a:off x="2242367" y="4511946"/>
                  <a:ext cx="9144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73" name="TextBox 72"/>
            <p:cNvSpPr txBox="1"/>
            <p:nvPr/>
          </p:nvSpPr>
          <p:spPr>
            <a:xfrm>
              <a:off x="1842655" y="2126877"/>
              <a:ext cx="35765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H="1">
              <a:off x="381000" y="2374682"/>
              <a:ext cx="3224210" cy="2437936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Rectangle 75"/>
            <p:cNvSpPr/>
            <p:nvPr/>
          </p:nvSpPr>
          <p:spPr>
            <a:xfrm rot="19410291">
              <a:off x="2792696" y="2365139"/>
              <a:ext cx="7120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 = ax</a:t>
              </a:r>
              <a:endParaRPr lang="vi-VN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84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66" y="3682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1212520" y="3105577"/>
            <a:ext cx="36168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Arc 121"/>
          <p:cNvSpPr/>
          <p:nvPr/>
        </p:nvSpPr>
        <p:spPr bwMode="auto">
          <a:xfrm>
            <a:off x="1068907" y="3283390"/>
            <a:ext cx="199898" cy="258612"/>
          </a:xfrm>
          <a:prstGeom prst="arc">
            <a:avLst>
              <a:gd name="adj1" fmla="val 16200000"/>
              <a:gd name="adj2" fmla="val 2324850"/>
            </a:avLst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VNI-Times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285875"/>
            <a:ext cx="4293018" cy="3440819"/>
            <a:chOff x="228600" y="1285875"/>
            <a:chExt cx="4293018" cy="3440819"/>
          </a:xfrm>
        </p:grpSpPr>
        <p:sp>
          <p:nvSpPr>
            <p:cNvPr id="94" name="Title 1"/>
            <p:cNvSpPr txBox="1">
              <a:spLocks/>
            </p:cNvSpPr>
            <p:nvPr/>
          </p:nvSpPr>
          <p:spPr>
            <a:xfrm>
              <a:off x="2309810" y="2254096"/>
              <a:ext cx="380999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     </a:t>
              </a:r>
            </a:p>
          </p:txBody>
        </p:sp>
        <p:sp>
          <p:nvSpPr>
            <p:cNvPr id="95" name="Rectangle 94"/>
            <p:cNvSpPr/>
            <p:nvPr/>
          </p:nvSpPr>
          <p:spPr>
            <a:xfrm rot="19372770">
              <a:off x="2678768" y="1660461"/>
              <a:ext cx="10454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 = ax + b</a:t>
              </a:r>
              <a:endParaRPr lang="vi-VN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 bwMode="auto">
            <a:xfrm flipH="1">
              <a:off x="228600" y="1526294"/>
              <a:ext cx="3224210" cy="2437936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9" name="Group 98"/>
            <p:cNvGrpSpPr/>
            <p:nvPr/>
          </p:nvGrpSpPr>
          <p:grpSpPr>
            <a:xfrm>
              <a:off x="246880" y="1285875"/>
              <a:ext cx="4274738" cy="3440819"/>
              <a:chOff x="3871210" y="1500485"/>
              <a:chExt cx="4274738" cy="3440819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5562600" y="1500485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860034" y="3634085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7841148" y="3569109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3871210" y="3666227"/>
                <a:ext cx="4162112" cy="91440"/>
                <a:chOff x="4010816" y="3879548"/>
                <a:chExt cx="4162112" cy="91440"/>
              </a:xfrm>
            </p:grpSpPr>
            <p:sp>
              <p:nvSpPr>
                <p:cNvPr id="118" name="Isosceles Triangle 117"/>
                <p:cNvSpPr/>
                <p:nvPr/>
              </p:nvSpPr>
              <p:spPr bwMode="auto">
                <a:xfrm rot="5400000">
                  <a:off x="8081488" y="3879548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8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9" name="Straight Connector 118"/>
                <p:cNvCxnSpPr/>
                <p:nvPr/>
              </p:nvCxnSpPr>
              <p:spPr bwMode="auto">
                <a:xfrm>
                  <a:off x="4010816" y="3927649"/>
                  <a:ext cx="41148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5865743" y="1673994"/>
                <a:ext cx="91440" cy="3267310"/>
                <a:chOff x="5435437" y="2428640"/>
                <a:chExt cx="91440" cy="3267310"/>
              </a:xfrm>
            </p:grpSpPr>
            <p:sp>
              <p:nvSpPr>
                <p:cNvPr id="116" name="Isosceles Triangle 115"/>
                <p:cNvSpPr/>
                <p:nvPr/>
              </p:nvSpPr>
              <p:spPr bwMode="auto">
                <a:xfrm>
                  <a:off x="5435437" y="2428640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8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7" name="Straight Connector 116"/>
                <p:cNvCxnSpPr/>
                <p:nvPr/>
              </p:nvCxnSpPr>
              <p:spPr bwMode="auto">
                <a:xfrm>
                  <a:off x="5483538" y="2495550"/>
                  <a:ext cx="0" cy="32004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05" name="Straight Connector 104"/>
              <p:cNvCxnSpPr/>
              <p:nvPr/>
            </p:nvCxnSpPr>
            <p:spPr bwMode="auto">
              <a:xfrm>
                <a:off x="6461110" y="3665172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>
                <a:off x="7009198" y="3669148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" name="Straight Connector 106"/>
              <p:cNvCxnSpPr/>
              <p:nvPr/>
            </p:nvCxnSpPr>
            <p:spPr bwMode="auto">
              <a:xfrm>
                <a:off x="7559791" y="3668123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Straight Connector 107"/>
              <p:cNvCxnSpPr/>
              <p:nvPr/>
            </p:nvCxnSpPr>
            <p:spPr bwMode="auto">
              <a:xfrm>
                <a:off x="4263405" y="3666520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>
                <a:off x="4813874" y="3665734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>
                <a:off x="5362318" y="3669148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>
                <a:off x="5866697" y="3171997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>
                <a:off x="5866697" y="2624311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3" name="Straight Connector 112"/>
              <p:cNvCxnSpPr/>
              <p:nvPr/>
            </p:nvCxnSpPr>
            <p:spPr bwMode="auto">
              <a:xfrm>
                <a:off x="5866697" y="4269356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Straight Connector 113"/>
              <p:cNvCxnSpPr/>
              <p:nvPr/>
            </p:nvCxnSpPr>
            <p:spPr bwMode="auto">
              <a:xfrm>
                <a:off x="5866697" y="2076657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>
                <a:off x="5866697" y="4726556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746599" y="3441937"/>
                  <a:ext cx="357656" cy="674928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000" b="1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𝐛</m:t>
                            </m:r>
                          </m:num>
                          <m:den>
                            <m:r>
                              <a:rPr lang="en-US" sz="2000" b="1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599" y="3441937"/>
                  <a:ext cx="357656" cy="67492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23729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1" name="Straight Connector 120"/>
          <p:cNvCxnSpPr/>
          <p:nvPr/>
        </p:nvCxnSpPr>
        <p:spPr bwMode="auto">
          <a:xfrm flipH="1">
            <a:off x="711251" y="2235570"/>
            <a:ext cx="3224210" cy="2437936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Rectangle 122"/>
          <p:cNvSpPr/>
          <p:nvPr/>
        </p:nvSpPr>
        <p:spPr>
          <a:xfrm rot="19410291">
            <a:off x="3417428" y="2316995"/>
            <a:ext cx="712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ax</a:t>
            </a:r>
            <a:endParaRPr lang="vi-VN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40662" y="1276350"/>
            <a:ext cx="4274738" cy="3440819"/>
            <a:chOff x="4640662" y="1276350"/>
            <a:chExt cx="4274738" cy="3440819"/>
          </a:xfrm>
        </p:grpSpPr>
        <p:sp>
          <p:nvSpPr>
            <p:cNvPr id="126" name="Title 1"/>
            <p:cNvSpPr txBox="1">
              <a:spLocks/>
            </p:cNvSpPr>
            <p:nvPr/>
          </p:nvSpPr>
          <p:spPr>
            <a:xfrm>
              <a:off x="6621981" y="2060862"/>
              <a:ext cx="380999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 rot="2658824">
              <a:off x="5576024" y="1810643"/>
              <a:ext cx="10454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 = ax + b</a:t>
              </a:r>
              <a:endParaRPr lang="vi-VN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>
              <a:off x="5832798" y="1541299"/>
              <a:ext cx="2969976" cy="2961122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1" name="Group 130"/>
            <p:cNvGrpSpPr/>
            <p:nvPr/>
          </p:nvGrpSpPr>
          <p:grpSpPr>
            <a:xfrm>
              <a:off x="4640662" y="1276350"/>
              <a:ext cx="4274738" cy="3440819"/>
              <a:chOff x="3871210" y="1500485"/>
              <a:chExt cx="4274738" cy="3440819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5562600" y="1500485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860034" y="3634085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7841148" y="3569109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3871210" y="3666227"/>
                <a:ext cx="4162112" cy="91440"/>
                <a:chOff x="4010816" y="3879548"/>
                <a:chExt cx="4162112" cy="91440"/>
              </a:xfrm>
            </p:grpSpPr>
            <p:sp>
              <p:nvSpPr>
                <p:cNvPr id="150" name="Isosceles Triangle 149"/>
                <p:cNvSpPr/>
                <p:nvPr/>
              </p:nvSpPr>
              <p:spPr bwMode="auto">
                <a:xfrm rot="5400000">
                  <a:off x="8081488" y="3879548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8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 bwMode="auto">
                <a:xfrm>
                  <a:off x="4010816" y="3927649"/>
                  <a:ext cx="41148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6" name="Group 135"/>
              <p:cNvGrpSpPr/>
              <p:nvPr/>
            </p:nvGrpSpPr>
            <p:grpSpPr>
              <a:xfrm>
                <a:off x="5865743" y="1673994"/>
                <a:ext cx="91440" cy="3267310"/>
                <a:chOff x="5435437" y="2428640"/>
                <a:chExt cx="91440" cy="3267310"/>
              </a:xfrm>
            </p:grpSpPr>
            <p:sp>
              <p:nvSpPr>
                <p:cNvPr id="148" name="Isosceles Triangle 147"/>
                <p:cNvSpPr/>
                <p:nvPr/>
              </p:nvSpPr>
              <p:spPr bwMode="auto">
                <a:xfrm>
                  <a:off x="5435437" y="2428640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8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 bwMode="auto">
                <a:xfrm>
                  <a:off x="5483538" y="2495550"/>
                  <a:ext cx="0" cy="32004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37" name="Straight Connector 136"/>
              <p:cNvCxnSpPr/>
              <p:nvPr/>
            </p:nvCxnSpPr>
            <p:spPr bwMode="auto">
              <a:xfrm>
                <a:off x="6461110" y="3665172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Straight Connector 137"/>
              <p:cNvCxnSpPr/>
              <p:nvPr/>
            </p:nvCxnSpPr>
            <p:spPr bwMode="auto">
              <a:xfrm>
                <a:off x="7009198" y="3669148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9" name="Straight Connector 138"/>
              <p:cNvCxnSpPr/>
              <p:nvPr/>
            </p:nvCxnSpPr>
            <p:spPr bwMode="auto">
              <a:xfrm>
                <a:off x="7559791" y="3668123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" name="Straight Connector 139"/>
              <p:cNvCxnSpPr/>
              <p:nvPr/>
            </p:nvCxnSpPr>
            <p:spPr bwMode="auto">
              <a:xfrm>
                <a:off x="4263405" y="3666520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1" name="Straight Connector 140"/>
              <p:cNvCxnSpPr/>
              <p:nvPr/>
            </p:nvCxnSpPr>
            <p:spPr bwMode="auto">
              <a:xfrm>
                <a:off x="4813874" y="3665734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>
                <a:off x="5362318" y="3669148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>
                <a:off x="5866697" y="3171997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5866697" y="2624311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5866697" y="4269356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>
                <a:off x="5866697" y="2076657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5866697" y="4726556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7398330" y="3466971"/>
                  <a:ext cx="357656" cy="674928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000" b="1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𝐛</m:t>
                            </m:r>
                          </m:num>
                          <m:den>
                            <m:r>
                              <a:rPr lang="en-US" sz="2000" b="1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8330" y="3466971"/>
                  <a:ext cx="357656" cy="67492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24138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5" name="Rectangle 154"/>
            <p:cNvSpPr/>
            <p:nvPr/>
          </p:nvSpPr>
          <p:spPr>
            <a:xfrm rot="2556434">
              <a:off x="4752788" y="1916914"/>
              <a:ext cx="7120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 = ax</a:t>
              </a:r>
              <a:endParaRPr lang="vi-VN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 bwMode="auto">
            <a:xfrm>
              <a:off x="4931571" y="1744228"/>
              <a:ext cx="2969976" cy="2961122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" name="Rectangle 46"/>
          <p:cNvSpPr/>
          <p:nvPr/>
        </p:nvSpPr>
        <p:spPr>
          <a:xfrm>
            <a:off x="566755" y="436764"/>
            <a:ext cx="2784737" cy="523220"/>
          </a:xfrm>
          <a:prstGeom prst="rect">
            <a:avLst/>
          </a:prstGeom>
          <a:ln w="254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ax + b (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0)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5475531" y="456310"/>
            <a:ext cx="2784737" cy="523220"/>
          </a:xfrm>
          <a:prstGeom prst="rect">
            <a:avLst/>
          </a:prstGeom>
          <a:ln w="254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ax + b (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4521618" y="456310"/>
            <a:ext cx="0" cy="454034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Rectangle 67"/>
          <p:cNvSpPr/>
          <p:nvPr/>
        </p:nvSpPr>
        <p:spPr>
          <a:xfrm>
            <a:off x="4659710" y="1455594"/>
            <a:ext cx="434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= ax + b (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≠ 0)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22" grpId="0" animBg="1"/>
      <p:bldP spid="123" grpId="0"/>
      <p:bldP spid="47" grpId="0" animBg="1"/>
      <p:bldP spid="48" grpId="0" animBg="1"/>
      <p:bldP spid="48" grpId="1" animBg="1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70"/>
              <p:cNvSpPr txBox="1">
                <a:spLocks noChangeArrowheads="1"/>
              </p:cNvSpPr>
              <p:nvPr/>
            </p:nvSpPr>
            <p:spPr bwMode="auto">
              <a:xfrm>
                <a:off x="500397" y="3140740"/>
                <a:ext cx="1830819" cy="954107"/>
              </a:xfrm>
              <a:prstGeom prst="rect">
                <a:avLst/>
              </a:prstGeom>
              <a:noFill/>
              <a:ln w="2540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vi-VN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(d) cắt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(d’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latin typeface="Cambria Math"/>
                        <a:sym typeface="Symbol Tiger Expert"/>
                      </a:rPr>
                      <m:t> </m:t>
                    </m:r>
                  </m:oMath>
                </a14:m>
                <a:r>
                  <a:rPr lang="vi-VN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 </a:t>
                </a:r>
                <a:r>
                  <a:rPr lang="vi-VN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≠ a</a:t>
                </a:r>
                <a:r>
                  <a:rPr lang="vi-VN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’</a:t>
                </a:r>
                <a:endParaRPr lang="vi-VN" sz="28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97" y="3140740"/>
                <a:ext cx="1830819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5921" t="-4969" r="-329" b="-14907"/>
                </a:stretch>
              </a:blipFill>
              <a:ln w="2540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73"/>
              <p:cNvSpPr txBox="1">
                <a:spLocks noChangeArrowheads="1"/>
              </p:cNvSpPr>
              <p:nvPr/>
            </p:nvSpPr>
            <p:spPr bwMode="auto">
              <a:xfrm>
                <a:off x="2633997" y="3141643"/>
                <a:ext cx="2893581" cy="954107"/>
              </a:xfrm>
              <a:prstGeom prst="rect">
                <a:avLst/>
              </a:prstGeom>
              <a:noFill/>
              <a:ln w="2540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vi-VN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(d)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song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song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vi-VN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’)</a:t>
                </a:r>
                <a:r>
                  <a:rPr lang="en-US" sz="28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/>
                        <a:sym typeface="Symbol Tiger Expert"/>
                      </a:rPr>
                      <m:t></m:t>
                    </m:r>
                  </m:oMath>
                </a14:m>
                <a:r>
                  <a:rPr lang="vi-VN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vi-VN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 </a:t>
                </a:r>
                <a:r>
                  <a:rPr lang="vi-VN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vi-VN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a’và </a:t>
                </a:r>
                <a:r>
                  <a:rPr lang="vi-VN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b ≠ b’</a:t>
                </a:r>
                <a:endParaRPr lang="vi-VN" sz="28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3997" y="3141643"/>
                <a:ext cx="2893581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3758" t="-4969" r="-1461" b="-14907"/>
                </a:stretch>
              </a:blipFill>
              <a:ln w="2540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75"/>
              <p:cNvSpPr txBox="1">
                <a:spLocks noChangeArrowheads="1"/>
              </p:cNvSpPr>
              <p:nvPr/>
            </p:nvSpPr>
            <p:spPr bwMode="auto">
              <a:xfrm>
                <a:off x="5833388" y="3141643"/>
                <a:ext cx="2853412" cy="954107"/>
              </a:xfrm>
              <a:prstGeom prst="rect">
                <a:avLst/>
              </a:prstGeom>
              <a:noFill/>
              <a:ln w="2540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vi-VN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(d) trùng (d’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latin typeface="Cambria Math"/>
                        <a:sym typeface="Symbol Tiger Expert"/>
                      </a:rPr>
                      <m:t></m:t>
                    </m:r>
                  </m:oMath>
                </a14:m>
                <a:r>
                  <a:rPr lang="vi-VN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 </a:t>
                </a:r>
                <a:r>
                  <a:rPr lang="vi-VN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vi-VN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</a:t>
                </a:r>
                <a:r>
                  <a:rPr lang="vi-VN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’ và b </a:t>
                </a:r>
                <a:r>
                  <a:rPr lang="vi-VN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vi-VN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b</a:t>
                </a:r>
                <a:r>
                  <a:rPr lang="vi-VN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’</a:t>
                </a:r>
                <a:endParaRPr lang="vi-VN" sz="28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3388" y="3141643"/>
                <a:ext cx="2853412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4025" t="-4969" r="-1907" b="-14907"/>
                </a:stretch>
              </a:blipFill>
              <a:ln w="2540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904998" y="895350"/>
            <a:ext cx="5867401" cy="1384995"/>
          </a:xfrm>
          <a:prstGeom prst="rect">
            <a:avLst/>
          </a:prstGeom>
          <a:ln w="254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d): </a:t>
            </a:r>
            <a:r>
              <a:rPr lang="vi-V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 ≠ 0)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d’):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a’x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+ b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’ (a’ </a:t>
            </a:r>
            <a:r>
              <a: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≠ 0)</a:t>
            </a:r>
          </a:p>
        </p:txBody>
      </p:sp>
      <p:cxnSp>
        <p:nvCxnSpPr>
          <p:cNvPr id="35" name="Straight Arrow Connector 34"/>
          <p:cNvCxnSpPr>
            <a:endCxn id="22" idx="0"/>
          </p:cNvCxnSpPr>
          <p:nvPr/>
        </p:nvCxnSpPr>
        <p:spPr bwMode="auto">
          <a:xfrm flipH="1">
            <a:off x="1415807" y="2289870"/>
            <a:ext cx="3156196" cy="850870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endCxn id="23" idx="0"/>
          </p:cNvCxnSpPr>
          <p:nvPr/>
        </p:nvCxnSpPr>
        <p:spPr bwMode="auto">
          <a:xfrm flipH="1">
            <a:off x="4080788" y="2289870"/>
            <a:ext cx="491215" cy="851773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endCxn id="24" idx="0"/>
          </p:cNvCxnSpPr>
          <p:nvPr/>
        </p:nvCxnSpPr>
        <p:spPr bwMode="auto">
          <a:xfrm>
            <a:off x="4519298" y="2289870"/>
            <a:ext cx="2740796" cy="851773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39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70"/>
              <p:cNvSpPr txBox="1">
                <a:spLocks noChangeArrowheads="1"/>
              </p:cNvSpPr>
              <p:nvPr/>
            </p:nvSpPr>
            <p:spPr bwMode="auto">
              <a:xfrm>
                <a:off x="550222" y="3703120"/>
                <a:ext cx="1830819" cy="892552"/>
              </a:xfrm>
              <a:prstGeom prst="rect">
                <a:avLst/>
              </a:prstGeom>
              <a:noFill/>
              <a:ln w="2540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vi-VN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(d) cắt</a:t>
                </a:r>
                <a:r>
                  <a:rPr lang="en-US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(d’</a:t>
                </a:r>
                <a:r>
                  <a:rPr lang="en-US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FFFF"/>
                        </a:solidFill>
                        <a:latin typeface="Cambria Math"/>
                        <a:sym typeface="Symbol Tiger Expert"/>
                      </a:rPr>
                      <m:t> </m:t>
                    </m:r>
                  </m:oMath>
                </a14:m>
                <a:r>
                  <a:rPr lang="vi-VN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 </a:t>
                </a:r>
                <a:r>
                  <a:rPr lang="vi-VN" sz="2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≠ a</a:t>
                </a:r>
                <a:r>
                  <a:rPr lang="vi-VN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’</a:t>
                </a:r>
                <a:endParaRPr lang="vi-VN" sz="26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222" y="3703120"/>
                <a:ext cx="1830819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4918" t="-4636" b="-13907"/>
                </a:stretch>
              </a:blipFill>
              <a:ln w="2540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73"/>
              <p:cNvSpPr txBox="1">
                <a:spLocks noChangeArrowheads="1"/>
              </p:cNvSpPr>
              <p:nvPr/>
            </p:nvSpPr>
            <p:spPr bwMode="auto">
              <a:xfrm>
                <a:off x="3040145" y="3717547"/>
                <a:ext cx="2620986" cy="892552"/>
              </a:xfrm>
              <a:prstGeom prst="rect">
                <a:avLst/>
              </a:prstGeom>
              <a:noFill/>
              <a:ln w="2540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vi-VN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(d)</a:t>
                </a:r>
                <a:r>
                  <a:rPr lang="en-US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song </a:t>
                </a:r>
                <a:r>
                  <a:rPr lang="en-US" sz="26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song</a:t>
                </a:r>
                <a:r>
                  <a:rPr lang="en-US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vi-VN" sz="2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’)</a:t>
                </a:r>
                <a:r>
                  <a:rPr lang="en-US" sz="26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FFFF"/>
                        </a:solidFill>
                        <a:latin typeface="Cambria Math"/>
                        <a:sym typeface="Symbol Tiger Expert"/>
                      </a:rPr>
                      <m:t></m:t>
                    </m:r>
                  </m:oMath>
                </a14:m>
                <a:r>
                  <a:rPr lang="vi-VN" sz="2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 </a:t>
                </a:r>
                <a:r>
                  <a:rPr lang="vi-VN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</a:t>
                </a:r>
                <a:r>
                  <a:rPr lang="en-US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vi-VN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a’và </a:t>
                </a:r>
                <a:r>
                  <a:rPr lang="vi-VN" sz="2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b ≠ b’</a:t>
                </a:r>
                <a:endParaRPr lang="vi-VN" sz="26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0145" y="3717547"/>
                <a:ext cx="2620986" cy="892552"/>
              </a:xfrm>
              <a:prstGeom prst="rect">
                <a:avLst/>
              </a:prstGeom>
              <a:blipFill rotWithShape="1">
                <a:blip r:embed="rId6"/>
                <a:stretch>
                  <a:fillRect l="-3687" t="-4667" r="-1152" b="-14667"/>
                </a:stretch>
              </a:blipFill>
              <a:ln w="2540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75"/>
              <p:cNvSpPr txBox="1">
                <a:spLocks noChangeArrowheads="1"/>
              </p:cNvSpPr>
              <p:nvPr/>
            </p:nvSpPr>
            <p:spPr bwMode="auto">
              <a:xfrm>
                <a:off x="6128663" y="3717548"/>
                <a:ext cx="2634337" cy="892552"/>
              </a:xfrm>
              <a:prstGeom prst="rect">
                <a:avLst/>
              </a:prstGeom>
              <a:noFill/>
              <a:ln w="2540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vi-VN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(d) trùng (d’</a:t>
                </a:r>
                <a:r>
                  <a:rPr lang="en-US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FFFF"/>
                        </a:solidFill>
                        <a:latin typeface="Cambria Math"/>
                        <a:sym typeface="Symbol Tiger Expert"/>
                      </a:rPr>
                      <m:t></m:t>
                    </m:r>
                  </m:oMath>
                </a14:m>
                <a:r>
                  <a:rPr lang="vi-VN" sz="2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 =a’ và b </a:t>
                </a:r>
                <a:r>
                  <a:rPr lang="vi-VN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</a:t>
                </a:r>
                <a:r>
                  <a:rPr lang="en-US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vi-VN" sz="2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b</a:t>
                </a:r>
                <a:r>
                  <a:rPr lang="vi-VN" sz="2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’</a:t>
                </a:r>
                <a:endParaRPr lang="vi-VN" sz="26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8663" y="3717548"/>
                <a:ext cx="2634337" cy="892552"/>
              </a:xfrm>
              <a:prstGeom prst="rect">
                <a:avLst/>
              </a:prstGeom>
              <a:blipFill rotWithShape="1">
                <a:blip r:embed="rId7"/>
                <a:stretch>
                  <a:fillRect l="-3432" t="-4667" b="-14667"/>
                </a:stretch>
              </a:blipFill>
              <a:ln w="2540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28600" y="773822"/>
            <a:ext cx="2649620" cy="2646913"/>
            <a:chOff x="228600" y="773822"/>
            <a:chExt cx="2649620" cy="2646913"/>
          </a:xfrm>
        </p:grpSpPr>
        <p:grpSp>
          <p:nvGrpSpPr>
            <p:cNvPr id="105" name="Group 104"/>
            <p:cNvGrpSpPr/>
            <p:nvPr/>
          </p:nvGrpSpPr>
          <p:grpSpPr>
            <a:xfrm>
              <a:off x="439820" y="773822"/>
              <a:ext cx="2438400" cy="2525355"/>
              <a:chOff x="3048000" y="614368"/>
              <a:chExt cx="2438400" cy="2525355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4173959" y="614368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145753" y="1914976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81600" y="1874616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3048000" y="1949606"/>
                <a:ext cx="2286000" cy="91440"/>
                <a:chOff x="1835943" y="1955560"/>
                <a:chExt cx="3428972" cy="91440"/>
              </a:xfrm>
            </p:grpSpPr>
            <p:sp>
              <p:nvSpPr>
                <p:cNvPr id="113" name="Isosceles Triangle 112"/>
                <p:cNvSpPr/>
                <p:nvPr/>
              </p:nvSpPr>
              <p:spPr bwMode="auto">
                <a:xfrm rot="5400000">
                  <a:off x="5173475" y="1955560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8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1835943" y="2003821"/>
                  <a:ext cx="334693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0" name="Group 109"/>
              <p:cNvGrpSpPr/>
              <p:nvPr/>
            </p:nvGrpSpPr>
            <p:grpSpPr>
              <a:xfrm>
                <a:off x="4146842" y="853723"/>
                <a:ext cx="91440" cy="2286000"/>
                <a:chOff x="4146842" y="1056451"/>
                <a:chExt cx="91440" cy="2352910"/>
              </a:xfrm>
            </p:grpSpPr>
            <p:sp>
              <p:nvSpPr>
                <p:cNvPr id="111" name="Isosceles Triangle 110"/>
                <p:cNvSpPr/>
                <p:nvPr/>
              </p:nvSpPr>
              <p:spPr bwMode="auto">
                <a:xfrm>
                  <a:off x="4146842" y="1056451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8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 bwMode="auto">
                <a:xfrm>
                  <a:off x="4190181" y="1123361"/>
                  <a:ext cx="0" cy="2286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2" name="Group 1"/>
            <p:cNvGrpSpPr/>
            <p:nvPr/>
          </p:nvGrpSpPr>
          <p:grpSpPr>
            <a:xfrm>
              <a:off x="228600" y="1068659"/>
              <a:ext cx="2344820" cy="2352076"/>
              <a:chOff x="228600" y="1068659"/>
              <a:chExt cx="2344820" cy="2352076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2057400" y="3020625"/>
                <a:ext cx="494883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(d)</a:t>
                </a:r>
                <a:endParaRPr lang="en-US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 bwMode="auto">
              <a:xfrm flipH="1">
                <a:off x="228600" y="1068659"/>
                <a:ext cx="2089281" cy="213483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 flipH="1" flipV="1">
                <a:off x="1430422" y="1085715"/>
                <a:ext cx="1142998" cy="2168134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8" name="TextBox 117"/>
              <p:cNvSpPr txBox="1"/>
              <p:nvPr/>
            </p:nvSpPr>
            <p:spPr>
              <a:xfrm>
                <a:off x="292620" y="3001137"/>
                <a:ext cx="621780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(d’)</a:t>
                </a:r>
                <a:endParaRPr lang="en-US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984396" y="742950"/>
            <a:ext cx="2730604" cy="2727961"/>
            <a:chOff x="2984396" y="742950"/>
            <a:chExt cx="2730604" cy="2727961"/>
          </a:xfrm>
        </p:grpSpPr>
        <p:grpSp>
          <p:nvGrpSpPr>
            <p:cNvPr id="71" name="Group 70"/>
            <p:cNvGrpSpPr/>
            <p:nvPr/>
          </p:nvGrpSpPr>
          <p:grpSpPr>
            <a:xfrm>
              <a:off x="3276600" y="742950"/>
              <a:ext cx="2438400" cy="2525355"/>
              <a:chOff x="3048000" y="614368"/>
              <a:chExt cx="2438400" cy="252535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4173959" y="614368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145753" y="1914976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181600" y="1874616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3048000" y="1949606"/>
                <a:ext cx="2286000" cy="91440"/>
                <a:chOff x="1835943" y="1955560"/>
                <a:chExt cx="3428972" cy="91440"/>
              </a:xfrm>
            </p:grpSpPr>
            <p:sp>
              <p:nvSpPr>
                <p:cNvPr id="62" name="Isosceles Triangle 61"/>
                <p:cNvSpPr/>
                <p:nvPr/>
              </p:nvSpPr>
              <p:spPr bwMode="auto">
                <a:xfrm rot="5400000">
                  <a:off x="5173475" y="1955560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8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 bwMode="auto">
                <a:xfrm>
                  <a:off x="1835943" y="2003821"/>
                  <a:ext cx="334693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4146842" y="853723"/>
                <a:ext cx="91440" cy="2286000"/>
                <a:chOff x="4146842" y="1056451"/>
                <a:chExt cx="91440" cy="2352910"/>
              </a:xfrm>
            </p:grpSpPr>
            <p:sp>
              <p:nvSpPr>
                <p:cNvPr id="60" name="Isosceles Triangle 59"/>
                <p:cNvSpPr/>
                <p:nvPr/>
              </p:nvSpPr>
              <p:spPr bwMode="auto">
                <a:xfrm>
                  <a:off x="4146842" y="1056451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8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 bwMode="auto">
                <a:xfrm>
                  <a:off x="4190181" y="1123361"/>
                  <a:ext cx="0" cy="2286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65" name="Straight Connector 64"/>
            <p:cNvCxnSpPr/>
            <p:nvPr/>
          </p:nvCxnSpPr>
          <p:spPr bwMode="auto">
            <a:xfrm flipH="1">
              <a:off x="3065380" y="1037787"/>
              <a:ext cx="2089281" cy="213483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/>
            <p:cNvCxnSpPr/>
            <p:nvPr/>
          </p:nvCxnSpPr>
          <p:spPr bwMode="auto">
            <a:xfrm flipH="1">
              <a:off x="3581400" y="1088147"/>
              <a:ext cx="2089281" cy="213483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2" name="TextBox 121"/>
            <p:cNvSpPr txBox="1"/>
            <p:nvPr/>
          </p:nvSpPr>
          <p:spPr>
            <a:xfrm>
              <a:off x="2984396" y="3051497"/>
              <a:ext cx="494883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(d)</a:t>
              </a:r>
              <a:endPara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59166" y="3070801"/>
              <a:ext cx="62178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(d’)</a:t>
              </a:r>
              <a:endPara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5" name="Straight Connector 124"/>
          <p:cNvCxnSpPr/>
          <p:nvPr/>
        </p:nvCxnSpPr>
        <p:spPr bwMode="auto">
          <a:xfrm>
            <a:off x="2913563" y="1093078"/>
            <a:ext cx="0" cy="39319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>
            <a:off x="5943600" y="1095375"/>
            <a:ext cx="0" cy="39319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tangle 50"/>
          <p:cNvSpPr/>
          <p:nvPr/>
        </p:nvSpPr>
        <p:spPr>
          <a:xfrm>
            <a:off x="203096" y="164752"/>
            <a:ext cx="8803080" cy="477054"/>
          </a:xfrm>
          <a:prstGeom prst="rect">
            <a:avLst/>
          </a:prstGeom>
          <a:ln w="254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d): 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ax+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 (a ≠ 0)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d’): y=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a’x+b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’ (a’ 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≠ 0)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13030" y="764989"/>
            <a:ext cx="2773770" cy="2687952"/>
            <a:chOff x="5913030" y="764989"/>
            <a:chExt cx="2773770" cy="2687952"/>
          </a:xfrm>
        </p:grpSpPr>
        <p:grpSp>
          <p:nvGrpSpPr>
            <p:cNvPr id="72" name="Group 71"/>
            <p:cNvGrpSpPr/>
            <p:nvPr/>
          </p:nvGrpSpPr>
          <p:grpSpPr>
            <a:xfrm>
              <a:off x="6248400" y="764989"/>
              <a:ext cx="2438400" cy="2525355"/>
              <a:chOff x="3048000" y="614368"/>
              <a:chExt cx="2438400" cy="2525355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4173959" y="614368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145753" y="1914976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181600" y="1874616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3048000" y="1949606"/>
                <a:ext cx="2286000" cy="91440"/>
                <a:chOff x="1835943" y="1955560"/>
                <a:chExt cx="3428972" cy="91440"/>
              </a:xfrm>
            </p:grpSpPr>
            <p:sp>
              <p:nvSpPr>
                <p:cNvPr id="80" name="Isosceles Triangle 79"/>
                <p:cNvSpPr/>
                <p:nvPr/>
              </p:nvSpPr>
              <p:spPr bwMode="auto">
                <a:xfrm rot="5400000">
                  <a:off x="5173475" y="1955560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8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 bwMode="auto">
                <a:xfrm>
                  <a:off x="1835943" y="2003821"/>
                  <a:ext cx="334693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77" name="Group 76"/>
              <p:cNvGrpSpPr/>
              <p:nvPr/>
            </p:nvGrpSpPr>
            <p:grpSpPr>
              <a:xfrm>
                <a:off x="4146842" y="853723"/>
                <a:ext cx="91440" cy="2286000"/>
                <a:chOff x="4146842" y="1056451"/>
                <a:chExt cx="91440" cy="2352910"/>
              </a:xfrm>
            </p:grpSpPr>
            <p:sp>
              <p:nvSpPr>
                <p:cNvPr id="78" name="Isosceles Triangle 77"/>
                <p:cNvSpPr/>
                <p:nvPr/>
              </p:nvSpPr>
              <p:spPr bwMode="auto">
                <a:xfrm>
                  <a:off x="4146842" y="1056451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8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 bwMode="auto">
                <a:xfrm>
                  <a:off x="4190181" y="1123361"/>
                  <a:ext cx="0" cy="2286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117" name="Straight Connector 116"/>
            <p:cNvCxnSpPr/>
            <p:nvPr/>
          </p:nvCxnSpPr>
          <p:spPr bwMode="auto">
            <a:xfrm flipH="1">
              <a:off x="6064119" y="1013177"/>
              <a:ext cx="2089281" cy="213483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Rectangle 8"/>
            <p:cNvSpPr/>
            <p:nvPr/>
          </p:nvSpPr>
          <p:spPr>
            <a:xfrm>
              <a:off x="5913030" y="3083609"/>
              <a:ext cx="9525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(d)</a:t>
              </a:r>
              <a:r>
                <a:rPr lang="en-US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</a:t>
              </a:r>
              <a:r>
                <a:rPr lang="en-US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(d</a:t>
              </a:r>
              <a:r>
                <a:rPr lang="en-US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’)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69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2227525" y="819150"/>
            <a:ext cx="5189275" cy="523220"/>
          </a:xfrm>
          <a:prstGeom prst="rect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cắt (d</a:t>
            </a:r>
            <a:r>
              <a:rPr lang="vi-V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’)</a:t>
            </a:r>
            <a:endParaRPr lang="vi-VN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75"/>
              <p:cNvSpPr txBox="1">
                <a:spLocks noChangeArrowheads="1"/>
              </p:cNvSpPr>
              <p:nvPr/>
            </p:nvSpPr>
            <p:spPr bwMode="auto">
              <a:xfrm>
                <a:off x="5036874" y="2628811"/>
                <a:ext cx="3345125" cy="1323439"/>
              </a:xfrm>
              <a:prstGeom prst="rect">
                <a:avLst/>
              </a:prstGeom>
              <a:noFill/>
              <a:ln w="2540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vi-VN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óc</a:t>
                </a:r>
                <a:r>
                  <a:rPr lang="vi-VN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(d</a:t>
                </a:r>
                <a:r>
                  <a:rPr lang="vi-VN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’)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>
                        <a:solidFill>
                          <a:schemeClr val="bg1"/>
                        </a:solidFill>
                        <a:latin typeface="Cambria Math"/>
                      </a:rPr>
                      <m:t>⇔</m:t>
                    </m:r>
                  </m:oMath>
                </a14:m>
                <a:r>
                  <a:rPr lang="vi-VN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a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.</a:t>
                </a:r>
                <a:r>
                  <a:rPr lang="vi-VN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’ </a:t>
                </a:r>
                <a:r>
                  <a:rPr lang="vi-VN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– 1</a:t>
                </a:r>
              </a:p>
              <a:p>
                <a:pPr>
                  <a:spcBef>
                    <a:spcPct val="50000"/>
                  </a:spcBef>
                </a:pPr>
                <a:endParaRPr lang="vi-VN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Text 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6874" y="2628811"/>
                <a:ext cx="3345125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3255" t="-3620"/>
                </a:stretch>
              </a:blipFill>
              <a:ln w="2540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 Box 75"/>
              <p:cNvSpPr txBox="1">
                <a:spLocks noChangeArrowheads="1"/>
              </p:cNvSpPr>
              <p:nvPr/>
            </p:nvSpPr>
            <p:spPr bwMode="auto">
              <a:xfrm>
                <a:off x="1066800" y="2587781"/>
                <a:ext cx="3200400" cy="1384995"/>
              </a:xfrm>
              <a:prstGeom prst="rect">
                <a:avLst/>
              </a:prstGeom>
              <a:noFill/>
              <a:ln w="2540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vi-VN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:r>
                  <a:rPr lang="vi-VN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’)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>
                        <a:solidFill>
                          <a:schemeClr val="bg1"/>
                        </a:solidFill>
                        <a:latin typeface="Cambria Math"/>
                      </a:rPr>
                      <m:t>⇔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a ≠ a</a:t>
                </a:r>
                <a:r>
                  <a:rPr lang="vi-VN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’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và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b = b’</a:t>
                </a:r>
                <a:endParaRPr lang="vi-VN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Text 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587781"/>
                <a:ext cx="3200400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3403" t="-3463" b="-10390"/>
                </a:stretch>
              </a:blipFill>
              <a:ln w="2540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endCxn id="84" idx="0"/>
          </p:cNvCxnSpPr>
          <p:nvPr/>
        </p:nvCxnSpPr>
        <p:spPr bwMode="auto">
          <a:xfrm flipH="1">
            <a:off x="2667000" y="1342370"/>
            <a:ext cx="2190498" cy="1245411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endCxn id="82" idx="0"/>
          </p:cNvCxnSpPr>
          <p:nvPr/>
        </p:nvCxnSpPr>
        <p:spPr bwMode="auto">
          <a:xfrm>
            <a:off x="4822162" y="1342370"/>
            <a:ext cx="1887275" cy="1286441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238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1" descr="Newsprint"/>
          <p:cNvSpPr>
            <a:spLocks noChangeArrowheads="1"/>
          </p:cNvSpPr>
          <p:nvPr/>
        </p:nvSpPr>
        <p:spPr bwMode="auto">
          <a:xfrm>
            <a:off x="501161" y="308742"/>
            <a:ext cx="1022839" cy="5847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en-US" sz="3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1161" y="339718"/>
            <a:ext cx="2242039" cy="498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09600" y="327792"/>
            <a:ext cx="3581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79390" y="2031058"/>
            <a:ext cx="3855204" cy="591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(d).</a:t>
            </a:r>
            <a:endParaRPr lang="vi-VN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9359" y="742950"/>
            <a:ext cx="5620086" cy="1389708"/>
            <a:chOff x="429359" y="742950"/>
            <a:chExt cx="5620086" cy="1389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itle 1"/>
                <p:cNvSpPr txBox="1">
                  <a:spLocks/>
                </p:cNvSpPr>
                <p:nvPr/>
              </p:nvSpPr>
              <p:spPr>
                <a:xfrm>
                  <a:off x="429359" y="885092"/>
                  <a:ext cx="5620086" cy="124756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y =     x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−</m:t>
                      </m:r>
                    </m:oMath>
                  </a14:m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2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(d)</a:t>
                  </a:r>
                  <a:endParaRPr lang="vi-VN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59" y="885092"/>
                  <a:ext cx="5620086" cy="124756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169" t="-4878" b="-63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itle 1"/>
                <p:cNvSpPr txBox="1">
                  <a:spLocks/>
                </p:cNvSpPr>
                <p:nvPr/>
              </p:nvSpPr>
              <p:spPr>
                <a:xfrm>
                  <a:off x="2867759" y="742950"/>
                  <a:ext cx="506793" cy="8079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FFFF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FFFF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59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759" y="742950"/>
                  <a:ext cx="506793" cy="80798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itle 1"/>
              <p:cNvSpPr txBox="1">
                <a:spLocks/>
              </p:cNvSpPr>
              <p:nvPr/>
            </p:nvSpPr>
            <p:spPr>
              <a:xfrm>
                <a:off x="474156" y="2591215"/>
                <a:ext cx="4326444" cy="91481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ct val="50000"/>
                  </a:spcBef>
                  <a:defRPr/>
                </a:pP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(d)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): y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x + 1.</a:t>
                </a:r>
                <a:endParaRPr lang="vi-VN" sz="28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56" y="2591215"/>
                <a:ext cx="4326444" cy="914817"/>
              </a:xfrm>
              <a:prstGeom prst="rect">
                <a:avLst/>
              </a:prstGeom>
              <a:blipFill rotWithShape="1">
                <a:blip r:embed="rId7"/>
                <a:stretch>
                  <a:fillRect l="-2958" t="-6667" b="-2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57200" y="3578184"/>
            <a:ext cx="350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(d)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Ox (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vi-VN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92787"/>
            <a:ext cx="4694739" cy="492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1" descr="Newsprint"/>
          <p:cNvSpPr>
            <a:spLocks noChangeArrowheads="1"/>
          </p:cNvSpPr>
          <p:nvPr/>
        </p:nvSpPr>
        <p:spPr bwMode="auto">
          <a:xfrm>
            <a:off x="501161" y="308742"/>
            <a:ext cx="1022839" cy="58477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en-US" sz="3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1161" y="339718"/>
            <a:ext cx="2242039" cy="498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48200" y="297992"/>
            <a:ext cx="2369197" cy="402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730467" y="1114350"/>
            <a:ext cx="228693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388497" y="760367"/>
            <a:ext cx="0" cy="73152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255397" y="742950"/>
            <a:ext cx="0" cy="73152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562600" y="150048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0034" y="309276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91532" y="3027784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9566" y="590550"/>
            <a:ext cx="44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9565" y="987555"/>
            <a:ext cx="444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6867" y="617444"/>
            <a:ext cx="44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68445" y="1041619"/>
                <a:ext cx="7352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>
                        <a:solidFill>
                          <a:srgbClr val="FFFF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445" y="1041619"/>
                <a:ext cx="735222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28" r="-1239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406867" y="1032716"/>
            <a:ext cx="44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8284" y="3105334"/>
            <a:ext cx="36168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/>
              <p:cNvSpPr txBox="1">
                <a:spLocks/>
              </p:cNvSpPr>
              <p:nvPr/>
            </p:nvSpPr>
            <p:spPr>
              <a:xfrm>
                <a:off x="7970988" y="3075562"/>
                <a:ext cx="380999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2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988" y="3075562"/>
                <a:ext cx="380999" cy="4572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/>
          <p:cNvSpPr txBox="1">
            <a:spLocks/>
          </p:cNvSpPr>
          <p:nvPr/>
        </p:nvSpPr>
        <p:spPr>
          <a:xfrm>
            <a:off x="609600" y="327792"/>
            <a:ext cx="3581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 rot="19860253">
            <a:off x="4446151" y="4046081"/>
            <a:ext cx="1167307" cy="807983"/>
            <a:chOff x="2464995" y="4044268"/>
            <a:chExt cx="1167307" cy="807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2464995" y="4246159"/>
                  <a:ext cx="116730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1600" b="1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 =     x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/>
                        </a:rPr>
                        <m:t>− </m:t>
                      </m:r>
                    </m:oMath>
                  </a14:m>
                  <a:r>
                    <a:rPr lang="en-US" sz="1600" b="1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vi-VN" sz="16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4995" y="4246159"/>
                  <a:ext cx="1167307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3077" t="-2098" r="-461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itle 1"/>
                <p:cNvSpPr txBox="1">
                  <a:spLocks/>
                </p:cNvSpPr>
                <p:nvPr/>
              </p:nvSpPr>
              <p:spPr>
                <a:xfrm>
                  <a:off x="2829567" y="4044268"/>
                  <a:ext cx="506793" cy="8079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600" b="1" dirty="0" smtClean="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600" b="1" dirty="0" smtClean="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1600" b="1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32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9567" y="4044268"/>
                  <a:ext cx="506793" cy="80798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Straight Connector 51"/>
          <p:cNvCxnSpPr/>
          <p:nvPr/>
        </p:nvCxnSpPr>
        <p:spPr bwMode="auto">
          <a:xfrm flipH="1">
            <a:off x="4724402" y="2925088"/>
            <a:ext cx="3859304" cy="1957390"/>
          </a:xfrm>
          <a:prstGeom prst="lin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Down Arrow 52"/>
          <p:cNvSpPr/>
          <p:nvPr/>
        </p:nvSpPr>
        <p:spPr bwMode="auto">
          <a:xfrm>
            <a:off x="1622180" y="2571750"/>
            <a:ext cx="292865" cy="457200"/>
          </a:xfrm>
          <a:prstGeom prst="down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54" name="AutoShape 156"/>
          <p:cNvSpPr>
            <a:spLocks noChangeArrowheads="1"/>
          </p:cNvSpPr>
          <p:nvPr/>
        </p:nvSpPr>
        <p:spPr bwMode="auto">
          <a:xfrm>
            <a:off x="780873" y="3187997"/>
            <a:ext cx="2484221" cy="1051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algn="ctr"/>
            <a:endParaRPr lang="en-US" sz="2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61369" y="3190825"/>
            <a:ext cx="101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= 2</a:t>
            </a:r>
            <a:endParaRPr lang="en-US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22180" y="3178819"/>
                <a:ext cx="17905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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180" y="3178819"/>
                <a:ext cx="1790554" cy="523220"/>
              </a:xfrm>
              <a:prstGeom prst="rect">
                <a:avLst/>
              </a:prstGeom>
              <a:blipFill rotWithShape="1">
                <a:blip r:embed="rId12"/>
                <a:stretch>
                  <a:fillRect l="-6803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81932" y="3658897"/>
                <a:ext cx="23831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(2;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1)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32" y="3658897"/>
                <a:ext cx="2383162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537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/>
          <p:nvPr/>
        </p:nvGrpSpPr>
        <p:grpSpPr>
          <a:xfrm>
            <a:off x="4421594" y="3124902"/>
            <a:ext cx="4162112" cy="91440"/>
            <a:chOff x="4010816" y="3879548"/>
            <a:chExt cx="4162112" cy="91440"/>
          </a:xfrm>
        </p:grpSpPr>
        <p:sp>
          <p:nvSpPr>
            <p:cNvPr id="38" name="Isosceles Triangle 37"/>
            <p:cNvSpPr/>
            <p:nvPr/>
          </p:nvSpPr>
          <p:spPr bwMode="auto">
            <a:xfrm rot="5400000">
              <a:off x="8081488" y="3879548"/>
              <a:ext cx="91440" cy="91440"/>
            </a:xfrm>
            <a:prstGeom prst="triangl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>
              <a:off x="4010816" y="3927649"/>
              <a:ext cx="41148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8" name="Group 87"/>
          <p:cNvGrpSpPr/>
          <p:nvPr/>
        </p:nvGrpSpPr>
        <p:grpSpPr>
          <a:xfrm>
            <a:off x="5865743" y="1673994"/>
            <a:ext cx="91440" cy="3267310"/>
            <a:chOff x="5435437" y="2428640"/>
            <a:chExt cx="91440" cy="3267310"/>
          </a:xfrm>
        </p:grpSpPr>
        <p:sp>
          <p:nvSpPr>
            <p:cNvPr id="35" name="Isosceles Triangle 34"/>
            <p:cNvSpPr/>
            <p:nvPr/>
          </p:nvSpPr>
          <p:spPr bwMode="auto">
            <a:xfrm>
              <a:off x="5435437" y="2428640"/>
              <a:ext cx="91440" cy="914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5483538" y="2495550"/>
              <a:ext cx="0" cy="3200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4813789" y="2076657"/>
            <a:ext cx="3296386" cy="2649899"/>
            <a:chOff x="4383483" y="2831303"/>
            <a:chExt cx="3296386" cy="2649899"/>
          </a:xfrm>
        </p:grpSpPr>
        <p:grpSp>
          <p:nvGrpSpPr>
            <p:cNvPr id="79" name="Group 78"/>
            <p:cNvGrpSpPr/>
            <p:nvPr/>
          </p:nvGrpSpPr>
          <p:grpSpPr>
            <a:xfrm>
              <a:off x="4383483" y="3878493"/>
              <a:ext cx="3296386" cy="95416"/>
              <a:chOff x="4383483" y="3878493"/>
              <a:chExt cx="3296386" cy="95416"/>
            </a:xfrm>
          </p:grpSpPr>
          <p:cxnSp>
            <p:nvCxnSpPr>
              <p:cNvPr id="65" name="Straight Connector 64"/>
              <p:cNvCxnSpPr/>
              <p:nvPr/>
            </p:nvCxnSpPr>
            <p:spPr bwMode="auto">
              <a:xfrm>
                <a:off x="6031705" y="3880482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6581188" y="3878493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7129276" y="3882469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7679869" y="3881444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4383483" y="3879841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4933952" y="3879055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5482396" y="3882469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5436391" y="2831303"/>
              <a:ext cx="91440" cy="2649899"/>
              <a:chOff x="5436391" y="2831303"/>
              <a:chExt cx="91440" cy="2649899"/>
            </a:xfrm>
          </p:grpSpPr>
          <p:cxnSp>
            <p:nvCxnSpPr>
              <p:cNvPr id="80" name="Straight Connector 79"/>
              <p:cNvCxnSpPr/>
              <p:nvPr/>
            </p:nvCxnSpPr>
            <p:spPr bwMode="auto">
              <a:xfrm>
                <a:off x="5436391" y="3926643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5436391" y="3378957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5436391" y="5024002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5436391" y="2831303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5436391" y="4477117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5436391" y="5481202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90" name="TextBox 89"/>
          <p:cNvSpPr txBox="1"/>
          <p:nvPr/>
        </p:nvSpPr>
        <p:spPr>
          <a:xfrm>
            <a:off x="5536823" y="4044717"/>
            <a:ext cx="78041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553625" y="3468826"/>
            <a:ext cx="48986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7010222" y="3237031"/>
            <a:ext cx="0" cy="50292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5918621" y="3722471"/>
            <a:ext cx="105156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Box 73"/>
          <p:cNvSpPr txBox="1"/>
          <p:nvPr/>
        </p:nvSpPr>
        <p:spPr>
          <a:xfrm>
            <a:off x="5645797" y="621927"/>
            <a:ext cx="44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966365" y="3687088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064118" y="3128924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867177" y="4225250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278631" y="2031058"/>
            <a:ext cx="3855204" cy="591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(d).</a:t>
            </a:r>
            <a:endParaRPr lang="vi-VN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28600" y="742950"/>
            <a:ext cx="5620086" cy="1389708"/>
            <a:chOff x="429359" y="742950"/>
            <a:chExt cx="5620086" cy="1389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itle 1"/>
                <p:cNvSpPr txBox="1">
                  <a:spLocks/>
                </p:cNvSpPr>
                <p:nvPr/>
              </p:nvSpPr>
              <p:spPr>
                <a:xfrm>
                  <a:off x="429359" y="885092"/>
                  <a:ext cx="5620086" cy="124756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y =     x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−</m:t>
                      </m:r>
                    </m:oMath>
                  </a14:m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2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(d)</a:t>
                  </a:r>
                  <a:endParaRPr lang="vi-VN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7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59" y="885092"/>
                  <a:ext cx="5620086" cy="124756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2280" t="-4878" b="-63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itle 1"/>
                <p:cNvSpPr txBox="1">
                  <a:spLocks/>
                </p:cNvSpPr>
                <p:nvPr/>
              </p:nvSpPr>
              <p:spPr>
                <a:xfrm>
                  <a:off x="2867759" y="742950"/>
                  <a:ext cx="506793" cy="8079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FFFF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FFFF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89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759" y="742950"/>
                  <a:ext cx="506793" cy="80798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265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53" grpId="0" animBg="1"/>
      <p:bldP spid="54" grpId="0" animBg="1"/>
      <p:bldP spid="55" grpId="0"/>
      <p:bldP spid="56" grpId="0"/>
      <p:bldP spid="57" grpId="0"/>
      <p:bldP spid="90" grpId="0"/>
      <p:bldP spid="91" grpId="0"/>
      <p:bldP spid="74" grpId="0"/>
      <p:bldP spid="73" grpId="0" animBg="1"/>
      <p:bldP spid="51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96" y="65430"/>
            <a:ext cx="4558301" cy="492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1" descr="Newsprint"/>
          <p:cNvSpPr>
            <a:spLocks noChangeArrowheads="1"/>
          </p:cNvSpPr>
          <p:nvPr/>
        </p:nvSpPr>
        <p:spPr bwMode="auto">
          <a:xfrm>
            <a:off x="501161" y="308742"/>
            <a:ext cx="1022839" cy="5847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en-US" sz="3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1161" y="339718"/>
            <a:ext cx="2242039" cy="498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57431" y="449034"/>
            <a:ext cx="4281769" cy="849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(d)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09600" y="327792"/>
            <a:ext cx="3581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ysClr val="windowText" lastClr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itle 1"/>
              <p:cNvSpPr txBox="1">
                <a:spLocks/>
              </p:cNvSpPr>
              <p:nvPr/>
            </p:nvSpPr>
            <p:spPr>
              <a:xfrm>
                <a:off x="360206" y="2591215"/>
                <a:ext cx="4246445" cy="91481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ct val="50000"/>
                  </a:spcBef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(d)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): y =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 + 1.</a:t>
                </a:r>
                <a:endParaRPr lang="vi-VN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06" y="2591215"/>
                <a:ext cx="4246445" cy="914817"/>
              </a:xfrm>
              <a:prstGeom prst="rect">
                <a:avLst/>
              </a:prstGeom>
              <a:blipFill rotWithShape="1">
                <a:blip r:embed="rId6"/>
                <a:stretch>
                  <a:fillRect l="-2869" t="-6667" b="-2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965966" y="1231253"/>
            <a:ext cx="2752009" cy="807983"/>
            <a:chOff x="4867991" y="1231253"/>
            <a:chExt cx="2752009" cy="807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1" name="Title 1"/>
                <p:cNvSpPr txBox="1">
                  <a:spLocks/>
                </p:cNvSpPr>
                <p:nvPr/>
              </p:nvSpPr>
              <p:spPr>
                <a:xfrm>
                  <a:off x="4867991" y="1231253"/>
                  <a:ext cx="506793" cy="8079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281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7991" y="1231253"/>
                  <a:ext cx="506793" cy="80798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5149452" y="1353685"/>
                  <a:ext cx="247054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x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2 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 + 1.</a:t>
                  </a:r>
                  <a:endParaRPr lang="vi-VN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452" y="1353685"/>
                  <a:ext cx="2470548" cy="5232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5185" t="-11628" r="-395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402793" y="1963036"/>
            <a:ext cx="3052439" cy="807983"/>
            <a:chOff x="4304818" y="1963036"/>
            <a:chExt cx="3052439" cy="807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Title 1"/>
                <p:cNvSpPr txBox="1">
                  <a:spLocks/>
                </p:cNvSpPr>
                <p:nvPr/>
              </p:nvSpPr>
              <p:spPr>
                <a:xfrm>
                  <a:off x="4876800" y="1963036"/>
                  <a:ext cx="506793" cy="8079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282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1963036"/>
                  <a:ext cx="506793" cy="807983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3" name="Rectangle 282"/>
            <p:cNvSpPr/>
            <p:nvPr/>
          </p:nvSpPr>
          <p:spPr>
            <a:xfrm>
              <a:off x="4304818" y="2085468"/>
              <a:ext cx="30524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 Tiger Expert"/>
                </a:rPr>
                <a:t>    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x + x  = 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02796" y="2700824"/>
            <a:ext cx="2379177" cy="807983"/>
            <a:chOff x="4304821" y="2700824"/>
            <a:chExt cx="2379177" cy="807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Title 1"/>
                <p:cNvSpPr txBox="1">
                  <a:spLocks/>
                </p:cNvSpPr>
                <p:nvPr/>
              </p:nvSpPr>
              <p:spPr>
                <a:xfrm>
                  <a:off x="4876803" y="2700824"/>
                  <a:ext cx="506793" cy="8079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284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3" y="2700824"/>
                  <a:ext cx="506793" cy="80798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5" name="Rectangle 284"/>
            <p:cNvSpPr/>
            <p:nvPr/>
          </p:nvSpPr>
          <p:spPr>
            <a:xfrm>
              <a:off x="4304821" y="2823256"/>
              <a:ext cx="237917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 Tiger Expert"/>
                </a:rPr>
                <a:t>    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x        = 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6" name="Rectangle 285"/>
          <p:cNvSpPr/>
          <p:nvPr/>
        </p:nvSpPr>
        <p:spPr>
          <a:xfrm>
            <a:off x="6911125" y="2843205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 Tiger Expert"/>
              </a:rPr>
              <a:t>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 =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Rectangle 286"/>
              <p:cNvSpPr/>
              <p:nvPr/>
            </p:nvSpPr>
            <p:spPr>
              <a:xfrm>
                <a:off x="4432569" y="3409950"/>
                <a:ext cx="39869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 Tiger Expert"/>
                  </a:rPr>
                  <a:t>Với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 Tiger Expert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x  = 2,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suy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ra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y =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endParaRPr lang="vi-VN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7" name="Rectangle 2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569" y="3409950"/>
                <a:ext cx="3986989" cy="523220"/>
              </a:xfrm>
              <a:prstGeom prst="rect">
                <a:avLst/>
              </a:prstGeom>
              <a:blipFill rotWithShape="1">
                <a:blip r:embed="rId15"/>
                <a:stretch>
                  <a:fillRect l="-305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444397" y="3833485"/>
                <a:ext cx="454720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(d)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)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M (2;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397" y="3833485"/>
                <a:ext cx="4547203" cy="954107"/>
              </a:xfrm>
              <a:prstGeom prst="rect">
                <a:avLst/>
              </a:prstGeom>
              <a:blipFill rotWithShape="1">
                <a:blip r:embed="rId16"/>
                <a:stretch>
                  <a:fillRect l="-2681" t="-6410" r="-2815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156"/>
          <p:cNvSpPr>
            <a:spLocks noChangeArrowheads="1"/>
          </p:cNvSpPr>
          <p:nvPr/>
        </p:nvSpPr>
        <p:spPr bwMode="auto">
          <a:xfrm>
            <a:off x="1275815" y="3671560"/>
            <a:ext cx="2686375" cy="1364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algn="ctr"/>
            <a:endParaRPr lang="en-US" sz="2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72151" y="3592520"/>
            <a:ext cx="273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M(x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y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95662" y="3881206"/>
            <a:ext cx="2144194" cy="834661"/>
            <a:chOff x="3239402" y="4996295"/>
            <a:chExt cx="2144194" cy="8346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itle 1"/>
                <p:cNvSpPr txBox="1">
                  <a:spLocks/>
                </p:cNvSpPr>
                <p:nvPr/>
              </p:nvSpPr>
              <p:spPr>
                <a:xfrm>
                  <a:off x="3915484" y="4996295"/>
                  <a:ext cx="418837" cy="8079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35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5484" y="4996295"/>
                  <a:ext cx="418837" cy="80798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itle 1"/>
                <p:cNvSpPr txBox="1">
                  <a:spLocks/>
                </p:cNvSpPr>
                <p:nvPr/>
              </p:nvSpPr>
              <p:spPr>
                <a:xfrm>
                  <a:off x="3239402" y="5150165"/>
                  <a:ext cx="2144194" cy="68079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2400" baseline="-250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=     x</a:t>
                  </a:r>
                  <a:r>
                    <a:rPr lang="en-US" sz="2400" baseline="-250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2</a:t>
                  </a:r>
                  <a:endParaRPr lang="vi-VN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9402" y="5150165"/>
                  <a:ext cx="2144194" cy="68079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4558" t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00911" y="4548485"/>
                <a:ext cx="17347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y</a:t>
                </a:r>
                <a:r>
                  <a:rPr lang="en-US" sz="2400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0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+ 1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911" y="4548485"/>
                <a:ext cx="1734770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5263" t="-10526" r="-456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 bwMode="auto">
          <a:xfrm>
            <a:off x="685800" y="4113747"/>
            <a:ext cx="533190" cy="3429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VNI-Times" pitchFamily="2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35796" y="2031058"/>
            <a:ext cx="3855204" cy="591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(d).</a:t>
            </a:r>
            <a:endParaRPr lang="vi-VN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92100" y="742950"/>
            <a:ext cx="5620086" cy="1389708"/>
            <a:chOff x="429359" y="742950"/>
            <a:chExt cx="5620086" cy="1389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itle 1"/>
                <p:cNvSpPr txBox="1">
                  <a:spLocks/>
                </p:cNvSpPr>
                <p:nvPr/>
              </p:nvSpPr>
              <p:spPr>
                <a:xfrm>
                  <a:off x="429359" y="885092"/>
                  <a:ext cx="5620086" cy="124756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y =     x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−</m:t>
                      </m:r>
                    </m:oMath>
                  </a14:m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2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(d).</a:t>
                  </a:r>
                  <a:endParaRPr lang="vi-VN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6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59" y="885092"/>
                  <a:ext cx="5620086" cy="1247566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2278" t="-4878" b="-63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itle 1"/>
                <p:cNvSpPr txBox="1">
                  <a:spLocks/>
                </p:cNvSpPr>
                <p:nvPr/>
              </p:nvSpPr>
              <p:spPr>
                <a:xfrm>
                  <a:off x="2867759" y="742950"/>
                  <a:ext cx="506793" cy="8079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FFFF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FFFF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47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759" y="742950"/>
                  <a:ext cx="506793" cy="80798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4971938" y="1237000"/>
            <a:ext cx="2992460" cy="807983"/>
            <a:chOff x="4867991" y="1231253"/>
            <a:chExt cx="2992460" cy="807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itle 1"/>
                <p:cNvSpPr txBox="1">
                  <a:spLocks/>
                </p:cNvSpPr>
                <p:nvPr/>
              </p:nvSpPr>
              <p:spPr>
                <a:xfrm>
                  <a:off x="4867991" y="1231253"/>
                  <a:ext cx="506793" cy="8079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281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7991" y="1231253"/>
                  <a:ext cx="506793" cy="80798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5149452" y="1353685"/>
                  <a:ext cx="271099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x</a:t>
                  </a:r>
                  <a:r>
                    <a:rPr lang="en-US" sz="2800" baseline="-250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0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2 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</m:oMath>
                  </a14:m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aseline="-250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+ 1.</a:t>
                  </a:r>
                  <a:endParaRPr lang="vi-VN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452" y="1353685"/>
                  <a:ext cx="2710999" cy="52322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4730" t="-11628" r="-3604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54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6" grpId="0"/>
      <p:bldP spid="287" grpId="0"/>
      <p:bldP spid="39" grpId="0"/>
      <p:bldP spid="31" grpId="0" animBg="1"/>
      <p:bldP spid="31" grpId="1" animBg="1"/>
      <p:bldP spid="32" grpId="0"/>
      <p:bldP spid="32" grpId="1"/>
      <p:bldP spid="17" grpId="0"/>
      <p:bldP spid="17" grpId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1" descr="Newsprint"/>
          <p:cNvSpPr>
            <a:spLocks noChangeArrowheads="1"/>
          </p:cNvSpPr>
          <p:nvPr/>
        </p:nvSpPr>
        <p:spPr bwMode="auto">
          <a:xfrm>
            <a:off x="501161" y="308742"/>
            <a:ext cx="1022839" cy="5847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en-US" sz="3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1161" y="339718"/>
            <a:ext cx="2242039" cy="498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09600" y="327792"/>
            <a:ext cx="3581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ysClr val="windowText" lastClr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itle 1"/>
              <p:cNvSpPr txBox="1">
                <a:spLocks/>
              </p:cNvSpPr>
              <p:nvPr/>
            </p:nvSpPr>
            <p:spPr>
              <a:xfrm>
                <a:off x="284006" y="2591215"/>
                <a:ext cx="4246445" cy="91481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ct val="50000"/>
                  </a:spcBef>
                  <a:defRPr/>
                </a:pP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(d)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): y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x + 1.</a:t>
                </a:r>
                <a:endParaRPr lang="vi-VN" sz="28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06" y="2591215"/>
                <a:ext cx="4246445" cy="914817"/>
              </a:xfrm>
              <a:prstGeom prst="rect">
                <a:avLst/>
              </a:prstGeom>
              <a:blipFill rotWithShape="1">
                <a:blip r:embed="rId6"/>
                <a:stretch>
                  <a:fillRect l="-3017" t="-6667" b="-2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156"/>
          <p:cNvSpPr>
            <a:spLocks noChangeArrowheads="1"/>
          </p:cNvSpPr>
          <p:nvPr/>
        </p:nvSpPr>
        <p:spPr bwMode="auto">
          <a:xfrm>
            <a:off x="1275815" y="3671560"/>
            <a:ext cx="2686375" cy="1364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algn="ctr"/>
            <a:endParaRPr lang="en-US" sz="28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951" y="3592520"/>
            <a:ext cx="273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M(x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y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95662" y="3881206"/>
            <a:ext cx="2144194" cy="834661"/>
            <a:chOff x="3239402" y="4996295"/>
            <a:chExt cx="2144194" cy="8346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itle 1"/>
                <p:cNvSpPr txBox="1">
                  <a:spLocks/>
                </p:cNvSpPr>
                <p:nvPr/>
              </p:nvSpPr>
              <p:spPr>
                <a:xfrm>
                  <a:off x="3915484" y="4996295"/>
                  <a:ext cx="418837" cy="8079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4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35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5484" y="4996295"/>
                  <a:ext cx="418837" cy="80798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itle 1"/>
                <p:cNvSpPr txBox="1">
                  <a:spLocks/>
                </p:cNvSpPr>
                <p:nvPr/>
              </p:nvSpPr>
              <p:spPr>
                <a:xfrm>
                  <a:off x="3239402" y="5150165"/>
                  <a:ext cx="2144194" cy="68079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US" sz="24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2400" baseline="-250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sz="24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=     x</a:t>
                  </a:r>
                  <a:r>
                    <a:rPr lang="en-US" sz="2400" baseline="-250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sz="24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</m:oMath>
                  </a14:m>
                  <a:r>
                    <a:rPr lang="en-US" sz="24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2</a:t>
                  </a:r>
                  <a:endParaRPr lang="vi-VN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9402" y="5150165"/>
                  <a:ext cx="2144194" cy="68079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4558" t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00911" y="4548485"/>
                <a:ext cx="17347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y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0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+ 1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911" y="4548485"/>
                <a:ext cx="1734770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5263" t="-10526" r="-456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 bwMode="auto">
          <a:xfrm>
            <a:off x="609600" y="4113747"/>
            <a:ext cx="533190" cy="3429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59596" y="2031058"/>
            <a:ext cx="3855204" cy="591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(d).</a:t>
            </a:r>
            <a:endParaRPr lang="vi-VN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15900" y="742950"/>
            <a:ext cx="5620086" cy="1389708"/>
            <a:chOff x="429359" y="742950"/>
            <a:chExt cx="5620086" cy="1389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itle 1"/>
                <p:cNvSpPr txBox="1">
                  <a:spLocks/>
                </p:cNvSpPr>
                <p:nvPr/>
              </p:nvSpPr>
              <p:spPr>
                <a:xfrm>
                  <a:off x="429359" y="885092"/>
                  <a:ext cx="5620086" cy="124756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y =     x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−</m:t>
                      </m:r>
                    </m:oMath>
                  </a14:m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2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(d).</a:t>
                  </a:r>
                  <a:endParaRPr lang="vi-VN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6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59" y="885092"/>
                  <a:ext cx="5620086" cy="1247566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2169" t="-4878" b="-63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itle 1"/>
                <p:cNvSpPr txBox="1">
                  <a:spLocks/>
                </p:cNvSpPr>
                <p:nvPr/>
              </p:nvSpPr>
              <p:spPr>
                <a:xfrm>
                  <a:off x="2867759" y="742950"/>
                  <a:ext cx="506793" cy="8079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FFFF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FFFF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47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759" y="742950"/>
                  <a:ext cx="506793" cy="80798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84304"/>
            <a:ext cx="4694739" cy="492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itle 1"/>
          <p:cNvSpPr txBox="1">
            <a:spLocks/>
          </p:cNvSpPr>
          <p:nvPr/>
        </p:nvSpPr>
        <p:spPr>
          <a:xfrm>
            <a:off x="4430644" y="354438"/>
            <a:ext cx="4281769" cy="1186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(d)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)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nghiệm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hệ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phương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trình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  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475129" y="3833485"/>
                <a:ext cx="45472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M (2;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1)</a:t>
                </a:r>
                <a:endPara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129" y="3833485"/>
                <a:ext cx="4547203" cy="523220"/>
              </a:xfrm>
              <a:prstGeom prst="rect">
                <a:avLst/>
              </a:prstGeom>
              <a:blipFill rotWithShape="1">
                <a:blip r:embed="rId23"/>
                <a:stretch>
                  <a:fillRect l="-268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472107" y="1484021"/>
            <a:ext cx="2253392" cy="1272787"/>
            <a:chOff x="4472107" y="1484021"/>
            <a:chExt cx="2253392" cy="1272787"/>
          </a:xfrm>
        </p:grpSpPr>
        <p:grpSp>
          <p:nvGrpSpPr>
            <p:cNvPr id="42" name="Group 41"/>
            <p:cNvGrpSpPr/>
            <p:nvPr/>
          </p:nvGrpSpPr>
          <p:grpSpPr>
            <a:xfrm>
              <a:off x="4814398" y="1484021"/>
              <a:ext cx="1911101" cy="807983"/>
              <a:chOff x="4685691" y="1484021"/>
              <a:chExt cx="1911101" cy="8079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itle 1"/>
                  <p:cNvSpPr txBox="1">
                    <a:spLocks/>
                  </p:cNvSpPr>
                  <p:nvPr/>
                </p:nvSpPr>
                <p:spPr>
                  <a:xfrm>
                    <a:off x="5245698" y="1484021"/>
                    <a:ext cx="506793" cy="80798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dirty="0" smtClean="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dirty="0" smtClean="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en-US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</a:t>
                    </a:r>
                  </a:p>
                </p:txBody>
              </p:sp>
            </mc:Choice>
            <mc:Fallback xmlns="">
              <p:sp>
                <p:nvSpPr>
                  <p:cNvPr id="281" name="Title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5698" y="1484021"/>
                    <a:ext cx="506793" cy="80798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4685691" y="1637556"/>
                    <a:ext cx="1911101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y =     x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</m:oMath>
                    </a14:m>
                    <a:r>
                      <a:rPr 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</a:t>
                    </a:r>
                    <a:r>
                      <a:rPr lang="en-US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2</a:t>
                    </a:r>
                    <a:endParaRPr lang="vi-VN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5691" y="1637556"/>
                    <a:ext cx="1911101" cy="52322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6709" t="-11765" r="-5431" b="-329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0" name="Rectangle 49"/>
            <p:cNvSpPr/>
            <p:nvPr/>
          </p:nvSpPr>
          <p:spPr>
            <a:xfrm>
              <a:off x="4472107" y="1723508"/>
              <a:ext cx="64512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{</a:t>
              </a:r>
              <a:endParaRPr lang="en-U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4814398" y="2233588"/>
                  <a:ext cx="182081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y =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 + 1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4398" y="2233588"/>
                  <a:ext cx="1820819" cy="52322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7047" t="-11628" r="-2013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6553200" y="1484021"/>
            <a:ext cx="2590800" cy="1272787"/>
            <a:chOff x="6553200" y="1484021"/>
            <a:chExt cx="2590800" cy="1272787"/>
          </a:xfrm>
        </p:grpSpPr>
        <p:sp>
          <p:nvSpPr>
            <p:cNvPr id="55" name="Rectangle 54"/>
            <p:cNvSpPr/>
            <p:nvPr/>
          </p:nvSpPr>
          <p:spPr>
            <a:xfrm>
              <a:off x="6934200" y="1723508"/>
              <a:ext cx="64512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{</a:t>
              </a:r>
              <a:endParaRPr lang="en-U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553200" y="1484021"/>
              <a:ext cx="2590800" cy="1272787"/>
              <a:chOff x="6553200" y="1484021"/>
              <a:chExt cx="2590800" cy="1272787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6553200" y="1952367"/>
                <a:ext cx="6511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 Tiger Expert"/>
                  </a:rPr>
                  <a:t></a:t>
                </a:r>
                <a:endParaRPr lang="vi-VN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7120689" y="1484021"/>
                <a:ext cx="2023311" cy="807983"/>
                <a:chOff x="6991982" y="1484021"/>
                <a:chExt cx="2023311" cy="8079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itle 1"/>
                    <p:cNvSpPr txBox="1">
                      <a:spLocks/>
                    </p:cNvSpPr>
                    <p:nvPr/>
                  </p:nvSpPr>
                  <p:spPr>
                    <a:xfrm>
                      <a:off x="7183091" y="1484021"/>
                      <a:ext cx="506793" cy="807983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algn="ctr" defTabSz="914400" rtl="0" eaLnBrk="1" latinLnBrk="0" hangingPunct="1">
                        <a:spcBef>
                          <a:spcPct val="0"/>
                        </a:spcBef>
                        <a:buNone/>
                        <a:defRPr sz="44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a14:m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</p:txBody>
                </p:sp>
              </mc:Choice>
              <mc:Fallback xmlns="">
                <p:sp>
                  <p:nvSpPr>
                    <p:cNvPr id="33" name="Title 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83091" y="1484021"/>
                      <a:ext cx="506793" cy="807983"/>
                    </a:xfrm>
                    <a:prstGeom prst="rect">
                      <a:avLst/>
                    </a:prstGeom>
                    <a:blipFill rotWithShape="1"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6991982" y="1637556"/>
                      <a:ext cx="2023311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   x </a:t>
                      </a:r>
                      <a14:m>
                        <m:oMath xmlns:m="http://schemas.openxmlformats.org/officeDocument/2006/math"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y = 2</a:t>
                      </a:r>
                      <a:endParaRPr lang="vi-VN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Rectangle 3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91982" y="1637556"/>
                      <a:ext cx="2023311" cy="523220"/>
                    </a:xfrm>
                    <a:prstGeom prst="rect">
                      <a:avLst/>
                    </a:prstGeom>
                    <a:blipFill rotWithShape="1">
                      <a:blip r:embed="rId16"/>
                      <a:stretch>
                        <a:fillRect t="-11765" r="-3614" b="-329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6" name="Rectangle 55"/>
              <p:cNvSpPr/>
              <p:nvPr/>
            </p:nvSpPr>
            <p:spPr>
              <a:xfrm>
                <a:off x="7276491" y="2233588"/>
                <a:ext cx="14863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x + y =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472107" y="2670832"/>
            <a:ext cx="2209595" cy="1272518"/>
            <a:chOff x="4472107" y="2670832"/>
            <a:chExt cx="2209595" cy="1272518"/>
          </a:xfrm>
        </p:grpSpPr>
        <p:sp>
          <p:nvSpPr>
            <p:cNvPr id="58" name="Rectangle 57"/>
            <p:cNvSpPr/>
            <p:nvPr/>
          </p:nvSpPr>
          <p:spPr>
            <a:xfrm>
              <a:off x="4853107" y="2910050"/>
              <a:ext cx="64512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{</a:t>
              </a:r>
              <a:endParaRPr lang="en-U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472107" y="2670832"/>
              <a:ext cx="2209595" cy="1272518"/>
              <a:chOff x="4472107" y="2670832"/>
              <a:chExt cx="2209595" cy="1272518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4472107" y="3138909"/>
                <a:ext cx="6511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 Tiger Expert"/>
                  </a:rPr>
                  <a:t></a:t>
                </a:r>
                <a:endParaRPr lang="vi-VN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195398" y="3420130"/>
                <a:ext cx="14863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x + y =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dirty="0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5158932" y="2670832"/>
                <a:ext cx="1284326" cy="807983"/>
                <a:chOff x="5030225" y="2670832"/>
                <a:chExt cx="1284326" cy="8079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itle 1"/>
                    <p:cNvSpPr txBox="1">
                      <a:spLocks/>
                    </p:cNvSpPr>
                    <p:nvPr/>
                  </p:nvSpPr>
                  <p:spPr>
                    <a:xfrm>
                      <a:off x="5117315" y="2670832"/>
                      <a:ext cx="506793" cy="807983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algn="ctr" defTabSz="914400" rtl="0" eaLnBrk="1" latinLnBrk="0" hangingPunct="1">
                        <a:spcBef>
                          <a:spcPct val="0"/>
                        </a:spcBef>
                        <a:buNone/>
                        <a:defRPr sz="44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  <a:sym typeface="Symbol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a14:m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</p:txBody>
                </p:sp>
              </mc:Choice>
              <mc:Fallback xmlns="">
                <p:sp>
                  <p:nvSpPr>
                    <p:cNvPr id="44" name="Title 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17315" y="2670832"/>
                      <a:ext cx="506793" cy="807983"/>
                    </a:xfrm>
                    <a:prstGeom prst="rect">
                      <a:avLst/>
                    </a:prstGeom>
                    <a:blipFill rotWithShape="1"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3" name="Rectangle 62"/>
                <p:cNvSpPr/>
                <p:nvPr/>
              </p:nvSpPr>
              <p:spPr>
                <a:xfrm>
                  <a:off x="5030225" y="2793264"/>
                  <a:ext cx="128432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Symbol Tiger Expert"/>
                    </a:rPr>
                    <a:t>    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x = 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vi-VN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6682112" y="2880079"/>
            <a:ext cx="1994793" cy="954147"/>
            <a:chOff x="6682112" y="2880079"/>
            <a:chExt cx="1994793" cy="954147"/>
          </a:xfrm>
        </p:grpSpPr>
        <p:sp>
          <p:nvSpPr>
            <p:cNvPr id="65" name="Rectangle 64"/>
            <p:cNvSpPr/>
            <p:nvPr/>
          </p:nvSpPr>
          <p:spPr>
            <a:xfrm>
              <a:off x="7063112" y="2909781"/>
              <a:ext cx="64512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{</a:t>
              </a:r>
              <a:endParaRPr lang="en-U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682112" y="2880079"/>
              <a:ext cx="1994793" cy="954147"/>
              <a:chOff x="6682112" y="2880079"/>
              <a:chExt cx="1994793" cy="954147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6682112" y="3138640"/>
                <a:ext cx="6511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 Tiger Expert"/>
                  </a:rPr>
                  <a:t></a:t>
                </a:r>
                <a:endParaRPr lang="vi-VN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/>
                  <p:cNvSpPr/>
                  <p:nvPr/>
                </p:nvSpPr>
                <p:spPr>
                  <a:xfrm>
                    <a:off x="7405403" y="3311006"/>
                    <a:ext cx="1271502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y =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 </m:t>
                        </m:r>
                      </m:oMath>
                    </a14:m>
                    <a:r>
                      <a:rPr lang="en-US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Rectangle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5403" y="3311006"/>
                    <a:ext cx="1271502" cy="523220"/>
                  </a:xfrm>
                  <a:prstGeom prst="rect">
                    <a:avLst/>
                  </a:prstGeom>
                  <a:blipFill rotWithShape="1">
                    <a:blip r:embed="rId26"/>
                    <a:stretch>
                      <a:fillRect l="-10096" t="-11628" r="-8654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Rectangle 66"/>
              <p:cNvSpPr/>
              <p:nvPr/>
            </p:nvSpPr>
            <p:spPr>
              <a:xfrm>
                <a:off x="7368937" y="2880079"/>
                <a:ext cx="10150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 Tiger Expert"/>
                  </a:rPr>
                  <a:t> x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=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451054" y="1482987"/>
            <a:ext cx="2404074" cy="1272787"/>
            <a:chOff x="4640708" y="4995483"/>
            <a:chExt cx="2404074" cy="1272787"/>
          </a:xfrm>
        </p:grpSpPr>
        <p:grpSp>
          <p:nvGrpSpPr>
            <p:cNvPr id="68" name="Group 67"/>
            <p:cNvGrpSpPr/>
            <p:nvPr/>
          </p:nvGrpSpPr>
          <p:grpSpPr>
            <a:xfrm>
              <a:off x="4982999" y="4995483"/>
              <a:ext cx="2061783" cy="807983"/>
              <a:chOff x="4685691" y="1484021"/>
              <a:chExt cx="2061783" cy="8079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itle 1"/>
                  <p:cNvSpPr txBox="1">
                    <a:spLocks/>
                  </p:cNvSpPr>
                  <p:nvPr/>
                </p:nvSpPr>
                <p:spPr>
                  <a:xfrm>
                    <a:off x="5245698" y="1484021"/>
                    <a:ext cx="506793" cy="80798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dirty="0" smtClean="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dirty="0" smtClean="0">
                                <a:solidFill>
                                  <a:srgbClr val="00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en-US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</a:t>
                    </a:r>
                  </a:p>
                </p:txBody>
              </p:sp>
            </mc:Choice>
            <mc:Fallback xmlns="">
              <p:sp>
                <p:nvSpPr>
                  <p:cNvPr id="281" name="Title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5698" y="1484021"/>
                    <a:ext cx="506793" cy="80798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/>
                  <p:cNvSpPr/>
                  <p:nvPr/>
                </p:nvSpPr>
                <p:spPr>
                  <a:xfrm>
                    <a:off x="4685691" y="1637556"/>
                    <a:ext cx="2061783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y</a:t>
                    </a:r>
                    <a:r>
                      <a:rPr lang="en-US" sz="2800" baseline="-25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0</a:t>
                    </a:r>
                    <a:r>
                      <a:rPr lang="en-US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=     x</a:t>
                    </a:r>
                    <a:r>
                      <a:rPr lang="en-US" sz="2800" baseline="-25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0</a:t>
                    </a:r>
                    <a:r>
                      <a:rPr lang="en-US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</m:oMath>
                    </a14:m>
                    <a:r>
                      <a:rPr 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</a:t>
                    </a:r>
                    <a:r>
                      <a:rPr lang="en-US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2</a:t>
                    </a:r>
                    <a:endParaRPr lang="vi-VN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5691" y="1637556"/>
                    <a:ext cx="2061783" cy="523220"/>
                  </a:xfrm>
                  <a:prstGeom prst="rect">
                    <a:avLst/>
                  </a:prstGeom>
                  <a:blipFill rotWithShape="1">
                    <a:blip r:embed="rId27"/>
                    <a:stretch>
                      <a:fillRect l="-5900" t="-11628" r="-4720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4640708" y="5234970"/>
              <a:ext cx="2336748" cy="1033300"/>
              <a:chOff x="4640708" y="5234970"/>
              <a:chExt cx="2336748" cy="10333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640708" y="5234970"/>
                <a:ext cx="64512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smtClean="0">
                    <a:latin typeface="Times New Roman" pitchFamily="18" charset="0"/>
                    <a:cs typeface="Times New Roman" pitchFamily="18" charset="0"/>
                  </a:rPr>
                  <a:t>{</a:t>
                </a:r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4982999" y="5745050"/>
                    <a:ext cx="1994457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y</a:t>
                    </a:r>
                    <a:r>
                      <a:rPr lang="en-US" sz="2800" baseline="-25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0</a:t>
                    </a:r>
                    <a:r>
                      <a:rPr lang="en-US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=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</m:oMath>
                    </a14:m>
                    <a:r>
                      <a:rPr lang="en-US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r>
                      <a:rPr lang="en-US" sz="2800" baseline="-25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2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+ 1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82999" y="5745050"/>
                    <a:ext cx="1994457" cy="523220"/>
                  </a:xfrm>
                  <a:prstGeom prst="rect">
                    <a:avLst/>
                  </a:prstGeom>
                  <a:blipFill rotWithShape="1">
                    <a:blip r:embed="rId28"/>
                    <a:stretch>
                      <a:fillRect l="-6116" t="-11628" r="-519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37139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 animBg="1"/>
      <p:bldP spid="32" grpId="1"/>
      <p:bldP spid="17" grpId="1"/>
      <p:bldP spid="18" grpId="0" animBg="1"/>
      <p:bldP spid="41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1" descr="Newsprint"/>
          <p:cNvSpPr>
            <a:spLocks noChangeArrowheads="1"/>
          </p:cNvSpPr>
          <p:nvPr/>
        </p:nvSpPr>
        <p:spPr bwMode="auto">
          <a:xfrm>
            <a:off x="501161" y="308742"/>
            <a:ext cx="1022839" cy="5847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en-US" sz="3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1161" y="339718"/>
            <a:ext cx="2242039" cy="498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09600" y="327792"/>
            <a:ext cx="3581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79390" y="2031058"/>
            <a:ext cx="3855204" cy="591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(d).</a:t>
            </a:r>
            <a:endParaRPr lang="vi-VN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9359" y="742950"/>
            <a:ext cx="5620086" cy="1389708"/>
            <a:chOff x="429359" y="742950"/>
            <a:chExt cx="5620086" cy="1389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itle 1"/>
                <p:cNvSpPr txBox="1">
                  <a:spLocks/>
                </p:cNvSpPr>
                <p:nvPr/>
              </p:nvSpPr>
              <p:spPr>
                <a:xfrm>
                  <a:off x="429359" y="885092"/>
                  <a:ext cx="5620086" cy="124756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y =     x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/>
                        </a:rPr>
                        <m:t>−</m:t>
                      </m:r>
                    </m:oMath>
                  </a14:m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2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algn="l">
                    <a:spcBef>
                      <a:spcPct val="50000"/>
                    </a:spcBef>
                    <a:defRPr/>
                  </a:pP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(d)</a:t>
                  </a:r>
                  <a:endParaRPr lang="vi-VN" sz="28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59" y="885092"/>
                  <a:ext cx="5620086" cy="124756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169" t="-4878" b="-63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itle 1"/>
                <p:cNvSpPr txBox="1">
                  <a:spLocks/>
                </p:cNvSpPr>
                <p:nvPr/>
              </p:nvSpPr>
              <p:spPr>
                <a:xfrm>
                  <a:off x="2867759" y="742950"/>
                  <a:ext cx="506793" cy="8079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FFFF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FFFFFF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800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59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759" y="742950"/>
                  <a:ext cx="506793" cy="80798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itle 1"/>
              <p:cNvSpPr txBox="1">
                <a:spLocks/>
              </p:cNvSpPr>
              <p:nvPr/>
            </p:nvSpPr>
            <p:spPr>
              <a:xfrm>
                <a:off x="474156" y="2591215"/>
                <a:ext cx="4326444" cy="91481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ct val="50000"/>
                  </a:spcBef>
                  <a:defRPr/>
                </a:pP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(d)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): y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x + 1.</a:t>
                </a:r>
                <a:endParaRPr lang="vi-VN" sz="28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56" y="2591215"/>
                <a:ext cx="4326444" cy="914817"/>
              </a:xfrm>
              <a:prstGeom prst="rect">
                <a:avLst/>
              </a:prstGeom>
              <a:blipFill rotWithShape="1">
                <a:blip r:embed="rId7"/>
                <a:stretch>
                  <a:fillRect l="-2958" t="-6667" b="-2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57200" y="3578184"/>
            <a:ext cx="350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(d)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Ox (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vi-VN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AutoShape 156"/>
          <p:cNvSpPr>
            <a:spLocks noChangeArrowheads="1"/>
          </p:cNvSpPr>
          <p:nvPr/>
        </p:nvSpPr>
        <p:spPr bwMode="auto">
          <a:xfrm>
            <a:off x="2621576" y="240321"/>
            <a:ext cx="4089594" cy="7639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lvl="0" algn="ctr"/>
            <a:r>
              <a:rPr lang="en-US" sz="3200" b="1" dirty="0" smtClean="0">
                <a:solidFill>
                  <a:sysClr val="windowText" lastClr="000000"/>
                </a:solidFill>
                <a:latin typeface="Calibri"/>
              </a:rPr>
              <a:t>ÔN </a:t>
            </a:r>
            <a:r>
              <a:rPr lang="en-US" sz="3200" b="1" dirty="0">
                <a:solidFill>
                  <a:sysClr val="windowText" lastClr="000000"/>
                </a:solidFill>
                <a:latin typeface="Calibri"/>
              </a:rPr>
              <a:t>TẬP CHƯƠNG </a:t>
            </a:r>
            <a:r>
              <a:rPr lang="en-US" sz="3200" b="1" dirty="0" smtClean="0">
                <a:solidFill>
                  <a:sysClr val="windowText" lastClr="000000"/>
                </a:solidFill>
                <a:latin typeface="Calibri"/>
              </a:rPr>
              <a:t>II</a:t>
            </a:r>
            <a:endParaRPr lang="en-US" sz="32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0" y="396751"/>
            <a:ext cx="3581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AutoShape 156"/>
          <p:cNvSpPr>
            <a:spLocks noChangeArrowheads="1"/>
          </p:cNvSpPr>
          <p:nvPr/>
        </p:nvSpPr>
        <p:spPr bwMode="auto">
          <a:xfrm>
            <a:off x="1317304" y="396752"/>
            <a:ext cx="6814193" cy="5143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algn="ctr"/>
            <a:endParaRPr lang="en-US" sz="32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200" y="430618"/>
            <a:ext cx="77724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</a:rPr>
              <a:t>Chương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</a:rPr>
              <a:t> II. </a:t>
            </a: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</a:rPr>
              <a:t>HÀM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</a:rPr>
              <a:t>SỐ BẬC </a:t>
            </a: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</a:rPr>
              <a:t>NHẤT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Arial" charset="0"/>
            </a:endParaRPr>
          </a:p>
        </p:txBody>
      </p: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3360061" y="1958877"/>
            <a:ext cx="2500237" cy="1912354"/>
            <a:chOff x="912" y="2256"/>
            <a:chExt cx="2544" cy="1536"/>
          </a:xfrm>
        </p:grpSpPr>
        <p:sp>
          <p:nvSpPr>
            <p:cNvPr id="13" name="Rectangle 63"/>
            <p:cNvSpPr>
              <a:spLocks noChangeArrowheads="1"/>
            </p:cNvSpPr>
            <p:nvPr/>
          </p:nvSpPr>
          <p:spPr bwMode="auto">
            <a:xfrm>
              <a:off x="912" y="2256"/>
              <a:ext cx="2544" cy="153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64"/>
            <p:cNvSpPr>
              <a:spLocks noChangeArrowheads="1"/>
            </p:cNvSpPr>
            <p:nvPr/>
          </p:nvSpPr>
          <p:spPr bwMode="auto">
            <a:xfrm>
              <a:off x="1034" y="2338"/>
              <a:ext cx="2334" cy="137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65"/>
            <p:cNvSpPr>
              <a:spLocks noChangeArrowheads="1"/>
            </p:cNvSpPr>
            <p:nvPr/>
          </p:nvSpPr>
          <p:spPr bwMode="auto">
            <a:xfrm>
              <a:off x="1104" y="2429"/>
              <a:ext cx="2160" cy="1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3460116" y="2353526"/>
            <a:ext cx="2254883" cy="1433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50000"/>
              </a:spcBef>
              <a:defRPr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>
            <a:endCxn id="33" idx="0"/>
          </p:cNvCxnSpPr>
          <p:nvPr/>
        </p:nvCxnSpPr>
        <p:spPr bwMode="auto">
          <a:xfrm flipH="1">
            <a:off x="1783519" y="893866"/>
            <a:ext cx="2882854" cy="1065011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endCxn id="13" idx="0"/>
          </p:cNvCxnSpPr>
          <p:nvPr/>
        </p:nvCxnSpPr>
        <p:spPr bwMode="auto">
          <a:xfrm flipH="1">
            <a:off x="4610180" y="893866"/>
            <a:ext cx="56193" cy="1065011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endCxn id="41" idx="0"/>
          </p:cNvCxnSpPr>
          <p:nvPr/>
        </p:nvCxnSpPr>
        <p:spPr bwMode="auto">
          <a:xfrm>
            <a:off x="4666373" y="893866"/>
            <a:ext cx="2770309" cy="1034122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itle 1"/>
          <p:cNvSpPr txBox="1">
            <a:spLocks/>
          </p:cNvSpPr>
          <p:nvPr/>
        </p:nvSpPr>
        <p:spPr>
          <a:xfrm>
            <a:off x="538606" y="1055557"/>
            <a:ext cx="2381250" cy="391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66"/>
          <p:cNvGrpSpPr>
            <a:grpSpLocks/>
          </p:cNvGrpSpPr>
          <p:nvPr/>
        </p:nvGrpSpPr>
        <p:grpSpPr bwMode="auto">
          <a:xfrm>
            <a:off x="533400" y="1958877"/>
            <a:ext cx="2500237" cy="1912354"/>
            <a:chOff x="912" y="2256"/>
            <a:chExt cx="2544" cy="1536"/>
          </a:xfrm>
        </p:grpSpPr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912" y="2256"/>
              <a:ext cx="2544" cy="153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1034" y="2338"/>
              <a:ext cx="2334" cy="137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1104" y="2429"/>
              <a:ext cx="2160" cy="1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633455" y="2353526"/>
            <a:ext cx="2254883" cy="1433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50000"/>
              </a:spcBef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50000"/>
              </a:spcBef>
              <a:defRPr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66"/>
          <p:cNvGrpSpPr>
            <a:grpSpLocks/>
          </p:cNvGrpSpPr>
          <p:nvPr/>
        </p:nvGrpSpPr>
        <p:grpSpPr bwMode="auto">
          <a:xfrm>
            <a:off x="6186563" y="1927988"/>
            <a:ext cx="2500237" cy="1912354"/>
            <a:chOff x="912" y="2256"/>
            <a:chExt cx="2544" cy="1536"/>
          </a:xfrm>
        </p:grpSpPr>
        <p:sp>
          <p:nvSpPr>
            <p:cNvPr id="41" name="Rectangle 63"/>
            <p:cNvSpPr>
              <a:spLocks noChangeArrowheads="1"/>
            </p:cNvSpPr>
            <p:nvPr/>
          </p:nvSpPr>
          <p:spPr bwMode="auto">
            <a:xfrm>
              <a:off x="912" y="2256"/>
              <a:ext cx="2544" cy="153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64"/>
            <p:cNvSpPr>
              <a:spLocks noChangeArrowheads="1"/>
            </p:cNvSpPr>
            <p:nvPr/>
          </p:nvSpPr>
          <p:spPr bwMode="auto">
            <a:xfrm>
              <a:off x="1034" y="2338"/>
              <a:ext cx="2334" cy="137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65"/>
            <p:cNvSpPr>
              <a:spLocks noChangeArrowheads="1"/>
            </p:cNvSpPr>
            <p:nvPr/>
          </p:nvSpPr>
          <p:spPr bwMode="auto">
            <a:xfrm>
              <a:off x="1104" y="2429"/>
              <a:ext cx="2160" cy="1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6286618" y="2322637"/>
            <a:ext cx="2254883" cy="1433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50000"/>
              </a:spcBef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50000"/>
              </a:spcBef>
              <a:defRPr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/>
      <p:bldP spid="16" grpId="0"/>
      <p:bldP spid="42" grpId="0"/>
      <p:bldP spid="36" grpId="0"/>
      <p:bldP spid="45" grpId="0"/>
    </p:bld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" y="27386"/>
            <a:ext cx="4847137" cy="492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334464" y="273605"/>
            <a:ext cx="2369197" cy="40296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dirty="0" lang="en-US" smtClean="0" sz="28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rPr>
              <a:t>Bảng </a:t>
            </a:r>
            <a:r>
              <a:rPr dirty="0" err="1" lang="en-US" smtClean="0" sz="28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rPr>
              <a:t>giá</a:t>
            </a:r>
            <a:r>
              <a:rPr dirty="0" lang="en-US" smtClean="0" sz="28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8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rPr>
              <a:t>trị</a:t>
            </a:r>
            <a:r>
              <a:rPr dirty="0" lang="en-US" sz="28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rPr>
              <a:t>: </a:t>
            </a:r>
            <a:endParaRPr dirty="0" lang="en-US" smtClean="0" sz="2800">
              <a:solidFill>
                <a:srgbClr val="0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16731" y="1089963"/>
            <a:ext cx="2286930" cy="0"/>
          </a:xfrm>
          <a:prstGeom prst="line">
            <a:avLst/>
          </a:prstGeom>
          <a:noFill/>
          <a:ln algn="ctr" cap="flat" cmpd="sng" w="25400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074761" y="735980"/>
            <a:ext cx="0" cy="731520"/>
          </a:xfrm>
          <a:prstGeom prst="line">
            <a:avLst/>
          </a:prstGeom>
          <a:noFill/>
          <a:ln algn="ctr" cap="flat" cmpd="sng" w="25400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941661" y="718563"/>
            <a:ext cx="0" cy="731520"/>
          </a:xfrm>
          <a:prstGeom prst="line">
            <a:avLst/>
          </a:prstGeom>
          <a:noFill/>
          <a:ln algn="ctr" cap="flat" cmpd="sng" w="25400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248864" y="1476098"/>
            <a:ext cx="304800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en-US" smtClean="0" sz="24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rPr>
              <a:t>y</a:t>
            </a:r>
            <a:endParaRPr b="1" dirty="0" lang="en-US" sz="2400">
              <a:solidFill>
                <a:srgbClr val="0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8724" y="3057863"/>
            <a:ext cx="304800" cy="5078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en-US" smtClean="0" sz="24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rPr>
              <a:t>O</a:t>
            </a:r>
            <a:endParaRPr b="1" dirty="0" lang="en-US" sz="2400">
              <a:solidFill>
                <a:srgbClr val="0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8486" y="3003397"/>
            <a:ext cx="304800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en-US" smtClean="0" sz="24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rPr>
              <a:t>x</a:t>
            </a:r>
            <a:endParaRPr b="1" dirty="0" lang="en-US" sz="2400">
              <a:solidFill>
                <a:srgbClr val="0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830" y="566163"/>
            <a:ext cx="444301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z="28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rPr>
              <a:t>x</a:t>
            </a:r>
            <a:endParaRPr dirty="0" lang="en-US" sz="280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829" y="963168"/>
            <a:ext cx="444302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rPr>
              <a:t>y</a:t>
            </a:r>
            <a:endParaRPr dirty="0" lang="en-US" sz="280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3131" y="593057"/>
            <a:ext cx="444301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rPr>
              <a:t>4</a:t>
            </a:r>
            <a:endParaRPr dirty="0" lang="en-US" sz="2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54709" y="1017232"/>
                <a:ext cx="735222" cy="5232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i="1" lang="en-US" smtClean="0" sz="280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i="1" lang="en-US" sz="2800">
                        <a:solidFill>
                          <a:srgbClr val="FFFF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dirty="0" lang="en-US" smtClean="0" sz="2800">
                    <a:solidFill>
                      <a:srgbClr val="000000"/>
                    </a:solidFill>
                    <a:latin charset="0" pitchFamily="18" typeface="Times New Roman"/>
                    <a:cs charset="0" pitchFamily="18" typeface="Times New Roman"/>
                  </a:rPr>
                  <a:t>2</a:t>
                </a:r>
                <a:endParaRPr dirty="0" lang="en-US" sz="2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1154709" y="1017232"/>
                <a:ext cx="735222" cy="523220"/>
              </a:xfrm>
              <a:prstGeom prst="rect">
                <a:avLst/>
              </a:prstGeom>
              <a:blipFill rotWithShape="1">
                <a:blip r:embed="rId7"/>
                <a:stretch>
                  <a:fillRect b="-31395" r="-12397" t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093131" y="1008329"/>
            <a:ext cx="444301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rPr>
              <a:t>0</a:t>
            </a:r>
            <a:endParaRPr dirty="0" lang="en-US" sz="280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4548" y="3080947"/>
            <a:ext cx="361685" cy="40011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b="1" dirty="0" lang="en-US" smtClean="0" sz="20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rPr>
              <a:t>2</a:t>
            </a:r>
            <a:endParaRPr b="1" dirty="0" lang="en-US" sz="2000">
              <a:solidFill>
                <a:srgbClr val="0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/>
              <p:cNvSpPr txBox="1">
                <a:spLocks/>
              </p:cNvSpPr>
              <p:nvPr/>
            </p:nvSpPr>
            <p:spPr>
              <a:xfrm>
                <a:off x="3657252" y="3051175"/>
                <a:ext cx="380999" cy="457200"/>
              </a:xfrm>
              <a:prstGeom prst="rect">
                <a:avLst/>
              </a:prstGeom>
            </p:spPr>
            <p:txBody>
              <a:bodyPr anchor="ctr" bIns="45720" lIns="91440" rIns="91440" rtlCol="0" tIns="45720" vert="horz">
                <a:noAutofit/>
              </a:bodyPr>
              <a:lstStyle>
                <a:lvl1pPr algn="ctr" defTabSz="914400" eaLnBrk="1" hangingPunct="1" latinLnBrk="0" rtl="0">
                  <a:spcBef>
                    <a:spcPct val="0"/>
                  </a:spcBef>
                  <a:buNone/>
                  <a:defRPr kern="1200" sz="44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b="1" i="1" lang="en-US" smtClean="0" sz="2000">
                        <a:solidFill>
                          <a:srgbClr val="00000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b="1" dirty="0" lang="en-US" smtClean="0" sz="2000">
                    <a:solidFill>
                      <a:srgbClr val="000000"/>
                    </a:solidFill>
                    <a:latin charset="0" pitchFamily="18" typeface="Times New Roman"/>
                    <a:cs charset="0" pitchFamily="18" typeface="Times New Roman"/>
                  </a:rPr>
                  <a:t>     </a:t>
                </a:r>
              </a:p>
            </p:txBody>
          </p:sp>
        </mc:Choice>
        <mc:Fallback xmlns="">
          <p:sp>
            <p:nvSpPr>
              <p:cNvPr id="25" name="Title 1"/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3657252" y="3051175"/>
                <a:ext cx="380999" cy="4572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 rot="19860253">
            <a:off x="132415" y="4021694"/>
            <a:ext cx="1167307" cy="807983"/>
            <a:chOff x="2464995" y="4044268"/>
            <a:chExt cx="1167307" cy="807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2464995" y="4246159"/>
                  <a:ext cx="116730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b="1" dirty="0" lang="en-US" smtClean="0" sz="1600">
                      <a:solidFill>
                        <a:srgbClr val="000000"/>
                      </a:solidFill>
                      <a:latin charset="0" pitchFamily="18" typeface="Times New Roman"/>
                      <a:cs charset="0" pitchFamily="18" typeface="Times New Roman"/>
                    </a:rPr>
                    <a:t>y =     x </a:t>
                  </a:r>
                  <a14:m>
                    <m:oMath xmlns:m="http://schemas.openxmlformats.org/officeDocument/2006/math">
                      <m:r>
                        <a:rPr i="1" lang="en-US" sz="1600">
                          <a:solidFill>
                            <a:srgbClr val="000000"/>
                          </a:solidFill>
                          <a:latin typeface="Cambria Math"/>
                        </a:rPr>
                        <m:t>− </m:t>
                      </m:r>
                    </m:oMath>
                  </a14:m>
                  <a:r>
                    <a:rPr b="1" dirty="0" lang="en-US" smtClean="0" sz="1600">
                      <a:solidFill>
                        <a:srgbClr val="000000"/>
                      </a:solidFill>
                      <a:latin charset="0" pitchFamily="18" typeface="Times New Roman"/>
                      <a:cs charset="0" pitchFamily="18" typeface="Times New Roman"/>
                    </a:rPr>
                    <a:t>2</a:t>
                  </a:r>
                  <a:endParaRPr b="1" dirty="0" lang="vi-VN" sz="1600">
                    <a:solidFill>
                      <a:srgbClr val="000000"/>
                    </a:solidFill>
                    <a:latin charset="0" pitchFamily="18" typeface="Times New Roman"/>
                    <a:cs charset="0" pitchFamily="18" typeface="Times New Roman"/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AdjustHandles="1" noChangeArrowheads="1" noChangeAspect="1" noChangeShapeType="1" noEditPoints="1" noMove="1" noResize="1" noRot="1" noTextEdit="1"/>
                </p:cNvSpPr>
                <p:nvPr/>
              </p:nvSpPr>
              <p:spPr>
                <a:xfrm>
                  <a:off x="2464995" y="4246159"/>
                  <a:ext cx="1167307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9091" l="-3077" r="-4615" t="-2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itle 1"/>
                <p:cNvSpPr txBox="1">
                  <a:spLocks/>
                </p:cNvSpPr>
                <p:nvPr/>
              </p:nvSpPr>
              <p:spPr>
                <a:xfrm>
                  <a:off x="2829567" y="4044268"/>
                  <a:ext cx="506793" cy="807983"/>
                </a:xfrm>
                <a:prstGeom prst="rect">
                  <a:avLst/>
                </a:prstGeom>
              </p:spPr>
              <p:txBody>
                <a:bodyPr anchor="ctr" bIns="45720" lIns="91440" rIns="91440" rtlCol="0" tIns="45720" vert="horz">
                  <a:noAutofit/>
                </a:bodyPr>
                <a:lstStyle>
                  <a:lvl1pPr algn="ctr" defTabSz="914400" eaLnBrk="1" hangingPunct="1" latinLnBrk="0" rtl="0">
                    <a:spcBef>
                      <a:spcPct val="0"/>
                    </a:spcBef>
                    <a:buNone/>
                    <a:defRPr kern="1200" sz="44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f>
                        <m:fPr>
                          <m:ctrlPr>
                            <a:rPr b="1" i="1" lang="en-US" smtClean="0" sz="16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b="1" dirty="0" lang="en-US" smtClean="0" sz="1600">
                              <a:solidFill>
                                <a:srgbClr val="000000"/>
                              </a:solidFill>
                              <a:latin charset="0" pitchFamily="18" typeface="Times New Roman"/>
                              <a:cs charset="0" pitchFamily="18"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b="1" dirty="0" lang="en-US" smtClean="0" sz="1600">
                              <a:solidFill>
                                <a:srgbClr val="000000"/>
                              </a:solidFill>
                              <a:latin charset="0" pitchFamily="18" typeface="Times New Roman"/>
                              <a:cs charset="0" pitchFamily="18" typeface="Times New Roman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b="1" dirty="0" lang="en-US" smtClean="0" sz="1600">
                      <a:solidFill>
                        <a:srgbClr val="000000"/>
                      </a:solidFill>
                      <a:latin charset="0" pitchFamily="18" typeface="Times New Roman"/>
                      <a:cs charset="0" pitchFamily="18" typeface="Times New Roman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32" name="Title 1"/>
                <p:cNvSpPr txBox="1">
                  <a:spLocks noAdjustHandles="1" noChangeArrowheads="1" noChangeAspect="1" noChangeShapeType="1" noEditPoints="1" noMove="1" noResize="1" noRot="1" noTextEdit="1"/>
                </p:cNvSpPr>
                <p:nvPr/>
              </p:nvSpPr>
              <p:spPr>
                <a:xfrm>
                  <a:off x="2829567" y="4044268"/>
                  <a:ext cx="506793" cy="80798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Straight Connector 51"/>
          <p:cNvCxnSpPr/>
          <p:nvPr/>
        </p:nvCxnSpPr>
        <p:spPr bwMode="auto">
          <a:xfrm flipH="1">
            <a:off x="410666" y="2800350"/>
            <a:ext cx="4085134" cy="2040733"/>
          </a:xfrm>
          <a:prstGeom prst="line">
            <a:avLst/>
          </a:prstGeom>
          <a:noFill/>
          <a:ln algn="ctr" cap="flat" cmpd="sng" w="25400">
            <a:solidFill>
              <a:srgbClr val="0070C0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" name="Group 74"/>
          <p:cNvGrpSpPr/>
          <p:nvPr/>
        </p:nvGrpSpPr>
        <p:grpSpPr>
          <a:xfrm>
            <a:off x="409888" y="3100515"/>
            <a:ext cx="4162112" cy="91440"/>
            <a:chOff x="4010816" y="3879548"/>
            <a:chExt cx="4162112" cy="91440"/>
          </a:xfrm>
        </p:grpSpPr>
        <p:sp>
          <p:nvSpPr>
            <p:cNvPr id="38" name="Isosceles Triangle 37"/>
            <p:cNvSpPr/>
            <p:nvPr/>
          </p:nvSpPr>
          <p:spPr bwMode="auto">
            <a:xfrm rot="5400000">
              <a:off x="8081488" y="3879548"/>
              <a:ext cx="91440" cy="91440"/>
            </a:xfrm>
            <a:prstGeom prst="triangl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b="1" lang="en-US" smtClean="0" sz="28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>
              <a:off x="4010816" y="3927649"/>
              <a:ext cx="4114800" cy="0"/>
            </a:xfrm>
            <a:prstGeom prst="line">
              <a:avLst/>
            </a:prstGeom>
            <a:noFill/>
            <a:ln algn="ctr" cap="flat" cmpd="sng" w="28575">
              <a:solidFill>
                <a:schemeClr val="tx1"/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8" name="Group 87"/>
          <p:cNvGrpSpPr/>
          <p:nvPr/>
        </p:nvGrpSpPr>
        <p:grpSpPr>
          <a:xfrm>
            <a:off x="1552007" y="1649607"/>
            <a:ext cx="91440" cy="3267310"/>
            <a:chOff x="5435437" y="2428640"/>
            <a:chExt cx="91440" cy="3267310"/>
          </a:xfrm>
        </p:grpSpPr>
        <p:sp>
          <p:nvSpPr>
            <p:cNvPr id="35" name="Isosceles Triangle 34"/>
            <p:cNvSpPr/>
            <p:nvPr/>
          </p:nvSpPr>
          <p:spPr bwMode="auto">
            <a:xfrm>
              <a:off x="5435437" y="2428640"/>
              <a:ext cx="91440" cy="914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b="1" lang="en-US" smtClean="0" sz="28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5483538" y="2495550"/>
              <a:ext cx="0" cy="3200400"/>
            </a:xfrm>
            <a:prstGeom prst="line">
              <a:avLst/>
            </a:prstGeom>
            <a:noFill/>
            <a:ln algn="ctr" cap="flat" cmpd="sng" w="28575">
              <a:solidFill>
                <a:schemeClr val="tx1"/>
              </a:solidFill>
              <a:prstDash val="solid"/>
              <a:round/>
              <a:headEnd len="med" type="none" w="med"/>
              <a:tailEnd len="med" type="none" w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00053" y="2052270"/>
            <a:ext cx="3296386" cy="2649899"/>
            <a:chOff x="4383483" y="2831303"/>
            <a:chExt cx="3296386" cy="2649899"/>
          </a:xfrm>
        </p:grpSpPr>
        <p:grpSp>
          <p:nvGrpSpPr>
            <p:cNvPr id="79" name="Group 78"/>
            <p:cNvGrpSpPr/>
            <p:nvPr/>
          </p:nvGrpSpPr>
          <p:grpSpPr>
            <a:xfrm>
              <a:off x="4383483" y="3878493"/>
              <a:ext cx="3296386" cy="95416"/>
              <a:chOff x="4383483" y="3878493"/>
              <a:chExt cx="3296386" cy="95416"/>
            </a:xfrm>
          </p:grpSpPr>
          <p:cxnSp>
            <p:nvCxnSpPr>
              <p:cNvPr id="65" name="Straight Connector 64"/>
              <p:cNvCxnSpPr/>
              <p:nvPr/>
            </p:nvCxnSpPr>
            <p:spPr bwMode="auto">
              <a:xfrm>
                <a:off x="6031705" y="3880482"/>
                <a:ext cx="0" cy="91440"/>
              </a:xfrm>
              <a:prstGeom prst="line">
                <a:avLst/>
              </a:prstGeom>
              <a:noFill/>
              <a:ln algn="ctr" cap="flat" cmpd="sng" w="2857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6581188" y="3878493"/>
                <a:ext cx="0" cy="91440"/>
              </a:xfrm>
              <a:prstGeom prst="line">
                <a:avLst/>
              </a:prstGeom>
              <a:noFill/>
              <a:ln algn="ctr" cap="flat" cmpd="sng" w="2857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7129276" y="3882469"/>
                <a:ext cx="0" cy="91440"/>
              </a:xfrm>
              <a:prstGeom prst="line">
                <a:avLst/>
              </a:prstGeom>
              <a:noFill/>
              <a:ln algn="ctr" cap="flat" cmpd="sng" w="2857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7679869" y="3881444"/>
                <a:ext cx="0" cy="91440"/>
              </a:xfrm>
              <a:prstGeom prst="line">
                <a:avLst/>
              </a:prstGeom>
              <a:noFill/>
              <a:ln algn="ctr" cap="flat" cmpd="sng" w="2857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4383483" y="3879841"/>
                <a:ext cx="0" cy="91440"/>
              </a:xfrm>
              <a:prstGeom prst="line">
                <a:avLst/>
              </a:prstGeom>
              <a:noFill/>
              <a:ln algn="ctr" cap="flat" cmpd="sng" w="2857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4933952" y="3879055"/>
                <a:ext cx="0" cy="91440"/>
              </a:xfrm>
              <a:prstGeom prst="line">
                <a:avLst/>
              </a:prstGeom>
              <a:noFill/>
              <a:ln algn="ctr" cap="flat" cmpd="sng" w="2857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5482396" y="3882469"/>
                <a:ext cx="0" cy="91440"/>
              </a:xfrm>
              <a:prstGeom prst="line">
                <a:avLst/>
              </a:prstGeom>
              <a:noFill/>
              <a:ln algn="ctr" cap="flat" cmpd="sng" w="2857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5436391" y="2831303"/>
              <a:ext cx="91440" cy="2649899"/>
              <a:chOff x="5436391" y="2831303"/>
              <a:chExt cx="91440" cy="2649899"/>
            </a:xfrm>
          </p:grpSpPr>
          <p:cxnSp>
            <p:nvCxnSpPr>
              <p:cNvPr id="80" name="Straight Connector 79"/>
              <p:cNvCxnSpPr/>
              <p:nvPr/>
            </p:nvCxnSpPr>
            <p:spPr bwMode="auto">
              <a:xfrm>
                <a:off x="5436391" y="3926643"/>
                <a:ext cx="91440" cy="0"/>
              </a:xfrm>
              <a:prstGeom prst="line">
                <a:avLst/>
              </a:prstGeom>
              <a:noFill/>
              <a:ln algn="ctr" cap="flat" cmpd="sng" w="25400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5436391" y="3378957"/>
                <a:ext cx="91440" cy="0"/>
              </a:xfrm>
              <a:prstGeom prst="line">
                <a:avLst/>
              </a:prstGeom>
              <a:noFill/>
              <a:ln algn="ctr" cap="flat" cmpd="sng" w="25400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5436391" y="5024002"/>
                <a:ext cx="91440" cy="0"/>
              </a:xfrm>
              <a:prstGeom prst="line">
                <a:avLst/>
              </a:prstGeom>
              <a:noFill/>
              <a:ln algn="ctr" cap="flat" cmpd="sng" w="25400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5436391" y="2831303"/>
                <a:ext cx="91440" cy="0"/>
              </a:xfrm>
              <a:prstGeom prst="line">
                <a:avLst/>
              </a:prstGeom>
              <a:noFill/>
              <a:ln algn="ctr" cap="flat" cmpd="sng" w="25400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5436391" y="4477117"/>
                <a:ext cx="91440" cy="0"/>
              </a:xfrm>
              <a:prstGeom prst="line">
                <a:avLst/>
              </a:prstGeom>
              <a:noFill/>
              <a:ln algn="ctr" cap="flat" cmpd="sng" w="25400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5436391" y="5481202"/>
                <a:ext cx="91440" cy="0"/>
              </a:xfrm>
              <a:prstGeom prst="line">
                <a:avLst/>
              </a:prstGeom>
              <a:noFill/>
              <a:ln algn="ctr" cap="flat" cmpd="sng" w="25400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90" name="TextBox 89"/>
          <p:cNvSpPr txBox="1"/>
          <p:nvPr/>
        </p:nvSpPr>
        <p:spPr>
          <a:xfrm>
            <a:off x="1223087" y="4020330"/>
            <a:ext cx="780411" cy="40011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b="1" dirty="0" lang="en-US" smtClean="0" sz="20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rPr>
              <a:t>-2</a:t>
            </a:r>
            <a:endParaRPr b="1" dirty="0" lang="en-US" sz="2000">
              <a:solidFill>
                <a:srgbClr val="0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239889" y="3444439"/>
            <a:ext cx="489860" cy="40011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b="1" dirty="0" lang="en-US" smtClean="0" sz="20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rPr>
              <a:t>-1</a:t>
            </a:r>
            <a:endParaRPr b="1" dirty="0" lang="en-US" sz="2000">
              <a:solidFill>
                <a:srgbClr val="0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2696486" y="3212644"/>
            <a:ext cx="0" cy="502920"/>
          </a:xfrm>
          <a:prstGeom prst="line">
            <a:avLst/>
          </a:prstGeom>
          <a:noFill/>
          <a:ln algn="ctr" cap="flat" cmpd="sng" w="25400">
            <a:solidFill>
              <a:schemeClr val="tx1"/>
            </a:solidFill>
            <a:prstDash val="dash"/>
            <a:round/>
            <a:headEnd len="med" type="none" w="med"/>
            <a:tailEnd len="med" type="none" w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1604885" y="3698084"/>
            <a:ext cx="1051560" cy="0"/>
          </a:xfrm>
          <a:prstGeom prst="line">
            <a:avLst/>
          </a:prstGeom>
          <a:noFill/>
          <a:ln algn="ctr" cap="flat" cmpd="sng" w="25400">
            <a:solidFill>
              <a:schemeClr val="tx1"/>
            </a:solidFill>
            <a:prstDash val="dash"/>
            <a:round/>
            <a:headEnd len="med" type="none" w="med"/>
            <a:tailEnd len="med" type="none" w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Box 73"/>
          <p:cNvSpPr txBox="1"/>
          <p:nvPr/>
        </p:nvSpPr>
        <p:spPr>
          <a:xfrm>
            <a:off x="1332061" y="597540"/>
            <a:ext cx="444301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000000"/>
                </a:solidFill>
                <a:latin charset="0" pitchFamily="18" typeface="Times New Roman"/>
                <a:cs charset="0" pitchFamily="18" typeface="Times New Roman"/>
              </a:rPr>
              <a:t>0</a:t>
            </a:r>
            <a:endParaRPr dirty="0" lang="en-US" sz="2800">
              <a:solidFill>
                <a:srgbClr val="000000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2652629" y="3662701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 sz="2800">
              <a:solidFill>
                <a:srgbClr val="0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3750382" y="3104537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 sz="2800">
              <a:solidFill>
                <a:srgbClr val="0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553441" y="4200863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b="1" lang="en-US" smtClean="0" sz="2800">
              <a:solidFill>
                <a:srgbClr val="0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169838" y="2793486"/>
            <a:ext cx="361685" cy="40011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b="1" dirty="0" lang="en-US" smtClean="0" sz="2000">
                <a:latin charset="0" pitchFamily="18" typeface="Times New Roman"/>
                <a:cs charset="0" pitchFamily="18" typeface="Times New Roman"/>
                <a:sym typeface="Symbol"/>
              </a:rPr>
              <a:t></a:t>
            </a:r>
            <a:endParaRPr b="1" dirty="0" lang="en-US" sz="20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95" name="Arc 94"/>
          <p:cNvSpPr/>
          <p:nvPr/>
        </p:nvSpPr>
        <p:spPr bwMode="auto">
          <a:xfrm>
            <a:off x="4041499" y="2993541"/>
            <a:ext cx="143613" cy="258612"/>
          </a:xfrm>
          <a:prstGeom prst="arc">
            <a:avLst>
              <a:gd fmla="val 16200000" name="adj1"/>
              <a:gd fmla="val 618798" name="adj2"/>
            </a:avLst>
          </a:prstGeom>
          <a:noFill/>
          <a:ln algn="ctr" cap="flat" cmpd="sng" w="25400">
            <a:solidFill>
              <a:srgbClr val="0070C0"/>
            </a:solidFill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spAutoFit/>
          </a:bodyPr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b="1" baseline="0" cap="none" i="0" kumimoji="0" lang="en-US" normalizeH="0" smtClean="0" strike="noStrike" sz="2800" u="none">
              <a:ln>
                <a:noFill/>
              </a:ln>
              <a:solidFill>
                <a:srgbClr val="0000FF"/>
              </a:solidFill>
              <a:effectLst/>
              <a:latin charset="0" pitchFamily="2" typeface="VNI-Times"/>
            </a:endParaRPr>
          </a:p>
        </p:txBody>
      </p:sp>
      <p:sp>
        <p:nvSpPr>
          <p:cNvPr id="96" name="Arc 95"/>
          <p:cNvSpPr/>
          <p:nvPr/>
        </p:nvSpPr>
        <p:spPr bwMode="auto">
          <a:xfrm rot="10065521">
            <a:off x="3376205" y="3045819"/>
            <a:ext cx="143613" cy="258612"/>
          </a:xfrm>
          <a:prstGeom prst="arc">
            <a:avLst>
              <a:gd fmla="val 16200000" name="adj1"/>
              <a:gd fmla="val 1506394" name="adj2"/>
            </a:avLst>
          </a:prstGeom>
          <a:noFill/>
          <a:ln algn="ctr" cap="flat" cmpd="sng" w="25400">
            <a:solidFill>
              <a:srgbClr val="0070C0"/>
            </a:solidFill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  <a:spAutoFit/>
          </a:bodyPr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b="1" baseline="0" cap="none" i="0" kumimoji="0" lang="en-US" normalizeH="0" smtClean="0" strike="noStrike" sz="2800" u="none">
              <a:ln>
                <a:noFill/>
              </a:ln>
              <a:solidFill>
                <a:srgbClr val="0000FF"/>
              </a:solidFill>
              <a:effectLst/>
              <a:latin charset="0" pitchFamily="2" typeface="VNI-Time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itle 1"/>
              <p:cNvSpPr txBox="1">
                <a:spLocks/>
              </p:cNvSpPr>
              <p:nvPr/>
            </p:nvSpPr>
            <p:spPr>
              <a:xfrm>
                <a:off x="3619152" y="2757651"/>
                <a:ext cx="380999" cy="457200"/>
              </a:xfrm>
              <a:prstGeom prst="rect">
                <a:avLst/>
              </a:prstGeom>
            </p:spPr>
            <p:txBody>
              <a:bodyPr anchor="ctr" bIns="45720" lIns="91440" rIns="91440" rtlCol="0" tIns="45720" vert="horz">
                <a:noAutofit/>
              </a:bodyPr>
              <a:lstStyle>
                <a:lvl1pPr algn="ctr" defTabSz="914400" eaLnBrk="1" hangingPunct="1" latinLnBrk="0" rtl="0">
                  <a:spcBef>
                    <a:spcPct val="0"/>
                  </a:spcBef>
                  <a:buNone/>
                  <a:defRPr kern="1200" sz="44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b="1" i="0" lang="en-US" smtClean="0" sz="2000">
                        <a:solidFill>
                          <a:srgbClr val="000000"/>
                        </a:solidFill>
                        <a:latin typeface="Cambria Math"/>
                      </a:rPr>
                      <m:t>𝐀</m:t>
                    </m:r>
                  </m:oMath>
                </a14:m>
                <a:r>
                  <a:rPr b="1" dirty="0" lang="en-US" smtClean="0" sz="2000">
                    <a:solidFill>
                      <a:srgbClr val="000000"/>
                    </a:solidFill>
                    <a:latin charset="0" pitchFamily="18" typeface="Times New Roman"/>
                    <a:cs charset="0" pitchFamily="18" typeface="Times New Roman"/>
                  </a:rPr>
                  <a:t>     </a:t>
                </a:r>
              </a:p>
            </p:txBody>
          </p:sp>
        </mc:Choice>
        <mc:Fallback xmlns="">
          <p:sp>
            <p:nvSpPr>
              <p:cNvPr id="98" name="Title 1"/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3619152" y="2757651"/>
                <a:ext cx="380999" cy="4572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itle 1"/>
              <p:cNvSpPr txBox="1">
                <a:spLocks/>
              </p:cNvSpPr>
              <p:nvPr/>
            </p:nvSpPr>
            <p:spPr>
              <a:xfrm>
                <a:off x="1526778" y="4095750"/>
                <a:ext cx="380999" cy="457200"/>
              </a:xfrm>
              <a:prstGeom prst="rect">
                <a:avLst/>
              </a:prstGeom>
            </p:spPr>
            <p:txBody>
              <a:bodyPr anchor="ctr" bIns="45720" lIns="91440" rIns="91440" rtlCol="0" tIns="45720" vert="horz">
                <a:noAutofit/>
              </a:bodyPr>
              <a:lstStyle>
                <a:lvl1pPr algn="ctr" defTabSz="914400" eaLnBrk="1" hangingPunct="1" latinLnBrk="0" rtl="0">
                  <a:spcBef>
                    <a:spcPct val="0"/>
                  </a:spcBef>
                  <a:buNone/>
                  <a:defRPr kern="1200" sz="44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b="1" i="0" lang="en-US" smtClean="0" sz="2000">
                          <a:solidFill>
                            <a:srgbClr val="000000"/>
                          </a:solidFill>
                          <a:latin typeface="Cambria Math"/>
                        </a:rPr>
                        <m:t>𝐁</m:t>
                      </m:r>
                    </m:oMath>
                  </m:oMathPara>
                </a14:m>
                <a:endParaRPr b="1" dirty="0" lang="en-US" smtClean="0" sz="2000">
                  <a:solidFill>
                    <a:srgbClr val="000000"/>
                  </a:solidFill>
                  <a:latin charset="0" pitchFamily="18" typeface="Times New Roman"/>
                  <a:cs charset="0" pitchFamily="18" typeface="Times New Roman"/>
                </a:endParaRPr>
              </a:p>
            </p:txBody>
          </p:sp>
        </mc:Choice>
        <mc:Fallback xmlns="">
          <p:sp>
            <p:nvSpPr>
              <p:cNvPr id="100" name="Title 1"/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1526778" y="4095750"/>
                <a:ext cx="380999" cy="4572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906096" y="3820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dirty="0" err="1" lang="en-US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Gọi</a:t>
            </a:r>
            <a:r>
              <a:rPr dirty="0" lang="en-US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góc</a:t>
            </a:r>
            <a:r>
              <a:rPr dirty="0" lang="en-US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tạo</a:t>
            </a:r>
            <a:r>
              <a:rPr dirty="0" lang="en-US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bởi</a:t>
            </a:r>
            <a:r>
              <a:rPr dirty="0" lang="en-US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 (d) </a:t>
            </a:r>
            <a:r>
              <a:rPr dirty="0" err="1" lang="en-US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với</a:t>
            </a:r>
            <a:r>
              <a:rPr dirty="0" lang="en-US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trục</a:t>
            </a:r>
            <a:r>
              <a:rPr dirty="0" lang="en-US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 Ox </a:t>
            </a:r>
            <a:r>
              <a:rPr dirty="0" err="1" lang="en-US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là</a:t>
            </a:r>
            <a:r>
              <a:rPr dirty="0" lang="en-US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</a:t>
            </a:r>
            <a:endParaRPr dirty="0" lang="en-US"/>
          </a:p>
        </p:txBody>
      </p:sp>
      <p:sp>
        <p:nvSpPr>
          <p:cNvPr id="29" name="Rectangle 28"/>
          <p:cNvSpPr/>
          <p:nvPr/>
        </p:nvSpPr>
        <p:spPr>
          <a:xfrm>
            <a:off x="4933011" y="3983359"/>
            <a:ext cx="2044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dirty="0" err="1" lang="en-US" smtClean="0" sz="28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  <a:sym typeface="Symbol Tiger Expert"/>
              </a:rPr>
              <a:t>Vây</a:t>
            </a:r>
            <a:r>
              <a:rPr dirty="0" lang="en-US" smtClean="0" sz="28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  <a:sym typeface="Symbol Tiger Expert"/>
              </a:rPr>
              <a:t> </a:t>
            </a:r>
            <a:r>
              <a:rPr dirty="0" lang="en-US" smtClean="0" sz="28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 </a:t>
            </a:r>
            <a:r>
              <a:rPr dirty="0" lang="en-US" sz="28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  27</a:t>
            </a:r>
            <a:r>
              <a:rPr baseline="30000" dirty="0" lang="en-US" sz="28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0</a:t>
            </a:r>
            <a:endParaRPr dirty="0"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7098247" y="2520493"/>
                <a:ext cx="1035861" cy="924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dirty="0" lang="en-US" smtClean="0" sz="300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dirty="0" i="1" lang="en-US" smtClean="0" sz="300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b="0" dirty="0" i="1" lang="en-US" smtClean="0" sz="300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−2</m:t>
                        </m:r>
                      </m:num>
                      <m:den>
                        <m:r>
                          <a:rPr b="0" dirty="0" i="1" lang="en-US" smtClean="0" sz="300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4</m:t>
                        </m:r>
                      </m:den>
                    </m:f>
                  </m:oMath>
                </a14:m>
                <a:r>
                  <a:rPr dirty="0" lang="en-US" smtClean="0" sz="3000">
                    <a:solidFill>
                      <a:schemeClr val="bg1"/>
                    </a:solidFill>
                  </a:rPr>
                  <a:t> </a:t>
                </a:r>
                <a:endParaRPr dirty="0" lang="en-US" sz="3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098247" y="2520493"/>
                <a:ext cx="1035861" cy="924036"/>
              </a:xfrm>
              <a:prstGeom prst="rect">
                <a:avLst/>
              </a:prstGeom>
              <a:blipFill rotWithShape="1">
                <a:blip r:embed="rId14"/>
                <a:stretch>
                  <a:fillRect l="-1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Object 3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127576" y="-628650"/>
            <a:ext cx="292100" cy="393700"/>
          </a:xfrm>
          <a:prstGeom prst="rect"/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5016431" y="2607297"/>
                <a:ext cx="2363147" cy="716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i="1" lang="en-US" smtClean="0" sz="2800">
                        <a:solidFill>
                          <a:schemeClr val="bg1"/>
                        </a:solidFill>
                        <a:latin typeface="Cambria Math"/>
                        <a:cs charset="0" pitchFamily="18" typeface="Times New Roman"/>
                        <a:sym typeface="Symbol"/>
                      </a:rPr>
                      <m:t>t</m:t>
                    </m:r>
                    <m:r>
                      <m:rPr>
                        <m:sty m:val="p"/>
                      </m:rPr>
                      <a:rPr b="0" i="0" lang="en-US" smtClean="0" sz="2800">
                        <a:solidFill>
                          <a:schemeClr val="bg1"/>
                        </a:solidFill>
                        <a:latin typeface="Cambria Math"/>
                        <a:cs charset="0" pitchFamily="18" typeface="Times New Roman"/>
                        <a:sym typeface="Symbol"/>
                      </a:rPr>
                      <m:t>an</m:t>
                    </m:r>
                  </m:oMath>
                </a14:m>
                <a:r>
                  <a:rPr dirty="0" lang="en-US" smtClean="0" sz="2800">
                    <a:solidFill>
                      <a:schemeClr val="bg1"/>
                    </a:solidFill>
                    <a:latin charset="0" pitchFamily="18" typeface="Times New Roman"/>
                    <a:cs charset="0" pitchFamily="18" typeface="Times New Roman"/>
                  </a:rPr>
                  <a:t>(OAB)</a:t>
                </a:r>
                <a:r>
                  <a:rPr dirty="0" lang="en-US" smtClean="0" sz="280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dirty="0" i="1" lang="en-US" smtClean="0" sz="280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b="0" dirty="0" i="0" lang="en-US" smtClean="0" sz="2800">
                            <a:solidFill>
                              <a:schemeClr val="bg1"/>
                            </a:solidFill>
                            <a:latin typeface="Cambria Math"/>
                          </a:rPr>
                          <m:t>OB</m:t>
                        </m:r>
                      </m:num>
                      <m:den>
                        <m:r>
                          <m:rPr>
                            <m:sty m:val="p"/>
                          </m:rPr>
                          <a:rPr b="0" dirty="0" i="0" lang="en-US" smtClean="0" sz="2800">
                            <a:solidFill>
                              <a:schemeClr val="bg1"/>
                            </a:solidFill>
                            <a:latin typeface="Cambria Math"/>
                          </a:rPr>
                          <m:t>OA</m:t>
                        </m:r>
                      </m:den>
                    </m:f>
                  </m:oMath>
                </a14:m>
                <a:r>
                  <a:rPr dirty="0" lang="en-US" smtClean="0" sz="2800">
                    <a:solidFill>
                      <a:schemeClr val="bg1"/>
                    </a:solidFill>
                  </a:rPr>
                  <a:t> </a:t>
                </a:r>
                <a:endParaRPr dirty="0"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5016431" y="2607297"/>
                <a:ext cx="2363147" cy="716093"/>
              </a:xfrm>
              <a:prstGeom prst="rect">
                <a:avLst/>
              </a:prstGeom>
              <a:blipFill rotWithShape="1">
                <a:blip r:embed="rId17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ectangle 103"/>
          <p:cNvSpPr/>
          <p:nvPr/>
        </p:nvSpPr>
        <p:spPr>
          <a:xfrm>
            <a:off x="4982960" y="1262284"/>
            <a:ext cx="4084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A; B </a:t>
            </a:r>
            <a:r>
              <a:rPr dirty="0" err="1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lần</a:t>
            </a:r>
            <a:r>
              <a:rPr dirty="0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lượt</a:t>
            </a:r>
            <a:r>
              <a:rPr dirty="0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là</a:t>
            </a:r>
            <a:r>
              <a:rPr dirty="0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giao</a:t>
            </a:r>
            <a:r>
              <a:rPr dirty="0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điểm</a:t>
            </a:r>
            <a:r>
              <a:rPr dirty="0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của</a:t>
            </a:r>
            <a:r>
              <a:rPr dirty="0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</a:rPr>
              <a:t> (</a:t>
            </a:r>
            <a:r>
              <a:rPr dirty="0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d) </a:t>
            </a:r>
            <a:r>
              <a:rPr dirty="0" err="1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với</a:t>
            </a:r>
            <a:r>
              <a:rPr dirty="0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 </a:t>
            </a:r>
            <a:r>
              <a:rPr dirty="0" err="1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hai</a:t>
            </a:r>
            <a:r>
              <a:rPr dirty="0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 </a:t>
            </a:r>
            <a:r>
              <a:rPr dirty="0" err="1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trục</a:t>
            </a:r>
            <a:r>
              <a:rPr dirty="0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 </a:t>
            </a:r>
            <a:r>
              <a:rPr dirty="0" err="1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Ox,Oy</a:t>
            </a:r>
            <a:endParaRPr dirty="0" lang="en-US"/>
          </a:p>
        </p:txBody>
      </p:sp>
      <p:sp>
        <p:nvSpPr>
          <p:cNvPr id="34" name="Rectangle 33"/>
          <p:cNvSpPr/>
          <p:nvPr/>
        </p:nvSpPr>
        <p:spPr>
          <a:xfrm>
            <a:off x="5037566" y="2085604"/>
            <a:ext cx="3653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 OAB </a:t>
            </a:r>
            <a:r>
              <a:rPr dirty="0" err="1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vuông</a:t>
            </a:r>
            <a:r>
              <a:rPr dirty="0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 </a:t>
            </a:r>
            <a:r>
              <a:rPr dirty="0" err="1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tại</a:t>
            </a:r>
            <a:r>
              <a:rPr dirty="0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 O, </a:t>
            </a:r>
            <a:r>
              <a:rPr dirty="0" err="1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có</a:t>
            </a:r>
            <a:r>
              <a:rPr dirty="0" lang="en-US" smtClean="0" sz="2800">
                <a:solidFill>
                  <a:srgbClr val="FFFFFF"/>
                </a:solidFill>
                <a:latin charset="0" pitchFamily="18" typeface="Times New Roman"/>
                <a:cs charset="0" pitchFamily="18" typeface="Times New Roman"/>
                <a:sym typeface="Symbol"/>
              </a:rPr>
              <a:t>:</a:t>
            </a:r>
            <a:endParaRPr dirty="0"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7971546" y="2622500"/>
                <a:ext cx="848309" cy="744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dirty="0" lang="en-US" smtClean="0" sz="300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dirty="0" i="1" lang="en-US" smtClean="0" sz="300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b="0" dirty="0" i="0" lang="en-US" smtClean="0" sz="300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b="0" dirty="0" i="0" lang="en-US" smtClean="0" sz="3000">
                            <a:solidFill>
                              <a:schemeClr val="bg1"/>
                            </a:solidFill>
                            <a:latin typeface="Cambria Math"/>
                          </a:rPr>
                          <m:t>2 </m:t>
                        </m:r>
                      </m:den>
                    </m:f>
                  </m:oMath>
                </a14:m>
                <a:r>
                  <a:rPr dirty="0" lang="en-US" smtClean="0" sz="3000">
                    <a:solidFill>
                      <a:schemeClr val="bg1"/>
                    </a:solidFill>
                  </a:rPr>
                  <a:t> </a:t>
                </a:r>
                <a:endParaRPr dirty="0" lang="en-US" sz="3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7971546" y="2622500"/>
                <a:ext cx="848309" cy="744435"/>
              </a:xfrm>
              <a:prstGeom prst="rect">
                <a:avLst/>
              </a:prstGeom>
              <a:blipFill rotWithShape="1">
                <a:blip r:embed="rId18"/>
                <a:stretch>
                  <a:fillRect b="-9836" l="-17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Object 3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94250" y="2371725"/>
            <a:ext cx="114300" cy="177800"/>
          </a:xfrm>
          <a:prstGeom prst="rect"/>
          <a:noFill/>
        </p:spPr>
      </p:pic>
      <p:grpSp>
        <p:nvGrpSpPr>
          <p:cNvPr id="44" name="Group 43"/>
          <p:cNvGrpSpPr/>
          <p:nvPr/>
        </p:nvGrpSpPr>
        <p:grpSpPr>
          <a:xfrm>
            <a:off x="4978731" y="3405835"/>
            <a:ext cx="3647152" cy="523220"/>
            <a:chOff x="4978731" y="3405835"/>
            <a:chExt cx="3647152" cy="523220"/>
          </a:xfrm>
        </p:grpSpPr>
        <p:sp>
          <p:nvSpPr>
            <p:cNvPr id="106" name="Rectangle 105"/>
            <p:cNvSpPr/>
            <p:nvPr/>
          </p:nvSpPr>
          <p:spPr>
            <a:xfrm>
              <a:off x="4978731" y="3405835"/>
              <a:ext cx="36471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dirty="0" err="1" lang="en-US" sz="2800">
                  <a:solidFill>
                    <a:schemeClr val="bg1"/>
                  </a:solidFill>
                  <a:latin charset="0" pitchFamily="18" typeface="Times New Roman"/>
                  <a:cs charset="0" pitchFamily="18" typeface="Times New Roman"/>
                  <a:sym typeface="Symbol Tiger Expert"/>
                </a:rPr>
                <a:t>Tính</a:t>
              </a:r>
              <a:r>
                <a:rPr dirty="0" lang="en-US" sz="2800">
                  <a:solidFill>
                    <a:schemeClr val="bg1"/>
                  </a:solidFill>
                  <a:latin charset="0" pitchFamily="18" typeface="Times New Roman"/>
                  <a:cs charset="0" pitchFamily="18" typeface="Times New Roman"/>
                  <a:sym typeface="Symbol Tiger Expert"/>
                </a:rPr>
                <a:t> </a:t>
              </a:r>
              <a:r>
                <a:rPr dirty="0" err="1" lang="en-US" sz="2800">
                  <a:solidFill>
                    <a:schemeClr val="bg1"/>
                  </a:solidFill>
                  <a:latin charset="0" pitchFamily="18" typeface="Times New Roman"/>
                  <a:cs charset="0" pitchFamily="18" typeface="Times New Roman"/>
                  <a:sym typeface="Symbol Tiger Expert"/>
                </a:rPr>
                <a:t>được</a:t>
              </a:r>
              <a:r>
                <a:rPr dirty="0" lang="en-US" sz="2800">
                  <a:solidFill>
                    <a:schemeClr val="bg1"/>
                  </a:solidFill>
                  <a:latin charset="0" pitchFamily="18" typeface="Times New Roman"/>
                  <a:cs charset="0" pitchFamily="18" typeface="Times New Roman"/>
                  <a:sym typeface="Symbol Tiger Expert"/>
                </a:rPr>
                <a:t> </a:t>
              </a:r>
              <a:r>
                <a:rPr dirty="0" lang="en-US" smtClean="0" sz="2800">
                  <a:solidFill>
                    <a:schemeClr val="bg1"/>
                  </a:solidFill>
                  <a:latin charset="0" pitchFamily="18" typeface="Times New Roman"/>
                  <a:cs charset="0" pitchFamily="18" typeface="Times New Roman"/>
                </a:rPr>
                <a:t>OAB  </a:t>
              </a:r>
              <a:r>
                <a:rPr dirty="0" lang="en-US" smtClean="0" sz="2800">
                  <a:solidFill>
                    <a:schemeClr val="bg1"/>
                  </a:solidFill>
                  <a:latin charset="0" pitchFamily="18" typeface="Times New Roman"/>
                  <a:cs charset="0" pitchFamily="18" typeface="Times New Roman"/>
                  <a:sym typeface="Symbol"/>
                </a:rPr>
                <a:t>  </a:t>
              </a:r>
              <a:r>
                <a:rPr dirty="0" lang="en-US" sz="2800">
                  <a:solidFill>
                    <a:schemeClr val="bg1"/>
                  </a:solidFill>
                  <a:latin charset="0" pitchFamily="18" typeface="Times New Roman"/>
                  <a:cs charset="0" pitchFamily="18" typeface="Times New Roman"/>
                  <a:sym typeface="Symbol"/>
                </a:rPr>
                <a:t>27</a:t>
              </a:r>
              <a:r>
                <a:rPr baseline="30000" dirty="0" lang="en-US" sz="2800">
                  <a:solidFill>
                    <a:schemeClr val="bg1"/>
                  </a:solidFill>
                  <a:latin charset="0" pitchFamily="18" typeface="Times New Roman"/>
                  <a:cs charset="0" pitchFamily="18" typeface="Times New Roman"/>
                  <a:sym typeface="Symbol"/>
                </a:rPr>
                <a:t>0</a:t>
              </a:r>
              <a:endParaRPr dirty="0" lang="en-US">
                <a:solidFill>
                  <a:schemeClr val="bg1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689051" y="3475249"/>
              <a:ext cx="607220" cy="46371"/>
              <a:chOff x="5893203" y="4430379"/>
              <a:chExt cx="607220" cy="46371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5893203" y="4430379"/>
                <a:ext cx="304800" cy="46371"/>
              </a:xfrm>
              <a:prstGeom prst="line">
                <a:avLst/>
              </a:prstGeom>
              <a:noFill/>
              <a:ln algn="ctr" cap="flat" cmpd="sng" w="190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" name="Straight Connector 106"/>
              <p:cNvCxnSpPr/>
              <p:nvPr/>
            </p:nvCxnSpPr>
            <p:spPr bwMode="auto">
              <a:xfrm>
                <a:off x="6195623" y="4430380"/>
                <a:ext cx="304800" cy="46370"/>
              </a:xfrm>
              <a:prstGeom prst="line">
                <a:avLst/>
              </a:prstGeom>
              <a:noFill/>
              <a:ln algn="ctr" cap="flat" cmpd="sng" w="19050">
                <a:solidFill>
                  <a:schemeClr val="bg1"/>
                </a:solidFill>
                <a:prstDash val="solid"/>
                <a:round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10542836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4"/>
      <p:bldP animBg="1" grpId="0" spid="95"/>
      <p:bldP animBg="1" grpId="0" spid="96"/>
      <p:bldP grpId="0" spid="98"/>
      <p:bldP grpId="0" spid="100"/>
      <p:bldP grpId="0" spid="27"/>
      <p:bldP grpId="0" spid="29"/>
      <p:bldP grpId="0" spid="101"/>
      <p:bldP grpId="0" spid="103"/>
      <p:bldP grpId="0" spid="104"/>
      <p:bldP grpId="0" spid="34"/>
      <p:bldP grpId="0" spid="10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1" descr="Newsprint"/>
          <p:cNvSpPr>
            <a:spLocks noChangeArrowheads="1"/>
          </p:cNvSpPr>
          <p:nvPr/>
        </p:nvSpPr>
        <p:spPr bwMode="auto">
          <a:xfrm>
            <a:off x="407992" y="1169174"/>
            <a:ext cx="1344608" cy="5847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en-US" sz="32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1200150"/>
            <a:ext cx="2242039" cy="498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6710" y="1212124"/>
            <a:ext cx="8179198" cy="9786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Cho </a:t>
            </a:r>
            <a:r>
              <a:rPr lang="fr-F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= 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 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1)x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 đồ thị là đường thẳng (d)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fr-F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0" y="457200"/>
            <a:ext cx="3581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AutoShape 156"/>
          <p:cNvSpPr>
            <a:spLocks noChangeArrowheads="1"/>
          </p:cNvSpPr>
          <p:nvPr/>
        </p:nvSpPr>
        <p:spPr bwMode="auto">
          <a:xfrm>
            <a:off x="1905001" y="457201"/>
            <a:ext cx="5562600" cy="5143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algn="ctr"/>
            <a:endParaRPr lang="en-US" sz="32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514351"/>
            <a:ext cx="77724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50000"/>
              </a:spcBef>
              <a:defRPr/>
            </a:pPr>
            <a:r>
              <a:rPr lang="vi-VN" sz="3000" b="1" dirty="0">
                <a:latin typeface="Times New Roman"/>
              </a:rPr>
              <a:t>Chương</a:t>
            </a:r>
            <a:r>
              <a:rPr lang="en-US" sz="3000" b="1" dirty="0">
                <a:latin typeface="Times New Roman"/>
              </a:rPr>
              <a:t> </a:t>
            </a:r>
            <a:r>
              <a:rPr lang="en-US" sz="3000" b="1" dirty="0" smtClean="0">
                <a:latin typeface="Times New Roman"/>
              </a:rPr>
              <a:t>II. </a:t>
            </a:r>
            <a:r>
              <a:rPr lang="vi-VN" sz="3000" b="1" dirty="0">
                <a:latin typeface="Times New Roman"/>
              </a:rPr>
              <a:t>HÀM SỐ BẬC NHẤT</a:t>
            </a:r>
            <a:endParaRPr lang="vi-VN" sz="3000" b="1" dirty="0">
              <a:latin typeface="Times New Roman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003" y="2550686"/>
            <a:ext cx="762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(d) song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(d’): 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4x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559157" y="2988838"/>
                <a:ext cx="8286967" cy="88305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c/ (d)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): </a:t>
                </a:r>
                <a:r>
                  <a:rPr lang="fr-FR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en-US" sz="2800" b="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57" y="2988838"/>
                <a:ext cx="8286967" cy="883050"/>
              </a:xfrm>
              <a:prstGeom prst="rect">
                <a:avLst/>
              </a:prstGeom>
              <a:blipFill rotWithShape="1">
                <a:blip r:embed="rId5"/>
                <a:stretch>
                  <a:fillRect l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43156" y="2060124"/>
            <a:ext cx="8286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a/ (d)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529143" y="3388450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(TMĐK)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92" descr="Newsprint"/>
          <p:cNvSpPr>
            <a:spLocks noChangeArrowheads="1"/>
          </p:cNvSpPr>
          <p:nvPr/>
        </p:nvSpPr>
        <p:spPr bwMode="auto">
          <a:xfrm>
            <a:off x="326570" y="1886964"/>
            <a:ext cx="8562039" cy="310854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fr-FR" sz="1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865" y="3979843"/>
            <a:ext cx="8324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(d)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1884" y="3078663"/>
            <a:ext cx="3651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0 =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(m + 1).1 – 3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" name="Rectangle 71" descr="Newsprint"/>
          <p:cNvSpPr>
            <a:spLocks noChangeArrowheads="1"/>
          </p:cNvSpPr>
          <p:nvPr/>
        </p:nvSpPr>
        <p:spPr bwMode="auto">
          <a:xfrm>
            <a:off x="407992" y="285750"/>
            <a:ext cx="1344608" cy="5847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en-US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381000" y="316726"/>
            <a:ext cx="2242039" cy="498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330576"/>
            <a:ext cx="8179198" cy="14668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fr-FR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= (m + 1)x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 đồ thị là đường thẳng (d)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2800" dirty="0">
              <a:solidFill>
                <a:srgbClr val="FFFFFF"/>
              </a:solidFill>
            </a:endParaRPr>
          </a:p>
          <a:p>
            <a:pPr algn="l"/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3083379"/>
            <a:ext cx="4447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 (d)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(1; 0).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0450" y="180975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(m + 1)x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91050" y="3492639"/>
            <a:ext cx="1596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 Tiger Expert"/>
              </a:rPr>
              <a:t>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95993" y="3485100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(TMĐK)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106" y="2650693"/>
            <a:ext cx="8320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96006" y="2245963"/>
            <a:ext cx="2119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 Tiger Expert"/>
              </a:rPr>
              <a:t>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 Tiger Expert"/>
              </a:rPr>
              <a:t> m + 1 </a:t>
            </a:r>
            <a:r>
              <a:rPr lang="vi-V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6550" y="2231318"/>
            <a:ext cx="1858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 Tiger Expert"/>
              </a:rPr>
              <a:t>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 Tiger Expert"/>
              </a:rPr>
              <a:t> m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 Tiger Expert"/>
              </a:rPr>
              <a:t> 1</a:t>
            </a:r>
            <a:endParaRPr lang="fr-FR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92" descr="Newsprint"/>
          <p:cNvSpPr>
            <a:spLocks noChangeArrowheads="1"/>
          </p:cNvSpPr>
          <p:nvPr/>
        </p:nvSpPr>
        <p:spPr bwMode="auto">
          <a:xfrm>
            <a:off x="326570" y="3078877"/>
            <a:ext cx="8562039" cy="954107"/>
          </a:xfrm>
          <a:prstGeom prst="rect">
            <a:avLst/>
          </a:prstGeom>
          <a:solidFill>
            <a:srgbClr val="CFE02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fr-FR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35486" y="3156686"/>
                <a:ext cx="3508064" cy="798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3)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+ 1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= 1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86" y="3156686"/>
                <a:ext cx="3508064" cy="798488"/>
              </a:xfrm>
              <a:prstGeom prst="rect">
                <a:avLst/>
              </a:prstGeom>
              <a:blipFill rotWithShape="1">
                <a:blip r:embed="rId6"/>
                <a:stretch>
                  <a:fillRect l="-868"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716968" y="3085179"/>
            <a:ext cx="1757212" cy="909416"/>
            <a:chOff x="4720422" y="9384208"/>
            <a:chExt cx="1757212" cy="9094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299847" y="9384208"/>
                  <a:ext cx="665567" cy="9094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FF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dirty="0" smtClean="0">
                                <a:solidFill>
                                  <a:srgbClr val="FF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b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FF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a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847" y="9384208"/>
                  <a:ext cx="665567" cy="90941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/>
            <p:cNvSpPr/>
            <p:nvPr/>
          </p:nvSpPr>
          <p:spPr>
            <a:xfrm>
              <a:off x="4720422" y="9631094"/>
              <a:ext cx="17572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= 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880033" y="3372186"/>
            <a:ext cx="1596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 Tiger Expert"/>
              </a:rPr>
              <a:t>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 animBg="1"/>
      <p:bldP spid="9" grpId="0"/>
      <p:bldP spid="10" grpId="0"/>
      <p:bldP spid="18" grpId="0"/>
      <p:bldP spid="20" grpId="0"/>
      <p:bldP spid="21" grpId="0"/>
      <p:bldP spid="22" grpId="0"/>
      <p:bldP spid="2" grpId="0"/>
      <p:bldP spid="11" grpId="0"/>
      <p:bldP spid="12" grpId="0"/>
      <p:bldP spid="29" grpId="0" animBg="1"/>
      <p:bldP spid="24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71" descr="Newsprint"/>
          <p:cNvSpPr>
            <a:spLocks noChangeArrowheads="1"/>
          </p:cNvSpPr>
          <p:nvPr/>
        </p:nvSpPr>
        <p:spPr bwMode="auto">
          <a:xfrm>
            <a:off x="407992" y="412024"/>
            <a:ext cx="1344608" cy="422674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en-US" sz="32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37039" y="361950"/>
            <a:ext cx="2242039" cy="498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76710" y="373924"/>
            <a:ext cx="8179198" cy="9786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Cho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= (m + 1)x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 đồ thị là đường thẳng (d)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(d) song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(d’): 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4x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92" descr="Newsprint"/>
          <p:cNvSpPr>
            <a:spLocks noChangeArrowheads="1"/>
          </p:cNvSpPr>
          <p:nvPr/>
        </p:nvSpPr>
        <p:spPr bwMode="auto">
          <a:xfrm>
            <a:off x="377042" y="2442420"/>
            <a:ext cx="8462158" cy="2246769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3000" y="3173035"/>
            <a:ext cx="8592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(d) song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(d’)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 Tiger Expert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3748000"/>
            <a:ext cx="347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 Tiger Expert"/>
              </a:rPr>
              <a:t>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3000" y="4129000"/>
            <a:ext cx="5301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(d’)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42241" y="2826436"/>
            <a:ext cx="3540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 + 1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86962" y="241935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(d): y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(m + 1)x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57109" y="3749595"/>
            <a:ext cx="1464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(TMĐK)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61433" y="2899620"/>
            <a:ext cx="645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17101" y="3365386"/>
            <a:ext cx="1279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971800" y="1667530"/>
            <a:ext cx="5943599" cy="523220"/>
            <a:chOff x="1814589" y="5087804"/>
            <a:chExt cx="5034416" cy="523220"/>
          </a:xfrm>
        </p:grpSpPr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1814589" y="5179956"/>
              <a:ext cx="4973940" cy="422674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dirty="0" smtClean="0">
                  <a:solidFill>
                    <a:srgbClr val="3333FF"/>
                  </a:solidFill>
                  <a:latin typeface="VNI-Auchon" pitchFamily="2" charset="0"/>
                </a:rPr>
                <a:t>   </a:t>
              </a:r>
              <a:endParaRPr lang="en-US" sz="2400" dirty="0">
                <a:solidFill>
                  <a:srgbClr val="3333FF"/>
                </a:solidFill>
                <a:latin typeface="VNI-Aucho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985069" y="5087804"/>
                  <a:ext cx="486393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vi-VN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vi-VN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d)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ong song (</a:t>
                  </a:r>
                  <a:r>
                    <a:rPr lang="vi-VN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d’)</a:t>
                  </a:r>
                  <a:r>
                    <a:rPr lang="en-US" sz="280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</m:oMath>
                  </a14:m>
                  <a:r>
                    <a:rPr lang="vi-VN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 </a:t>
                  </a:r>
                  <a:r>
                    <a:rPr lang="vi-VN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a </a:t>
                  </a:r>
                  <a:r>
                    <a:rPr lang="vi-VN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=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 </a:t>
                  </a:r>
                  <a:r>
                    <a:rPr lang="vi-VN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a’và </a:t>
                  </a:r>
                  <a:r>
                    <a:rPr lang="vi-VN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b </a:t>
                  </a:r>
                  <a:r>
                    <a:rPr lang="en-US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</a:t>
                  </a:r>
                  <a:r>
                    <a:rPr lang="vi-VN" sz="280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 </a:t>
                  </a:r>
                  <a:r>
                    <a:rPr lang="vi-VN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b’</a:t>
                  </a:r>
                  <a:endParaRPr lang="vi-VN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4" name="Text 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85069" y="5087804"/>
                  <a:ext cx="4863936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232" t="-11765" b="-3411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4539762" y="314165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 Tiger Expert"/>
              </a:rPr>
              <a:t>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3545" y="372224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(m + 1)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77570" y="1229319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10293" y="373855"/>
            <a:ext cx="63350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4893" y="1236462"/>
            <a:ext cx="36420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9" grpId="0"/>
      <p:bldP spid="2" grpId="0"/>
      <p:bldP spid="2" grpId="1"/>
      <p:bldP spid="8" grpId="0"/>
      <p:bldP spid="8" grpId="1"/>
      <p:bldP spid="10" grpId="0" animBg="1"/>
      <p:bldP spid="10" grpId="1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Rectangle 92" descr="Newsprint"/>
          <p:cNvSpPr>
            <a:spLocks noChangeArrowheads="1"/>
          </p:cNvSpPr>
          <p:nvPr/>
        </p:nvSpPr>
        <p:spPr bwMode="auto">
          <a:xfrm>
            <a:off x="377042" y="2894746"/>
            <a:ext cx="8462158" cy="200054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fr-FR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4355094"/>
            <a:ext cx="7230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)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326646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(d)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4038600" y="3913953"/>
            <a:ext cx="216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 Tiger Expert"/>
              </a:rPr>
              <a:t>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7516310" y="3954984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(TMĐK)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038600" y="3114060"/>
                <a:ext cx="3508204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 Tiger Expert"/>
                  </a:rPr>
                  <a:t>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(m + 1)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.(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– 1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114060"/>
                <a:ext cx="3508204" cy="778483"/>
              </a:xfrm>
              <a:prstGeom prst="rect">
                <a:avLst/>
              </a:prstGeom>
              <a:blipFill rotWithShape="1">
                <a:blip r:embed="rId5"/>
                <a:stretch>
                  <a:fillRect l="-3652" r="-1913" b="-1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71" descr="Newsprint"/>
          <p:cNvSpPr>
            <a:spLocks noChangeArrowheads="1"/>
          </p:cNvSpPr>
          <p:nvPr/>
        </p:nvSpPr>
        <p:spPr bwMode="auto">
          <a:xfrm>
            <a:off x="407992" y="857250"/>
            <a:ext cx="1192208" cy="42079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en-US" sz="32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-381000" y="805300"/>
            <a:ext cx="2242039" cy="498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657601" y="2242495"/>
            <a:ext cx="5034416" cy="523220"/>
            <a:chOff x="1814589" y="5129369"/>
            <a:chExt cx="5034416" cy="523220"/>
          </a:xfrm>
        </p:grpSpPr>
        <p:sp>
          <p:nvSpPr>
            <p:cNvPr id="35" name="Rectangle 3"/>
            <p:cNvSpPr>
              <a:spLocks noChangeArrowheads="1"/>
            </p:cNvSpPr>
            <p:nvPr/>
          </p:nvSpPr>
          <p:spPr bwMode="auto">
            <a:xfrm>
              <a:off x="1814589" y="5179956"/>
              <a:ext cx="4973940" cy="422674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dirty="0" smtClean="0">
                  <a:solidFill>
                    <a:srgbClr val="3333FF"/>
                  </a:solidFill>
                  <a:latin typeface="VNI-Auchon" pitchFamily="2" charset="0"/>
                </a:rPr>
                <a:t>   </a:t>
              </a:r>
              <a:endParaRPr lang="en-US" sz="2400" dirty="0">
                <a:solidFill>
                  <a:srgbClr val="3333FF"/>
                </a:solidFill>
                <a:latin typeface="VNI-Auchon" pitchFamily="2" charset="0"/>
              </a:endParaRPr>
            </a:p>
          </p:txBody>
        </p:sp>
        <p:sp>
          <p:nvSpPr>
            <p:cNvPr id="36" name="Text Box 73"/>
            <p:cNvSpPr txBox="1">
              <a:spLocks noChangeArrowheads="1"/>
            </p:cNvSpPr>
            <p:nvPr/>
          </p:nvSpPr>
          <p:spPr bwMode="auto">
            <a:xfrm>
              <a:off x="1814589" y="5129369"/>
              <a:ext cx="50344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vi-VN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d)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uông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(d’)</a:t>
              </a:r>
              <a:r>
                <a:rPr lang="vi-VN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 Tiger Expert"/>
                </a:rPr>
                <a:t> </a:t>
              </a:r>
              <a:r>
                <a:rPr lang="vi-VN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vi-VN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a 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. a’= </a:t>
              </a:r>
              <a:r>
                <a:rPr lang="fr-FR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1</a:t>
              </a:r>
              <a:endPara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87829" y="2852095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(d): y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(m + 1)x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5720" y="3914314"/>
            <a:ext cx="168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 Tiger Expert"/>
              </a:rPr>
              <a:t>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4800" y="819150"/>
            <a:ext cx="8179198" cy="1497458"/>
            <a:chOff x="304800" y="819150"/>
            <a:chExt cx="8179198" cy="14974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itle 1"/>
                <p:cNvSpPr txBox="1">
                  <a:spLocks/>
                </p:cNvSpPr>
                <p:nvPr/>
              </p:nvSpPr>
              <p:spPr>
                <a:xfrm>
                  <a:off x="304800" y="819150"/>
                  <a:ext cx="8179198" cy="146685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fr-FR" sz="28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</a:t>
                  </a:r>
                  <a:r>
                    <a:rPr lang="fr-FR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fr-FR" sz="2800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fr-FR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800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fr-FR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800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bậc</a:t>
                  </a:r>
                  <a:r>
                    <a:rPr lang="fr-FR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800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nhất</a:t>
                  </a:r>
                  <a:r>
                    <a:rPr lang="fr-FR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y = (m + 1)x 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– </a:t>
                  </a:r>
                  <a:r>
                    <a:rPr lang="fr-FR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3 </a:t>
                  </a:r>
                  <a:r>
                    <a:rPr lang="vi-VN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có đồ thị là đường thẳng (d)</a:t>
                  </a:r>
                  <a:r>
                    <a:rPr lang="fr-FR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fr-FR" sz="2800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fr-FR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800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fr-FR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m </a:t>
                  </a:r>
                  <a:r>
                    <a:rPr lang="fr-FR" sz="2800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để</a:t>
                  </a:r>
                  <a:r>
                    <a:rPr lang="fr-FR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l"/>
                  <a:r>
                    <a:rPr lang="en-US" sz="28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c/ (d)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vuông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(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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): </a:t>
                  </a:r>
                  <a:r>
                    <a:rPr lang="fr-FR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y = </a:t>
                  </a:r>
                  <a:r>
                    <a:rPr lang="fr-FR" sz="28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   x 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sz="28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3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819150"/>
                  <a:ext cx="8179198" cy="14668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490" t="-4149" b="-78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357558" y="1532354"/>
                  <a:ext cx="704039" cy="78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FR" sz="2400" dirty="0">
                                <a:solidFill>
                                  <a:srgbClr val="FFFFFF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r-FR" sz="2400" dirty="0">
                                <a:solidFill>
                                  <a:srgbClr val="FFFFFF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7558" y="1532354"/>
                  <a:ext cx="704039" cy="7842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5362573" y="808156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(m + 1)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57558" y="1532354"/>
                <a:ext cx="704039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558" y="1532354"/>
                <a:ext cx="704039" cy="7842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4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8" grpId="0"/>
      <p:bldP spid="2" grpId="0"/>
      <p:bldP spid="2" grpId="1"/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762000" y="396751"/>
            <a:ext cx="3581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AutoShape 156"/>
          <p:cNvSpPr>
            <a:spLocks noChangeArrowheads="1"/>
          </p:cNvSpPr>
          <p:nvPr/>
        </p:nvSpPr>
        <p:spPr bwMode="auto">
          <a:xfrm>
            <a:off x="1317304" y="396752"/>
            <a:ext cx="6814193" cy="5143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algn="ctr"/>
            <a:endParaRPr lang="en-US" sz="32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200" y="430618"/>
            <a:ext cx="77724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vi-VN" sz="3000" b="1" dirty="0" smtClean="0">
                <a:solidFill>
                  <a:srgbClr val="000000"/>
                </a:solidFill>
                <a:latin typeface="Times New Roman"/>
              </a:rPr>
              <a:t>Chương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</a:rPr>
              <a:t> II. </a:t>
            </a:r>
            <a:r>
              <a:rPr lang="vi-VN" sz="3000" b="1" dirty="0" smtClean="0">
                <a:solidFill>
                  <a:srgbClr val="000000"/>
                </a:solidFill>
                <a:latin typeface="Times New Roman"/>
              </a:rPr>
              <a:t>HÀM </a:t>
            </a:r>
            <a:r>
              <a:rPr lang="vi-VN" sz="3000" b="1" dirty="0">
                <a:solidFill>
                  <a:srgbClr val="000000"/>
                </a:solidFill>
                <a:latin typeface="Times New Roman"/>
              </a:rPr>
              <a:t>SỐ BẬC </a:t>
            </a:r>
            <a:r>
              <a:rPr lang="vi-VN" sz="3000" b="1" dirty="0" smtClean="0">
                <a:solidFill>
                  <a:srgbClr val="000000"/>
                </a:solidFill>
                <a:latin typeface="Times New Roman"/>
              </a:rPr>
              <a:t>NHẤT</a:t>
            </a:r>
            <a:endParaRPr lang="vi-VN" sz="3000" b="1" dirty="0">
              <a:solidFill>
                <a:srgbClr val="000000"/>
              </a:solidFill>
              <a:latin typeface="Times New Roman"/>
              <a:cs typeface="Arial" charset="0"/>
            </a:endParaRPr>
          </a:p>
        </p:txBody>
      </p: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3360061" y="1535839"/>
            <a:ext cx="2500237" cy="1070073"/>
            <a:chOff x="912" y="2256"/>
            <a:chExt cx="2544" cy="1536"/>
          </a:xfrm>
        </p:grpSpPr>
        <p:sp>
          <p:nvSpPr>
            <p:cNvPr id="13" name="Rectangle 63"/>
            <p:cNvSpPr>
              <a:spLocks noChangeArrowheads="1"/>
            </p:cNvSpPr>
            <p:nvPr/>
          </p:nvSpPr>
          <p:spPr bwMode="auto">
            <a:xfrm>
              <a:off x="912" y="2256"/>
              <a:ext cx="2544" cy="153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64"/>
            <p:cNvSpPr>
              <a:spLocks noChangeArrowheads="1"/>
            </p:cNvSpPr>
            <p:nvPr/>
          </p:nvSpPr>
          <p:spPr bwMode="auto">
            <a:xfrm>
              <a:off x="1034" y="2338"/>
              <a:ext cx="2334" cy="137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65"/>
            <p:cNvSpPr>
              <a:spLocks noChangeArrowheads="1"/>
            </p:cNvSpPr>
            <p:nvPr/>
          </p:nvSpPr>
          <p:spPr bwMode="auto">
            <a:xfrm>
              <a:off x="1104" y="2429"/>
              <a:ext cx="2160" cy="1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3460116" y="1631841"/>
            <a:ext cx="2254883" cy="8852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vi-V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vi-V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1792404" y="911101"/>
            <a:ext cx="2788482" cy="624738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endCxn id="13" idx="0"/>
          </p:cNvCxnSpPr>
          <p:nvPr/>
        </p:nvCxnSpPr>
        <p:spPr bwMode="auto">
          <a:xfrm>
            <a:off x="4572002" y="911101"/>
            <a:ext cx="38178" cy="624738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4580886" y="911101"/>
            <a:ext cx="2840806" cy="593849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" name="Group 66"/>
          <p:cNvGrpSpPr>
            <a:grpSpLocks/>
          </p:cNvGrpSpPr>
          <p:nvPr/>
        </p:nvGrpSpPr>
        <p:grpSpPr bwMode="auto">
          <a:xfrm>
            <a:off x="533400" y="1535839"/>
            <a:ext cx="2500237" cy="1070073"/>
            <a:chOff x="912" y="2256"/>
            <a:chExt cx="2544" cy="1536"/>
          </a:xfrm>
        </p:grpSpPr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912" y="2256"/>
              <a:ext cx="2544" cy="153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1034" y="2338"/>
              <a:ext cx="2334" cy="137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1104" y="2429"/>
              <a:ext cx="2160" cy="1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626779" y="1631552"/>
            <a:ext cx="2254883" cy="828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vi-V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66"/>
          <p:cNvGrpSpPr>
            <a:grpSpLocks/>
          </p:cNvGrpSpPr>
          <p:nvPr/>
        </p:nvGrpSpPr>
        <p:grpSpPr bwMode="auto">
          <a:xfrm>
            <a:off x="6186563" y="1504950"/>
            <a:ext cx="2500237" cy="1100962"/>
            <a:chOff x="912" y="2256"/>
            <a:chExt cx="2544" cy="1536"/>
          </a:xfrm>
        </p:grpSpPr>
        <p:sp>
          <p:nvSpPr>
            <p:cNvPr id="41" name="Rectangle 63"/>
            <p:cNvSpPr>
              <a:spLocks noChangeArrowheads="1"/>
            </p:cNvSpPr>
            <p:nvPr/>
          </p:nvSpPr>
          <p:spPr bwMode="auto">
            <a:xfrm>
              <a:off x="912" y="2256"/>
              <a:ext cx="2544" cy="153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64"/>
            <p:cNvSpPr>
              <a:spLocks noChangeArrowheads="1"/>
            </p:cNvSpPr>
            <p:nvPr/>
          </p:nvSpPr>
          <p:spPr bwMode="auto">
            <a:xfrm>
              <a:off x="1034" y="2338"/>
              <a:ext cx="2334" cy="137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65"/>
            <p:cNvSpPr>
              <a:spLocks noChangeArrowheads="1"/>
            </p:cNvSpPr>
            <p:nvPr/>
          </p:nvSpPr>
          <p:spPr bwMode="auto">
            <a:xfrm>
              <a:off x="1104" y="2429"/>
              <a:ext cx="2160" cy="1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6286618" y="1689739"/>
            <a:ext cx="2254883" cy="8158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vi-V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6709" y="3536704"/>
            <a:ext cx="2456928" cy="132343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ax +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 (a 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 0))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20642" y="3536705"/>
            <a:ext cx="2477752" cy="120032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 = ax +b (a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 0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43613" y="3536705"/>
            <a:ext cx="2595587" cy="169277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(d) y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ax +b (a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 0)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d’)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20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a’x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b’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a’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 0)</a:t>
            </a:r>
          </a:p>
          <a:p>
            <a:pPr algn="ctr"/>
            <a:endParaRPr lang="vi-VN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1754220" y="2598911"/>
            <a:ext cx="5741058" cy="937793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4610180" y="2622195"/>
            <a:ext cx="2885097" cy="914510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endCxn id="46" idx="0"/>
          </p:cNvCxnSpPr>
          <p:nvPr/>
        </p:nvCxnSpPr>
        <p:spPr bwMode="auto">
          <a:xfrm>
            <a:off x="7495278" y="2605912"/>
            <a:ext cx="46129" cy="930793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78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2004771614434215345_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987" name="Group 3"/>
          <p:cNvGrpSpPr>
            <a:grpSpLocks noChangeAspect="1"/>
          </p:cNvGrpSpPr>
          <p:nvPr/>
        </p:nvGrpSpPr>
        <p:grpSpPr bwMode="auto">
          <a:xfrm flipH="1">
            <a:off x="111125" y="0"/>
            <a:ext cx="9144000" cy="5143500"/>
            <a:chOff x="0" y="0"/>
            <a:chExt cx="5616" cy="4099"/>
          </a:xfrm>
        </p:grpSpPr>
        <p:sp>
          <p:nvSpPr>
            <p:cNvPr id="41988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616" cy="4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989" name="Group 5"/>
            <p:cNvGrpSpPr>
              <a:grpSpLocks/>
            </p:cNvGrpSpPr>
            <p:nvPr/>
          </p:nvGrpSpPr>
          <p:grpSpPr bwMode="auto">
            <a:xfrm>
              <a:off x="42" y="7"/>
              <a:ext cx="5453" cy="4073"/>
              <a:chOff x="42" y="7"/>
              <a:chExt cx="5453" cy="4073"/>
            </a:xfrm>
          </p:grpSpPr>
          <p:sp>
            <p:nvSpPr>
              <p:cNvPr id="41990" name="Line 6"/>
              <p:cNvSpPr>
                <a:spLocks noChangeShapeType="1"/>
              </p:cNvSpPr>
              <p:nvPr/>
            </p:nvSpPr>
            <p:spPr bwMode="auto">
              <a:xfrm>
                <a:off x="4929" y="71"/>
                <a:ext cx="201" cy="4"/>
              </a:xfrm>
              <a:prstGeom prst="line">
                <a:avLst/>
              </a:pr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1" name="Freeform 7"/>
              <p:cNvSpPr>
                <a:spLocks/>
              </p:cNvSpPr>
              <p:nvPr/>
            </p:nvSpPr>
            <p:spPr bwMode="auto">
              <a:xfrm>
                <a:off x="5076" y="105"/>
                <a:ext cx="197" cy="18"/>
              </a:xfrm>
              <a:custGeom>
                <a:avLst/>
                <a:gdLst>
                  <a:gd name="T0" fmla="*/ 0 w 197"/>
                  <a:gd name="T1" fmla="*/ 0 h 18"/>
                  <a:gd name="T2" fmla="*/ 8 w 197"/>
                  <a:gd name="T3" fmla="*/ 3 h 18"/>
                  <a:gd name="T4" fmla="*/ 33 w 197"/>
                  <a:gd name="T5" fmla="*/ 7 h 18"/>
                  <a:gd name="T6" fmla="*/ 63 w 197"/>
                  <a:gd name="T7" fmla="*/ 7 h 18"/>
                  <a:gd name="T8" fmla="*/ 100 w 197"/>
                  <a:gd name="T9" fmla="*/ 11 h 18"/>
                  <a:gd name="T10" fmla="*/ 134 w 197"/>
                  <a:gd name="T11" fmla="*/ 14 h 18"/>
                  <a:gd name="T12" fmla="*/ 167 w 197"/>
                  <a:gd name="T13" fmla="*/ 18 h 18"/>
                  <a:gd name="T14" fmla="*/ 188 w 197"/>
                  <a:gd name="T15" fmla="*/ 18 h 18"/>
                  <a:gd name="T16" fmla="*/ 197 w 197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18">
                    <a:moveTo>
                      <a:pt x="0" y="0"/>
                    </a:moveTo>
                    <a:lnTo>
                      <a:pt x="8" y="3"/>
                    </a:lnTo>
                    <a:lnTo>
                      <a:pt x="33" y="7"/>
                    </a:lnTo>
                    <a:lnTo>
                      <a:pt x="63" y="7"/>
                    </a:lnTo>
                    <a:lnTo>
                      <a:pt x="100" y="11"/>
                    </a:lnTo>
                    <a:lnTo>
                      <a:pt x="134" y="14"/>
                    </a:lnTo>
                    <a:lnTo>
                      <a:pt x="167" y="18"/>
                    </a:lnTo>
                    <a:lnTo>
                      <a:pt x="188" y="18"/>
                    </a:lnTo>
                    <a:lnTo>
                      <a:pt x="197" y="18"/>
                    </a:lnTo>
                  </a:path>
                </a:pathLst>
              </a:custGeom>
              <a:noFill/>
              <a:ln w="63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2" name="Freeform 8"/>
              <p:cNvSpPr>
                <a:spLocks/>
              </p:cNvSpPr>
              <p:nvPr/>
            </p:nvSpPr>
            <p:spPr bwMode="auto">
              <a:xfrm>
                <a:off x="4933" y="34"/>
                <a:ext cx="147" cy="22"/>
              </a:xfrm>
              <a:custGeom>
                <a:avLst/>
                <a:gdLst>
                  <a:gd name="T0" fmla="*/ 0 w 147"/>
                  <a:gd name="T1" fmla="*/ 0 h 22"/>
                  <a:gd name="T2" fmla="*/ 9 w 147"/>
                  <a:gd name="T3" fmla="*/ 3 h 22"/>
                  <a:gd name="T4" fmla="*/ 30 w 147"/>
                  <a:gd name="T5" fmla="*/ 7 h 22"/>
                  <a:gd name="T6" fmla="*/ 80 w 147"/>
                  <a:gd name="T7" fmla="*/ 15 h 22"/>
                  <a:gd name="T8" fmla="*/ 126 w 147"/>
                  <a:gd name="T9" fmla="*/ 22 h 22"/>
                  <a:gd name="T10" fmla="*/ 143 w 147"/>
                  <a:gd name="T11" fmla="*/ 22 h 22"/>
                  <a:gd name="T12" fmla="*/ 147 w 147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22">
                    <a:moveTo>
                      <a:pt x="0" y="0"/>
                    </a:moveTo>
                    <a:lnTo>
                      <a:pt x="9" y="3"/>
                    </a:lnTo>
                    <a:lnTo>
                      <a:pt x="30" y="7"/>
                    </a:lnTo>
                    <a:lnTo>
                      <a:pt x="80" y="15"/>
                    </a:lnTo>
                    <a:lnTo>
                      <a:pt x="126" y="22"/>
                    </a:lnTo>
                    <a:lnTo>
                      <a:pt x="143" y="22"/>
                    </a:lnTo>
                    <a:lnTo>
                      <a:pt x="147" y="22"/>
                    </a:lnTo>
                  </a:path>
                </a:pathLst>
              </a:custGeom>
              <a:noFill/>
              <a:ln w="63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3" name="Line 9"/>
              <p:cNvSpPr>
                <a:spLocks noChangeShapeType="1"/>
              </p:cNvSpPr>
              <p:nvPr/>
            </p:nvSpPr>
            <p:spPr bwMode="auto">
              <a:xfrm>
                <a:off x="5093" y="19"/>
                <a:ext cx="108" cy="74"/>
              </a:xfrm>
              <a:prstGeom prst="line">
                <a:avLst/>
              </a:pr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4" name="Freeform 10"/>
              <p:cNvSpPr>
                <a:spLocks/>
              </p:cNvSpPr>
              <p:nvPr/>
            </p:nvSpPr>
            <p:spPr bwMode="auto">
              <a:xfrm>
                <a:off x="4984" y="19"/>
                <a:ext cx="511" cy="175"/>
              </a:xfrm>
              <a:custGeom>
                <a:avLst/>
                <a:gdLst>
                  <a:gd name="T0" fmla="*/ 0 w 511"/>
                  <a:gd name="T1" fmla="*/ 0 h 175"/>
                  <a:gd name="T2" fmla="*/ 8 w 511"/>
                  <a:gd name="T3" fmla="*/ 3 h 175"/>
                  <a:gd name="T4" fmla="*/ 25 w 511"/>
                  <a:gd name="T5" fmla="*/ 11 h 175"/>
                  <a:gd name="T6" fmla="*/ 50 w 511"/>
                  <a:gd name="T7" fmla="*/ 18 h 175"/>
                  <a:gd name="T8" fmla="*/ 83 w 511"/>
                  <a:gd name="T9" fmla="*/ 30 h 175"/>
                  <a:gd name="T10" fmla="*/ 121 w 511"/>
                  <a:gd name="T11" fmla="*/ 44 h 175"/>
                  <a:gd name="T12" fmla="*/ 163 w 511"/>
                  <a:gd name="T13" fmla="*/ 59 h 175"/>
                  <a:gd name="T14" fmla="*/ 259 w 511"/>
                  <a:gd name="T15" fmla="*/ 89 h 175"/>
                  <a:gd name="T16" fmla="*/ 351 w 511"/>
                  <a:gd name="T17" fmla="*/ 123 h 175"/>
                  <a:gd name="T18" fmla="*/ 393 w 511"/>
                  <a:gd name="T19" fmla="*/ 138 h 175"/>
                  <a:gd name="T20" fmla="*/ 431 w 511"/>
                  <a:gd name="T21" fmla="*/ 149 h 175"/>
                  <a:gd name="T22" fmla="*/ 464 w 511"/>
                  <a:gd name="T23" fmla="*/ 160 h 175"/>
                  <a:gd name="T24" fmla="*/ 490 w 511"/>
                  <a:gd name="T25" fmla="*/ 168 h 175"/>
                  <a:gd name="T26" fmla="*/ 506 w 511"/>
                  <a:gd name="T27" fmla="*/ 175 h 175"/>
                  <a:gd name="T28" fmla="*/ 511 w 511"/>
                  <a:gd name="T2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1" h="175">
                    <a:moveTo>
                      <a:pt x="0" y="0"/>
                    </a:moveTo>
                    <a:lnTo>
                      <a:pt x="8" y="3"/>
                    </a:lnTo>
                    <a:lnTo>
                      <a:pt x="25" y="11"/>
                    </a:lnTo>
                    <a:lnTo>
                      <a:pt x="50" y="18"/>
                    </a:lnTo>
                    <a:lnTo>
                      <a:pt x="83" y="30"/>
                    </a:lnTo>
                    <a:lnTo>
                      <a:pt x="121" y="44"/>
                    </a:lnTo>
                    <a:lnTo>
                      <a:pt x="163" y="59"/>
                    </a:lnTo>
                    <a:lnTo>
                      <a:pt x="259" y="89"/>
                    </a:lnTo>
                    <a:lnTo>
                      <a:pt x="351" y="123"/>
                    </a:lnTo>
                    <a:lnTo>
                      <a:pt x="393" y="138"/>
                    </a:lnTo>
                    <a:lnTo>
                      <a:pt x="431" y="149"/>
                    </a:lnTo>
                    <a:lnTo>
                      <a:pt x="464" y="160"/>
                    </a:lnTo>
                    <a:lnTo>
                      <a:pt x="490" y="168"/>
                    </a:lnTo>
                    <a:lnTo>
                      <a:pt x="506" y="175"/>
                    </a:lnTo>
                    <a:lnTo>
                      <a:pt x="511" y="175"/>
                    </a:lnTo>
                  </a:path>
                </a:pathLst>
              </a:custGeom>
              <a:noFill/>
              <a:ln w="63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5" name="Freeform 11"/>
              <p:cNvSpPr>
                <a:spLocks/>
              </p:cNvSpPr>
              <p:nvPr/>
            </p:nvSpPr>
            <p:spPr bwMode="auto">
              <a:xfrm>
                <a:off x="5080" y="7"/>
                <a:ext cx="25" cy="23"/>
              </a:xfrm>
              <a:custGeom>
                <a:avLst/>
                <a:gdLst>
                  <a:gd name="T0" fmla="*/ 17 w 25"/>
                  <a:gd name="T1" fmla="*/ 23 h 23"/>
                  <a:gd name="T2" fmla="*/ 4 w 25"/>
                  <a:gd name="T3" fmla="*/ 23 h 23"/>
                  <a:gd name="T4" fmla="*/ 0 w 25"/>
                  <a:gd name="T5" fmla="*/ 19 h 23"/>
                  <a:gd name="T6" fmla="*/ 0 w 25"/>
                  <a:gd name="T7" fmla="*/ 8 h 23"/>
                  <a:gd name="T8" fmla="*/ 8 w 25"/>
                  <a:gd name="T9" fmla="*/ 4 h 23"/>
                  <a:gd name="T10" fmla="*/ 21 w 25"/>
                  <a:gd name="T11" fmla="*/ 0 h 23"/>
                  <a:gd name="T12" fmla="*/ 25 w 25"/>
                  <a:gd name="T13" fmla="*/ 8 h 23"/>
                  <a:gd name="T14" fmla="*/ 25 w 25"/>
                  <a:gd name="T15" fmla="*/ 19 h 23"/>
                  <a:gd name="T16" fmla="*/ 17 w 25"/>
                  <a:gd name="T1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3">
                    <a:moveTo>
                      <a:pt x="17" y="23"/>
                    </a:moveTo>
                    <a:lnTo>
                      <a:pt x="4" y="23"/>
                    </a:lnTo>
                    <a:lnTo>
                      <a:pt x="0" y="19"/>
                    </a:lnTo>
                    <a:lnTo>
                      <a:pt x="0" y="8"/>
                    </a:lnTo>
                    <a:lnTo>
                      <a:pt x="8" y="4"/>
                    </a:lnTo>
                    <a:lnTo>
                      <a:pt x="21" y="0"/>
                    </a:lnTo>
                    <a:lnTo>
                      <a:pt x="25" y="8"/>
                    </a:lnTo>
                    <a:lnTo>
                      <a:pt x="25" y="19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B7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6" name="Freeform 12"/>
              <p:cNvSpPr>
                <a:spLocks/>
              </p:cNvSpPr>
              <p:nvPr/>
            </p:nvSpPr>
            <p:spPr bwMode="auto">
              <a:xfrm>
                <a:off x="4971" y="7"/>
                <a:ext cx="25" cy="23"/>
              </a:xfrm>
              <a:custGeom>
                <a:avLst/>
                <a:gdLst>
                  <a:gd name="T0" fmla="*/ 17 w 25"/>
                  <a:gd name="T1" fmla="*/ 23 h 23"/>
                  <a:gd name="T2" fmla="*/ 4 w 25"/>
                  <a:gd name="T3" fmla="*/ 23 h 23"/>
                  <a:gd name="T4" fmla="*/ 0 w 25"/>
                  <a:gd name="T5" fmla="*/ 15 h 23"/>
                  <a:gd name="T6" fmla="*/ 0 w 25"/>
                  <a:gd name="T7" fmla="*/ 8 h 23"/>
                  <a:gd name="T8" fmla="*/ 8 w 25"/>
                  <a:gd name="T9" fmla="*/ 0 h 23"/>
                  <a:gd name="T10" fmla="*/ 21 w 25"/>
                  <a:gd name="T11" fmla="*/ 0 h 23"/>
                  <a:gd name="T12" fmla="*/ 25 w 25"/>
                  <a:gd name="T13" fmla="*/ 8 h 23"/>
                  <a:gd name="T14" fmla="*/ 25 w 25"/>
                  <a:gd name="T15" fmla="*/ 15 h 23"/>
                  <a:gd name="T16" fmla="*/ 17 w 25"/>
                  <a:gd name="T1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3">
                    <a:moveTo>
                      <a:pt x="17" y="23"/>
                    </a:moveTo>
                    <a:lnTo>
                      <a:pt x="4" y="23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21" y="0"/>
                    </a:lnTo>
                    <a:lnTo>
                      <a:pt x="25" y="8"/>
                    </a:lnTo>
                    <a:lnTo>
                      <a:pt x="25" y="15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B7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7" name="Freeform 13"/>
              <p:cNvSpPr>
                <a:spLocks/>
              </p:cNvSpPr>
              <p:nvPr/>
            </p:nvSpPr>
            <p:spPr bwMode="auto">
              <a:xfrm>
                <a:off x="4921" y="15"/>
                <a:ext cx="29" cy="22"/>
              </a:xfrm>
              <a:custGeom>
                <a:avLst/>
                <a:gdLst>
                  <a:gd name="T0" fmla="*/ 17 w 29"/>
                  <a:gd name="T1" fmla="*/ 22 h 22"/>
                  <a:gd name="T2" fmla="*/ 8 w 29"/>
                  <a:gd name="T3" fmla="*/ 22 h 22"/>
                  <a:gd name="T4" fmla="*/ 0 w 29"/>
                  <a:gd name="T5" fmla="*/ 15 h 22"/>
                  <a:gd name="T6" fmla="*/ 4 w 29"/>
                  <a:gd name="T7" fmla="*/ 7 h 22"/>
                  <a:gd name="T8" fmla="*/ 12 w 29"/>
                  <a:gd name="T9" fmla="*/ 0 h 22"/>
                  <a:gd name="T10" fmla="*/ 25 w 29"/>
                  <a:gd name="T11" fmla="*/ 0 h 22"/>
                  <a:gd name="T12" fmla="*/ 29 w 29"/>
                  <a:gd name="T13" fmla="*/ 7 h 22"/>
                  <a:gd name="T14" fmla="*/ 29 w 29"/>
                  <a:gd name="T15" fmla="*/ 15 h 22"/>
                  <a:gd name="T16" fmla="*/ 17 w 2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2">
                    <a:moveTo>
                      <a:pt x="17" y="22"/>
                    </a:moveTo>
                    <a:lnTo>
                      <a:pt x="8" y="22"/>
                    </a:lnTo>
                    <a:lnTo>
                      <a:pt x="0" y="15"/>
                    </a:lnTo>
                    <a:lnTo>
                      <a:pt x="4" y="7"/>
                    </a:lnTo>
                    <a:lnTo>
                      <a:pt x="12" y="0"/>
                    </a:lnTo>
                    <a:lnTo>
                      <a:pt x="25" y="0"/>
                    </a:lnTo>
                    <a:lnTo>
                      <a:pt x="29" y="7"/>
                    </a:lnTo>
                    <a:lnTo>
                      <a:pt x="29" y="15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B7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8" name="Freeform 14"/>
              <p:cNvSpPr>
                <a:spLocks/>
              </p:cNvSpPr>
              <p:nvPr/>
            </p:nvSpPr>
            <p:spPr bwMode="auto">
              <a:xfrm>
                <a:off x="4917" y="60"/>
                <a:ext cx="29" cy="22"/>
              </a:xfrm>
              <a:custGeom>
                <a:avLst/>
                <a:gdLst>
                  <a:gd name="T0" fmla="*/ 16 w 29"/>
                  <a:gd name="T1" fmla="*/ 22 h 22"/>
                  <a:gd name="T2" fmla="*/ 8 w 29"/>
                  <a:gd name="T3" fmla="*/ 22 h 22"/>
                  <a:gd name="T4" fmla="*/ 0 w 29"/>
                  <a:gd name="T5" fmla="*/ 18 h 22"/>
                  <a:gd name="T6" fmla="*/ 4 w 29"/>
                  <a:gd name="T7" fmla="*/ 7 h 22"/>
                  <a:gd name="T8" fmla="*/ 12 w 29"/>
                  <a:gd name="T9" fmla="*/ 0 h 22"/>
                  <a:gd name="T10" fmla="*/ 21 w 29"/>
                  <a:gd name="T11" fmla="*/ 0 h 22"/>
                  <a:gd name="T12" fmla="*/ 29 w 29"/>
                  <a:gd name="T13" fmla="*/ 7 h 22"/>
                  <a:gd name="T14" fmla="*/ 25 w 29"/>
                  <a:gd name="T15" fmla="*/ 15 h 22"/>
                  <a:gd name="T16" fmla="*/ 16 w 2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2">
                    <a:moveTo>
                      <a:pt x="16" y="22"/>
                    </a:moveTo>
                    <a:lnTo>
                      <a:pt x="8" y="22"/>
                    </a:lnTo>
                    <a:lnTo>
                      <a:pt x="0" y="18"/>
                    </a:lnTo>
                    <a:lnTo>
                      <a:pt x="4" y="7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29" y="7"/>
                    </a:lnTo>
                    <a:lnTo>
                      <a:pt x="25" y="15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B7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9" name="Freeform 15"/>
              <p:cNvSpPr>
                <a:spLocks/>
              </p:cNvSpPr>
              <p:nvPr/>
            </p:nvSpPr>
            <p:spPr bwMode="auto">
              <a:xfrm>
                <a:off x="5055" y="93"/>
                <a:ext cx="29" cy="26"/>
              </a:xfrm>
              <a:custGeom>
                <a:avLst/>
                <a:gdLst>
                  <a:gd name="T0" fmla="*/ 17 w 29"/>
                  <a:gd name="T1" fmla="*/ 23 h 26"/>
                  <a:gd name="T2" fmla="*/ 4 w 29"/>
                  <a:gd name="T3" fmla="*/ 26 h 26"/>
                  <a:gd name="T4" fmla="*/ 0 w 29"/>
                  <a:gd name="T5" fmla="*/ 19 h 26"/>
                  <a:gd name="T6" fmla="*/ 0 w 29"/>
                  <a:gd name="T7" fmla="*/ 8 h 26"/>
                  <a:gd name="T8" fmla="*/ 8 w 29"/>
                  <a:gd name="T9" fmla="*/ 0 h 26"/>
                  <a:gd name="T10" fmla="*/ 21 w 29"/>
                  <a:gd name="T11" fmla="*/ 0 h 26"/>
                  <a:gd name="T12" fmla="*/ 29 w 29"/>
                  <a:gd name="T13" fmla="*/ 8 h 26"/>
                  <a:gd name="T14" fmla="*/ 25 w 29"/>
                  <a:gd name="T15" fmla="*/ 15 h 26"/>
                  <a:gd name="T16" fmla="*/ 17 w 29"/>
                  <a:gd name="T1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6">
                    <a:moveTo>
                      <a:pt x="17" y="23"/>
                    </a:moveTo>
                    <a:lnTo>
                      <a:pt x="4" y="26"/>
                    </a:lnTo>
                    <a:lnTo>
                      <a:pt x="0" y="19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21" y="0"/>
                    </a:lnTo>
                    <a:lnTo>
                      <a:pt x="29" y="8"/>
                    </a:lnTo>
                    <a:lnTo>
                      <a:pt x="25" y="15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B7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0" name="Line 16"/>
              <p:cNvSpPr>
                <a:spLocks noChangeShapeType="1"/>
              </p:cNvSpPr>
              <p:nvPr/>
            </p:nvSpPr>
            <p:spPr bwMode="auto">
              <a:xfrm flipV="1">
                <a:off x="3585" y="3924"/>
                <a:ext cx="151" cy="115"/>
              </a:xfrm>
              <a:prstGeom prst="line">
                <a:avLst/>
              </a:pr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1" name="Freeform 17"/>
              <p:cNvSpPr>
                <a:spLocks/>
              </p:cNvSpPr>
              <p:nvPr/>
            </p:nvSpPr>
            <p:spPr bwMode="auto">
              <a:xfrm>
                <a:off x="3723" y="3879"/>
                <a:ext cx="159" cy="101"/>
              </a:xfrm>
              <a:custGeom>
                <a:avLst/>
                <a:gdLst>
                  <a:gd name="T0" fmla="*/ 0 w 159"/>
                  <a:gd name="T1" fmla="*/ 101 h 101"/>
                  <a:gd name="T2" fmla="*/ 8 w 159"/>
                  <a:gd name="T3" fmla="*/ 97 h 101"/>
                  <a:gd name="T4" fmla="*/ 25 w 159"/>
                  <a:gd name="T5" fmla="*/ 86 h 101"/>
                  <a:gd name="T6" fmla="*/ 84 w 159"/>
                  <a:gd name="T7" fmla="*/ 52 h 101"/>
                  <a:gd name="T8" fmla="*/ 134 w 159"/>
                  <a:gd name="T9" fmla="*/ 15 h 101"/>
                  <a:gd name="T10" fmla="*/ 155 w 159"/>
                  <a:gd name="T11" fmla="*/ 3 h 101"/>
                  <a:gd name="T12" fmla="*/ 159 w 159"/>
                  <a:gd name="T1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01">
                    <a:moveTo>
                      <a:pt x="0" y="101"/>
                    </a:moveTo>
                    <a:lnTo>
                      <a:pt x="8" y="97"/>
                    </a:lnTo>
                    <a:lnTo>
                      <a:pt x="25" y="86"/>
                    </a:lnTo>
                    <a:lnTo>
                      <a:pt x="84" y="52"/>
                    </a:lnTo>
                    <a:lnTo>
                      <a:pt x="134" y="15"/>
                    </a:lnTo>
                    <a:lnTo>
                      <a:pt x="155" y="3"/>
                    </a:lnTo>
                    <a:lnTo>
                      <a:pt x="159" y="0"/>
                    </a:lnTo>
                  </a:path>
                </a:pathLst>
              </a:custGeom>
              <a:noFill/>
              <a:ln w="63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2" name="Freeform 18"/>
              <p:cNvSpPr>
                <a:spLocks/>
              </p:cNvSpPr>
              <p:nvPr/>
            </p:nvSpPr>
            <p:spPr bwMode="auto">
              <a:xfrm>
                <a:off x="3560" y="3942"/>
                <a:ext cx="134" cy="67"/>
              </a:xfrm>
              <a:custGeom>
                <a:avLst/>
                <a:gdLst>
                  <a:gd name="T0" fmla="*/ 0 w 134"/>
                  <a:gd name="T1" fmla="*/ 67 h 67"/>
                  <a:gd name="T2" fmla="*/ 8 w 134"/>
                  <a:gd name="T3" fmla="*/ 64 h 67"/>
                  <a:gd name="T4" fmla="*/ 25 w 134"/>
                  <a:gd name="T5" fmla="*/ 52 h 67"/>
                  <a:gd name="T6" fmla="*/ 71 w 134"/>
                  <a:gd name="T7" fmla="*/ 30 h 67"/>
                  <a:gd name="T8" fmla="*/ 113 w 134"/>
                  <a:gd name="T9" fmla="*/ 8 h 67"/>
                  <a:gd name="T10" fmla="*/ 125 w 134"/>
                  <a:gd name="T11" fmla="*/ 0 h 67"/>
                  <a:gd name="T12" fmla="*/ 134 w 134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7">
                    <a:moveTo>
                      <a:pt x="0" y="67"/>
                    </a:moveTo>
                    <a:lnTo>
                      <a:pt x="8" y="64"/>
                    </a:lnTo>
                    <a:lnTo>
                      <a:pt x="25" y="52"/>
                    </a:lnTo>
                    <a:lnTo>
                      <a:pt x="71" y="30"/>
                    </a:lnTo>
                    <a:lnTo>
                      <a:pt x="113" y="8"/>
                    </a:lnTo>
                    <a:lnTo>
                      <a:pt x="125" y="0"/>
                    </a:lnTo>
                    <a:lnTo>
                      <a:pt x="134" y="0"/>
                    </a:lnTo>
                  </a:path>
                </a:pathLst>
              </a:custGeom>
              <a:noFill/>
              <a:ln w="63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3" name="Line 19"/>
              <p:cNvSpPr>
                <a:spLocks noChangeShapeType="1"/>
              </p:cNvSpPr>
              <p:nvPr/>
            </p:nvSpPr>
            <p:spPr bwMode="auto">
              <a:xfrm flipV="1">
                <a:off x="3669" y="3897"/>
                <a:ext cx="138" cy="8"/>
              </a:xfrm>
              <a:prstGeom prst="line">
                <a:avLst/>
              </a:pr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4" name="Freeform 20"/>
              <p:cNvSpPr>
                <a:spLocks/>
              </p:cNvSpPr>
              <p:nvPr/>
            </p:nvSpPr>
            <p:spPr bwMode="auto">
              <a:xfrm>
                <a:off x="3585" y="3770"/>
                <a:ext cx="992" cy="198"/>
              </a:xfrm>
              <a:custGeom>
                <a:avLst/>
                <a:gdLst>
                  <a:gd name="T0" fmla="*/ 0 w 992"/>
                  <a:gd name="T1" fmla="*/ 198 h 198"/>
                  <a:gd name="T2" fmla="*/ 8 w 992"/>
                  <a:gd name="T3" fmla="*/ 195 h 198"/>
                  <a:gd name="T4" fmla="*/ 29 w 992"/>
                  <a:gd name="T5" fmla="*/ 191 h 198"/>
                  <a:gd name="T6" fmla="*/ 54 w 992"/>
                  <a:gd name="T7" fmla="*/ 183 h 198"/>
                  <a:gd name="T8" fmla="*/ 88 w 992"/>
                  <a:gd name="T9" fmla="*/ 172 h 198"/>
                  <a:gd name="T10" fmla="*/ 172 w 992"/>
                  <a:gd name="T11" fmla="*/ 146 h 198"/>
                  <a:gd name="T12" fmla="*/ 264 w 992"/>
                  <a:gd name="T13" fmla="*/ 116 h 198"/>
                  <a:gd name="T14" fmla="*/ 360 w 992"/>
                  <a:gd name="T15" fmla="*/ 86 h 198"/>
                  <a:gd name="T16" fmla="*/ 402 w 992"/>
                  <a:gd name="T17" fmla="*/ 75 h 198"/>
                  <a:gd name="T18" fmla="*/ 440 w 992"/>
                  <a:gd name="T19" fmla="*/ 64 h 198"/>
                  <a:gd name="T20" fmla="*/ 473 w 992"/>
                  <a:gd name="T21" fmla="*/ 49 h 198"/>
                  <a:gd name="T22" fmla="*/ 498 w 992"/>
                  <a:gd name="T23" fmla="*/ 42 h 198"/>
                  <a:gd name="T24" fmla="*/ 511 w 992"/>
                  <a:gd name="T25" fmla="*/ 38 h 198"/>
                  <a:gd name="T26" fmla="*/ 519 w 992"/>
                  <a:gd name="T27" fmla="*/ 34 h 198"/>
                  <a:gd name="T28" fmla="*/ 586 w 992"/>
                  <a:gd name="T29" fmla="*/ 23 h 198"/>
                  <a:gd name="T30" fmla="*/ 645 w 992"/>
                  <a:gd name="T31" fmla="*/ 15 h 198"/>
                  <a:gd name="T32" fmla="*/ 699 w 992"/>
                  <a:gd name="T33" fmla="*/ 8 h 198"/>
                  <a:gd name="T34" fmla="*/ 749 w 992"/>
                  <a:gd name="T35" fmla="*/ 4 h 198"/>
                  <a:gd name="T36" fmla="*/ 791 w 992"/>
                  <a:gd name="T37" fmla="*/ 4 h 198"/>
                  <a:gd name="T38" fmla="*/ 829 w 992"/>
                  <a:gd name="T39" fmla="*/ 0 h 198"/>
                  <a:gd name="T40" fmla="*/ 863 w 992"/>
                  <a:gd name="T41" fmla="*/ 0 h 198"/>
                  <a:gd name="T42" fmla="*/ 892 w 992"/>
                  <a:gd name="T43" fmla="*/ 4 h 198"/>
                  <a:gd name="T44" fmla="*/ 938 w 992"/>
                  <a:gd name="T45" fmla="*/ 8 h 198"/>
                  <a:gd name="T46" fmla="*/ 967 w 992"/>
                  <a:gd name="T47" fmla="*/ 15 h 198"/>
                  <a:gd name="T48" fmla="*/ 984 w 992"/>
                  <a:gd name="T49" fmla="*/ 23 h 198"/>
                  <a:gd name="T50" fmla="*/ 992 w 992"/>
                  <a:gd name="T51" fmla="*/ 2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92" h="198">
                    <a:moveTo>
                      <a:pt x="0" y="198"/>
                    </a:moveTo>
                    <a:lnTo>
                      <a:pt x="8" y="195"/>
                    </a:lnTo>
                    <a:lnTo>
                      <a:pt x="29" y="191"/>
                    </a:lnTo>
                    <a:lnTo>
                      <a:pt x="54" y="183"/>
                    </a:lnTo>
                    <a:lnTo>
                      <a:pt x="88" y="172"/>
                    </a:lnTo>
                    <a:lnTo>
                      <a:pt x="172" y="146"/>
                    </a:lnTo>
                    <a:lnTo>
                      <a:pt x="264" y="116"/>
                    </a:lnTo>
                    <a:lnTo>
                      <a:pt x="360" y="86"/>
                    </a:lnTo>
                    <a:lnTo>
                      <a:pt x="402" y="75"/>
                    </a:lnTo>
                    <a:lnTo>
                      <a:pt x="440" y="64"/>
                    </a:lnTo>
                    <a:lnTo>
                      <a:pt x="473" y="49"/>
                    </a:lnTo>
                    <a:lnTo>
                      <a:pt x="498" y="42"/>
                    </a:lnTo>
                    <a:lnTo>
                      <a:pt x="511" y="38"/>
                    </a:lnTo>
                    <a:lnTo>
                      <a:pt x="519" y="34"/>
                    </a:lnTo>
                    <a:lnTo>
                      <a:pt x="586" y="23"/>
                    </a:lnTo>
                    <a:lnTo>
                      <a:pt x="645" y="15"/>
                    </a:lnTo>
                    <a:lnTo>
                      <a:pt x="699" y="8"/>
                    </a:lnTo>
                    <a:lnTo>
                      <a:pt x="749" y="4"/>
                    </a:lnTo>
                    <a:lnTo>
                      <a:pt x="791" y="4"/>
                    </a:lnTo>
                    <a:lnTo>
                      <a:pt x="829" y="0"/>
                    </a:lnTo>
                    <a:lnTo>
                      <a:pt x="863" y="0"/>
                    </a:lnTo>
                    <a:lnTo>
                      <a:pt x="892" y="4"/>
                    </a:lnTo>
                    <a:lnTo>
                      <a:pt x="938" y="8"/>
                    </a:lnTo>
                    <a:lnTo>
                      <a:pt x="967" y="15"/>
                    </a:lnTo>
                    <a:lnTo>
                      <a:pt x="984" y="23"/>
                    </a:lnTo>
                    <a:lnTo>
                      <a:pt x="992" y="27"/>
                    </a:lnTo>
                  </a:path>
                </a:pathLst>
              </a:custGeom>
              <a:noFill/>
              <a:ln w="63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5" name="Freeform 21"/>
              <p:cNvSpPr>
                <a:spLocks/>
              </p:cNvSpPr>
              <p:nvPr/>
            </p:nvSpPr>
            <p:spPr bwMode="auto">
              <a:xfrm>
                <a:off x="3660" y="3894"/>
                <a:ext cx="21" cy="26"/>
              </a:xfrm>
              <a:custGeom>
                <a:avLst/>
                <a:gdLst>
                  <a:gd name="T0" fmla="*/ 21 w 21"/>
                  <a:gd name="T1" fmla="*/ 18 h 26"/>
                  <a:gd name="T2" fmla="*/ 13 w 21"/>
                  <a:gd name="T3" fmla="*/ 26 h 26"/>
                  <a:gd name="T4" fmla="*/ 4 w 21"/>
                  <a:gd name="T5" fmla="*/ 26 h 26"/>
                  <a:gd name="T6" fmla="*/ 0 w 21"/>
                  <a:gd name="T7" fmla="*/ 15 h 26"/>
                  <a:gd name="T8" fmla="*/ 0 w 21"/>
                  <a:gd name="T9" fmla="*/ 7 h 26"/>
                  <a:gd name="T10" fmla="*/ 9 w 21"/>
                  <a:gd name="T11" fmla="*/ 0 h 26"/>
                  <a:gd name="T12" fmla="*/ 17 w 21"/>
                  <a:gd name="T13" fmla="*/ 0 h 26"/>
                  <a:gd name="T14" fmla="*/ 21 w 21"/>
                  <a:gd name="T15" fmla="*/ 7 h 26"/>
                  <a:gd name="T16" fmla="*/ 21 w 21"/>
                  <a:gd name="T17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6">
                    <a:moveTo>
                      <a:pt x="21" y="18"/>
                    </a:moveTo>
                    <a:lnTo>
                      <a:pt x="13" y="26"/>
                    </a:lnTo>
                    <a:lnTo>
                      <a:pt x="4" y="26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1" y="7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B7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6" name="Freeform 22"/>
              <p:cNvSpPr>
                <a:spLocks/>
              </p:cNvSpPr>
              <p:nvPr/>
            </p:nvSpPr>
            <p:spPr bwMode="auto">
              <a:xfrm>
                <a:off x="3576" y="3953"/>
                <a:ext cx="26" cy="27"/>
              </a:xfrm>
              <a:custGeom>
                <a:avLst/>
                <a:gdLst>
                  <a:gd name="T0" fmla="*/ 21 w 26"/>
                  <a:gd name="T1" fmla="*/ 19 h 27"/>
                  <a:gd name="T2" fmla="*/ 13 w 26"/>
                  <a:gd name="T3" fmla="*/ 27 h 27"/>
                  <a:gd name="T4" fmla="*/ 5 w 26"/>
                  <a:gd name="T5" fmla="*/ 27 h 27"/>
                  <a:gd name="T6" fmla="*/ 0 w 26"/>
                  <a:gd name="T7" fmla="*/ 19 h 27"/>
                  <a:gd name="T8" fmla="*/ 0 w 26"/>
                  <a:gd name="T9" fmla="*/ 8 h 27"/>
                  <a:gd name="T10" fmla="*/ 9 w 26"/>
                  <a:gd name="T11" fmla="*/ 0 h 27"/>
                  <a:gd name="T12" fmla="*/ 17 w 26"/>
                  <a:gd name="T13" fmla="*/ 4 h 27"/>
                  <a:gd name="T14" fmla="*/ 26 w 26"/>
                  <a:gd name="T15" fmla="*/ 12 h 27"/>
                  <a:gd name="T16" fmla="*/ 21 w 26"/>
                  <a:gd name="T17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7">
                    <a:moveTo>
                      <a:pt x="21" y="19"/>
                    </a:moveTo>
                    <a:lnTo>
                      <a:pt x="13" y="27"/>
                    </a:lnTo>
                    <a:lnTo>
                      <a:pt x="5" y="27"/>
                    </a:lnTo>
                    <a:lnTo>
                      <a:pt x="0" y="19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7" y="4"/>
                    </a:lnTo>
                    <a:lnTo>
                      <a:pt x="26" y="12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B7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7" name="Freeform 23"/>
              <p:cNvSpPr>
                <a:spLocks/>
              </p:cNvSpPr>
              <p:nvPr/>
            </p:nvSpPr>
            <p:spPr bwMode="auto">
              <a:xfrm>
                <a:off x="3543" y="3987"/>
                <a:ext cx="25" cy="26"/>
              </a:xfrm>
              <a:custGeom>
                <a:avLst/>
                <a:gdLst>
                  <a:gd name="T0" fmla="*/ 25 w 25"/>
                  <a:gd name="T1" fmla="*/ 19 h 26"/>
                  <a:gd name="T2" fmla="*/ 17 w 25"/>
                  <a:gd name="T3" fmla="*/ 26 h 26"/>
                  <a:gd name="T4" fmla="*/ 8 w 25"/>
                  <a:gd name="T5" fmla="*/ 26 h 26"/>
                  <a:gd name="T6" fmla="*/ 0 w 25"/>
                  <a:gd name="T7" fmla="*/ 19 h 26"/>
                  <a:gd name="T8" fmla="*/ 4 w 25"/>
                  <a:gd name="T9" fmla="*/ 7 h 26"/>
                  <a:gd name="T10" fmla="*/ 13 w 25"/>
                  <a:gd name="T11" fmla="*/ 0 h 26"/>
                  <a:gd name="T12" fmla="*/ 21 w 25"/>
                  <a:gd name="T13" fmla="*/ 0 h 26"/>
                  <a:gd name="T14" fmla="*/ 25 w 25"/>
                  <a:gd name="T15" fmla="*/ 7 h 26"/>
                  <a:gd name="T16" fmla="*/ 25 w 25"/>
                  <a:gd name="T1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25" y="19"/>
                    </a:moveTo>
                    <a:lnTo>
                      <a:pt x="17" y="26"/>
                    </a:lnTo>
                    <a:lnTo>
                      <a:pt x="8" y="26"/>
                    </a:lnTo>
                    <a:lnTo>
                      <a:pt x="0" y="19"/>
                    </a:lnTo>
                    <a:lnTo>
                      <a:pt x="4" y="7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5" y="7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B7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8" name="Freeform 24"/>
              <p:cNvSpPr>
                <a:spLocks/>
              </p:cNvSpPr>
              <p:nvPr/>
            </p:nvSpPr>
            <p:spPr bwMode="auto">
              <a:xfrm>
                <a:off x="3572" y="4024"/>
                <a:ext cx="25" cy="26"/>
              </a:xfrm>
              <a:custGeom>
                <a:avLst/>
                <a:gdLst>
                  <a:gd name="T0" fmla="*/ 25 w 25"/>
                  <a:gd name="T1" fmla="*/ 19 h 26"/>
                  <a:gd name="T2" fmla="*/ 17 w 25"/>
                  <a:gd name="T3" fmla="*/ 26 h 26"/>
                  <a:gd name="T4" fmla="*/ 4 w 25"/>
                  <a:gd name="T5" fmla="*/ 26 h 26"/>
                  <a:gd name="T6" fmla="*/ 0 w 25"/>
                  <a:gd name="T7" fmla="*/ 19 h 26"/>
                  <a:gd name="T8" fmla="*/ 4 w 25"/>
                  <a:gd name="T9" fmla="*/ 8 h 26"/>
                  <a:gd name="T10" fmla="*/ 13 w 25"/>
                  <a:gd name="T11" fmla="*/ 0 h 26"/>
                  <a:gd name="T12" fmla="*/ 21 w 25"/>
                  <a:gd name="T13" fmla="*/ 4 h 26"/>
                  <a:gd name="T14" fmla="*/ 25 w 25"/>
                  <a:gd name="T15" fmla="*/ 12 h 26"/>
                  <a:gd name="T16" fmla="*/ 25 w 25"/>
                  <a:gd name="T1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25" y="19"/>
                    </a:moveTo>
                    <a:lnTo>
                      <a:pt x="17" y="26"/>
                    </a:lnTo>
                    <a:lnTo>
                      <a:pt x="4" y="26"/>
                    </a:lnTo>
                    <a:lnTo>
                      <a:pt x="0" y="19"/>
                    </a:lnTo>
                    <a:lnTo>
                      <a:pt x="4" y="8"/>
                    </a:lnTo>
                    <a:lnTo>
                      <a:pt x="13" y="0"/>
                    </a:lnTo>
                    <a:lnTo>
                      <a:pt x="21" y="4"/>
                    </a:lnTo>
                    <a:lnTo>
                      <a:pt x="25" y="12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B7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9" name="Freeform 25"/>
              <p:cNvSpPr>
                <a:spLocks/>
              </p:cNvSpPr>
              <p:nvPr/>
            </p:nvSpPr>
            <p:spPr bwMode="auto">
              <a:xfrm>
                <a:off x="3702" y="3972"/>
                <a:ext cx="25" cy="26"/>
              </a:xfrm>
              <a:custGeom>
                <a:avLst/>
                <a:gdLst>
                  <a:gd name="T0" fmla="*/ 25 w 25"/>
                  <a:gd name="T1" fmla="*/ 19 h 26"/>
                  <a:gd name="T2" fmla="*/ 17 w 25"/>
                  <a:gd name="T3" fmla="*/ 26 h 26"/>
                  <a:gd name="T4" fmla="*/ 4 w 25"/>
                  <a:gd name="T5" fmla="*/ 22 h 26"/>
                  <a:gd name="T6" fmla="*/ 0 w 25"/>
                  <a:gd name="T7" fmla="*/ 15 h 26"/>
                  <a:gd name="T8" fmla="*/ 4 w 25"/>
                  <a:gd name="T9" fmla="*/ 4 h 26"/>
                  <a:gd name="T10" fmla="*/ 13 w 25"/>
                  <a:gd name="T11" fmla="*/ 0 h 26"/>
                  <a:gd name="T12" fmla="*/ 21 w 25"/>
                  <a:gd name="T13" fmla="*/ 0 h 26"/>
                  <a:gd name="T14" fmla="*/ 25 w 25"/>
                  <a:gd name="T15" fmla="*/ 8 h 26"/>
                  <a:gd name="T16" fmla="*/ 25 w 25"/>
                  <a:gd name="T1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25" y="19"/>
                    </a:moveTo>
                    <a:lnTo>
                      <a:pt x="17" y="26"/>
                    </a:lnTo>
                    <a:lnTo>
                      <a:pt x="4" y="22"/>
                    </a:lnTo>
                    <a:lnTo>
                      <a:pt x="0" y="15"/>
                    </a:lnTo>
                    <a:lnTo>
                      <a:pt x="4" y="4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5" y="8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B7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0" name="Freeform 26"/>
              <p:cNvSpPr>
                <a:spLocks/>
              </p:cNvSpPr>
              <p:nvPr/>
            </p:nvSpPr>
            <p:spPr bwMode="auto">
              <a:xfrm>
                <a:off x="833" y="3722"/>
                <a:ext cx="708" cy="358"/>
              </a:xfrm>
              <a:custGeom>
                <a:avLst/>
                <a:gdLst>
                  <a:gd name="T0" fmla="*/ 281 w 708"/>
                  <a:gd name="T1" fmla="*/ 56 h 358"/>
                  <a:gd name="T2" fmla="*/ 319 w 708"/>
                  <a:gd name="T3" fmla="*/ 60 h 358"/>
                  <a:gd name="T4" fmla="*/ 344 w 708"/>
                  <a:gd name="T5" fmla="*/ 60 h 358"/>
                  <a:gd name="T6" fmla="*/ 361 w 708"/>
                  <a:gd name="T7" fmla="*/ 60 h 358"/>
                  <a:gd name="T8" fmla="*/ 386 w 708"/>
                  <a:gd name="T9" fmla="*/ 56 h 358"/>
                  <a:gd name="T10" fmla="*/ 423 w 708"/>
                  <a:gd name="T11" fmla="*/ 52 h 358"/>
                  <a:gd name="T12" fmla="*/ 465 w 708"/>
                  <a:gd name="T13" fmla="*/ 48 h 358"/>
                  <a:gd name="T14" fmla="*/ 503 w 708"/>
                  <a:gd name="T15" fmla="*/ 41 h 358"/>
                  <a:gd name="T16" fmla="*/ 545 w 708"/>
                  <a:gd name="T17" fmla="*/ 45 h 358"/>
                  <a:gd name="T18" fmla="*/ 629 w 708"/>
                  <a:gd name="T19" fmla="*/ 52 h 358"/>
                  <a:gd name="T20" fmla="*/ 708 w 708"/>
                  <a:gd name="T21" fmla="*/ 75 h 358"/>
                  <a:gd name="T22" fmla="*/ 708 w 708"/>
                  <a:gd name="T23" fmla="*/ 63 h 358"/>
                  <a:gd name="T24" fmla="*/ 708 w 708"/>
                  <a:gd name="T25" fmla="*/ 56 h 358"/>
                  <a:gd name="T26" fmla="*/ 654 w 708"/>
                  <a:gd name="T27" fmla="*/ 45 h 358"/>
                  <a:gd name="T28" fmla="*/ 545 w 708"/>
                  <a:gd name="T29" fmla="*/ 34 h 358"/>
                  <a:gd name="T30" fmla="*/ 528 w 708"/>
                  <a:gd name="T31" fmla="*/ 30 h 358"/>
                  <a:gd name="T32" fmla="*/ 511 w 708"/>
                  <a:gd name="T33" fmla="*/ 30 h 358"/>
                  <a:gd name="T34" fmla="*/ 490 w 708"/>
                  <a:gd name="T35" fmla="*/ 30 h 358"/>
                  <a:gd name="T36" fmla="*/ 474 w 708"/>
                  <a:gd name="T37" fmla="*/ 34 h 358"/>
                  <a:gd name="T38" fmla="*/ 415 w 708"/>
                  <a:gd name="T39" fmla="*/ 37 h 358"/>
                  <a:gd name="T40" fmla="*/ 356 w 708"/>
                  <a:gd name="T41" fmla="*/ 34 h 358"/>
                  <a:gd name="T42" fmla="*/ 76 w 708"/>
                  <a:gd name="T43" fmla="*/ 0 h 358"/>
                  <a:gd name="T44" fmla="*/ 46 w 708"/>
                  <a:gd name="T45" fmla="*/ 4 h 358"/>
                  <a:gd name="T46" fmla="*/ 21 w 708"/>
                  <a:gd name="T47" fmla="*/ 15 h 358"/>
                  <a:gd name="T48" fmla="*/ 5 w 708"/>
                  <a:gd name="T49" fmla="*/ 37 h 358"/>
                  <a:gd name="T50" fmla="*/ 0 w 708"/>
                  <a:gd name="T51" fmla="*/ 67 h 358"/>
                  <a:gd name="T52" fmla="*/ 9 w 708"/>
                  <a:gd name="T53" fmla="*/ 116 h 358"/>
                  <a:gd name="T54" fmla="*/ 30 w 708"/>
                  <a:gd name="T55" fmla="*/ 183 h 358"/>
                  <a:gd name="T56" fmla="*/ 46 w 708"/>
                  <a:gd name="T57" fmla="*/ 224 h 358"/>
                  <a:gd name="T58" fmla="*/ 76 w 708"/>
                  <a:gd name="T59" fmla="*/ 254 h 358"/>
                  <a:gd name="T60" fmla="*/ 109 w 708"/>
                  <a:gd name="T61" fmla="*/ 284 h 358"/>
                  <a:gd name="T62" fmla="*/ 155 w 708"/>
                  <a:gd name="T63" fmla="*/ 306 h 358"/>
                  <a:gd name="T64" fmla="*/ 197 w 708"/>
                  <a:gd name="T65" fmla="*/ 328 h 358"/>
                  <a:gd name="T66" fmla="*/ 239 w 708"/>
                  <a:gd name="T67" fmla="*/ 358 h 358"/>
                  <a:gd name="T68" fmla="*/ 231 w 708"/>
                  <a:gd name="T69" fmla="*/ 332 h 358"/>
                  <a:gd name="T70" fmla="*/ 222 w 708"/>
                  <a:gd name="T71" fmla="*/ 310 h 358"/>
                  <a:gd name="T72" fmla="*/ 214 w 708"/>
                  <a:gd name="T73" fmla="*/ 299 h 358"/>
                  <a:gd name="T74" fmla="*/ 201 w 708"/>
                  <a:gd name="T75" fmla="*/ 287 h 358"/>
                  <a:gd name="T76" fmla="*/ 164 w 708"/>
                  <a:gd name="T77" fmla="*/ 261 h 358"/>
                  <a:gd name="T78" fmla="*/ 143 w 708"/>
                  <a:gd name="T79" fmla="*/ 243 h 358"/>
                  <a:gd name="T80" fmla="*/ 113 w 708"/>
                  <a:gd name="T81" fmla="*/ 216 h 358"/>
                  <a:gd name="T82" fmla="*/ 84 w 708"/>
                  <a:gd name="T83" fmla="*/ 183 h 358"/>
                  <a:gd name="T84" fmla="*/ 76 w 708"/>
                  <a:gd name="T85" fmla="*/ 164 h 358"/>
                  <a:gd name="T86" fmla="*/ 67 w 708"/>
                  <a:gd name="T87" fmla="*/ 146 h 358"/>
                  <a:gd name="T88" fmla="*/ 63 w 708"/>
                  <a:gd name="T89" fmla="*/ 123 h 358"/>
                  <a:gd name="T90" fmla="*/ 59 w 708"/>
                  <a:gd name="T91" fmla="*/ 93 h 358"/>
                  <a:gd name="T92" fmla="*/ 67 w 708"/>
                  <a:gd name="T93" fmla="*/ 63 h 358"/>
                  <a:gd name="T94" fmla="*/ 80 w 708"/>
                  <a:gd name="T95" fmla="*/ 56 h 358"/>
                  <a:gd name="T96" fmla="*/ 93 w 708"/>
                  <a:gd name="T97" fmla="*/ 48 h 358"/>
                  <a:gd name="T98" fmla="*/ 147 w 708"/>
                  <a:gd name="T99" fmla="*/ 45 h 358"/>
                  <a:gd name="T100" fmla="*/ 206 w 708"/>
                  <a:gd name="T101" fmla="*/ 48 h 358"/>
                  <a:gd name="T102" fmla="*/ 281 w 708"/>
                  <a:gd name="T103" fmla="*/ 56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8" h="358">
                    <a:moveTo>
                      <a:pt x="281" y="56"/>
                    </a:moveTo>
                    <a:lnTo>
                      <a:pt x="319" y="60"/>
                    </a:lnTo>
                    <a:lnTo>
                      <a:pt x="344" y="60"/>
                    </a:lnTo>
                    <a:lnTo>
                      <a:pt x="361" y="60"/>
                    </a:lnTo>
                    <a:lnTo>
                      <a:pt x="386" y="56"/>
                    </a:lnTo>
                    <a:lnTo>
                      <a:pt x="423" y="52"/>
                    </a:lnTo>
                    <a:lnTo>
                      <a:pt x="465" y="48"/>
                    </a:lnTo>
                    <a:lnTo>
                      <a:pt x="503" y="41"/>
                    </a:lnTo>
                    <a:lnTo>
                      <a:pt x="545" y="45"/>
                    </a:lnTo>
                    <a:lnTo>
                      <a:pt x="629" y="52"/>
                    </a:lnTo>
                    <a:lnTo>
                      <a:pt x="708" y="75"/>
                    </a:lnTo>
                    <a:lnTo>
                      <a:pt x="708" y="63"/>
                    </a:lnTo>
                    <a:lnTo>
                      <a:pt x="708" y="56"/>
                    </a:lnTo>
                    <a:lnTo>
                      <a:pt x="654" y="45"/>
                    </a:lnTo>
                    <a:lnTo>
                      <a:pt x="545" y="34"/>
                    </a:lnTo>
                    <a:lnTo>
                      <a:pt x="528" y="30"/>
                    </a:lnTo>
                    <a:lnTo>
                      <a:pt x="511" y="30"/>
                    </a:lnTo>
                    <a:lnTo>
                      <a:pt x="490" y="30"/>
                    </a:lnTo>
                    <a:lnTo>
                      <a:pt x="474" y="34"/>
                    </a:lnTo>
                    <a:lnTo>
                      <a:pt x="415" y="37"/>
                    </a:lnTo>
                    <a:lnTo>
                      <a:pt x="356" y="34"/>
                    </a:lnTo>
                    <a:lnTo>
                      <a:pt x="76" y="0"/>
                    </a:lnTo>
                    <a:lnTo>
                      <a:pt x="46" y="4"/>
                    </a:lnTo>
                    <a:lnTo>
                      <a:pt x="21" y="15"/>
                    </a:lnTo>
                    <a:lnTo>
                      <a:pt x="5" y="37"/>
                    </a:lnTo>
                    <a:lnTo>
                      <a:pt x="0" y="67"/>
                    </a:lnTo>
                    <a:lnTo>
                      <a:pt x="9" y="116"/>
                    </a:lnTo>
                    <a:lnTo>
                      <a:pt x="30" y="183"/>
                    </a:lnTo>
                    <a:lnTo>
                      <a:pt x="46" y="224"/>
                    </a:lnTo>
                    <a:lnTo>
                      <a:pt x="76" y="254"/>
                    </a:lnTo>
                    <a:lnTo>
                      <a:pt x="109" y="284"/>
                    </a:lnTo>
                    <a:lnTo>
                      <a:pt x="155" y="306"/>
                    </a:lnTo>
                    <a:lnTo>
                      <a:pt x="197" y="328"/>
                    </a:lnTo>
                    <a:lnTo>
                      <a:pt x="239" y="358"/>
                    </a:lnTo>
                    <a:lnTo>
                      <a:pt x="231" y="332"/>
                    </a:lnTo>
                    <a:lnTo>
                      <a:pt x="222" y="310"/>
                    </a:lnTo>
                    <a:lnTo>
                      <a:pt x="214" y="299"/>
                    </a:lnTo>
                    <a:lnTo>
                      <a:pt x="201" y="287"/>
                    </a:lnTo>
                    <a:lnTo>
                      <a:pt x="164" y="261"/>
                    </a:lnTo>
                    <a:lnTo>
                      <a:pt x="143" y="243"/>
                    </a:lnTo>
                    <a:lnTo>
                      <a:pt x="113" y="216"/>
                    </a:lnTo>
                    <a:lnTo>
                      <a:pt x="84" y="183"/>
                    </a:lnTo>
                    <a:lnTo>
                      <a:pt x="76" y="164"/>
                    </a:lnTo>
                    <a:lnTo>
                      <a:pt x="67" y="146"/>
                    </a:lnTo>
                    <a:lnTo>
                      <a:pt x="63" y="123"/>
                    </a:lnTo>
                    <a:lnTo>
                      <a:pt x="59" y="93"/>
                    </a:lnTo>
                    <a:lnTo>
                      <a:pt x="67" y="63"/>
                    </a:lnTo>
                    <a:lnTo>
                      <a:pt x="80" y="56"/>
                    </a:lnTo>
                    <a:lnTo>
                      <a:pt x="93" y="48"/>
                    </a:lnTo>
                    <a:lnTo>
                      <a:pt x="147" y="45"/>
                    </a:lnTo>
                    <a:lnTo>
                      <a:pt x="206" y="48"/>
                    </a:lnTo>
                    <a:lnTo>
                      <a:pt x="281" y="56"/>
                    </a:lnTo>
                    <a:close/>
                  </a:path>
                </a:pathLst>
              </a:custGeom>
              <a:solidFill>
                <a:srgbClr val="9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1" name="Freeform 27"/>
              <p:cNvSpPr>
                <a:spLocks/>
              </p:cNvSpPr>
              <p:nvPr/>
            </p:nvSpPr>
            <p:spPr bwMode="auto">
              <a:xfrm>
                <a:off x="854" y="3752"/>
                <a:ext cx="214" cy="325"/>
              </a:xfrm>
              <a:custGeom>
                <a:avLst/>
                <a:gdLst>
                  <a:gd name="T0" fmla="*/ 214 w 214"/>
                  <a:gd name="T1" fmla="*/ 325 h 325"/>
                  <a:gd name="T2" fmla="*/ 197 w 214"/>
                  <a:gd name="T3" fmla="*/ 287 h 325"/>
                  <a:gd name="T4" fmla="*/ 185 w 214"/>
                  <a:gd name="T5" fmla="*/ 269 h 325"/>
                  <a:gd name="T6" fmla="*/ 172 w 214"/>
                  <a:gd name="T7" fmla="*/ 254 h 325"/>
                  <a:gd name="T8" fmla="*/ 143 w 214"/>
                  <a:gd name="T9" fmla="*/ 235 h 325"/>
                  <a:gd name="T10" fmla="*/ 126 w 214"/>
                  <a:gd name="T11" fmla="*/ 220 h 325"/>
                  <a:gd name="T12" fmla="*/ 109 w 214"/>
                  <a:gd name="T13" fmla="*/ 209 h 325"/>
                  <a:gd name="T14" fmla="*/ 101 w 214"/>
                  <a:gd name="T15" fmla="*/ 198 h 325"/>
                  <a:gd name="T16" fmla="*/ 84 w 214"/>
                  <a:gd name="T17" fmla="*/ 183 h 325"/>
                  <a:gd name="T18" fmla="*/ 63 w 214"/>
                  <a:gd name="T19" fmla="*/ 164 h 325"/>
                  <a:gd name="T20" fmla="*/ 51 w 214"/>
                  <a:gd name="T21" fmla="*/ 145 h 325"/>
                  <a:gd name="T22" fmla="*/ 46 w 214"/>
                  <a:gd name="T23" fmla="*/ 130 h 325"/>
                  <a:gd name="T24" fmla="*/ 38 w 214"/>
                  <a:gd name="T25" fmla="*/ 112 h 325"/>
                  <a:gd name="T26" fmla="*/ 34 w 214"/>
                  <a:gd name="T27" fmla="*/ 86 h 325"/>
                  <a:gd name="T28" fmla="*/ 34 w 214"/>
                  <a:gd name="T29" fmla="*/ 67 h 325"/>
                  <a:gd name="T30" fmla="*/ 38 w 214"/>
                  <a:gd name="T31" fmla="*/ 52 h 325"/>
                  <a:gd name="T32" fmla="*/ 46 w 214"/>
                  <a:gd name="T33" fmla="*/ 30 h 325"/>
                  <a:gd name="T34" fmla="*/ 63 w 214"/>
                  <a:gd name="T35" fmla="*/ 18 h 325"/>
                  <a:gd name="T36" fmla="*/ 88 w 214"/>
                  <a:gd name="T37" fmla="*/ 15 h 325"/>
                  <a:gd name="T38" fmla="*/ 113 w 214"/>
                  <a:gd name="T39" fmla="*/ 11 h 325"/>
                  <a:gd name="T40" fmla="*/ 159 w 214"/>
                  <a:gd name="T41" fmla="*/ 15 h 325"/>
                  <a:gd name="T42" fmla="*/ 42 w 214"/>
                  <a:gd name="T43" fmla="*/ 0 h 325"/>
                  <a:gd name="T44" fmla="*/ 21 w 214"/>
                  <a:gd name="T45" fmla="*/ 4 h 325"/>
                  <a:gd name="T46" fmla="*/ 9 w 214"/>
                  <a:gd name="T47" fmla="*/ 11 h 325"/>
                  <a:gd name="T48" fmla="*/ 0 w 214"/>
                  <a:gd name="T49" fmla="*/ 41 h 325"/>
                  <a:gd name="T50" fmla="*/ 0 w 214"/>
                  <a:gd name="T51" fmla="*/ 67 h 325"/>
                  <a:gd name="T52" fmla="*/ 9 w 214"/>
                  <a:gd name="T53" fmla="*/ 97 h 325"/>
                  <a:gd name="T54" fmla="*/ 21 w 214"/>
                  <a:gd name="T55" fmla="*/ 123 h 325"/>
                  <a:gd name="T56" fmla="*/ 51 w 214"/>
                  <a:gd name="T57" fmla="*/ 172 h 325"/>
                  <a:gd name="T58" fmla="*/ 84 w 214"/>
                  <a:gd name="T59" fmla="*/ 201 h 325"/>
                  <a:gd name="T60" fmla="*/ 118 w 214"/>
                  <a:gd name="T61" fmla="*/ 231 h 325"/>
                  <a:gd name="T62" fmla="*/ 155 w 214"/>
                  <a:gd name="T63" fmla="*/ 261 h 325"/>
                  <a:gd name="T64" fmla="*/ 185 w 214"/>
                  <a:gd name="T65" fmla="*/ 291 h 325"/>
                  <a:gd name="T66" fmla="*/ 214 w 214"/>
                  <a:gd name="T67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325">
                    <a:moveTo>
                      <a:pt x="214" y="325"/>
                    </a:moveTo>
                    <a:lnTo>
                      <a:pt x="197" y="287"/>
                    </a:lnTo>
                    <a:lnTo>
                      <a:pt x="185" y="269"/>
                    </a:lnTo>
                    <a:lnTo>
                      <a:pt x="172" y="254"/>
                    </a:lnTo>
                    <a:lnTo>
                      <a:pt x="143" y="235"/>
                    </a:lnTo>
                    <a:lnTo>
                      <a:pt x="126" y="220"/>
                    </a:lnTo>
                    <a:lnTo>
                      <a:pt x="109" y="209"/>
                    </a:lnTo>
                    <a:lnTo>
                      <a:pt x="101" y="198"/>
                    </a:lnTo>
                    <a:lnTo>
                      <a:pt x="84" y="183"/>
                    </a:lnTo>
                    <a:lnTo>
                      <a:pt x="63" y="164"/>
                    </a:lnTo>
                    <a:lnTo>
                      <a:pt x="51" y="145"/>
                    </a:lnTo>
                    <a:lnTo>
                      <a:pt x="46" y="130"/>
                    </a:lnTo>
                    <a:lnTo>
                      <a:pt x="38" y="112"/>
                    </a:lnTo>
                    <a:lnTo>
                      <a:pt x="34" y="86"/>
                    </a:lnTo>
                    <a:lnTo>
                      <a:pt x="34" y="67"/>
                    </a:lnTo>
                    <a:lnTo>
                      <a:pt x="38" y="52"/>
                    </a:lnTo>
                    <a:lnTo>
                      <a:pt x="46" y="30"/>
                    </a:lnTo>
                    <a:lnTo>
                      <a:pt x="63" y="18"/>
                    </a:lnTo>
                    <a:lnTo>
                      <a:pt x="88" y="15"/>
                    </a:lnTo>
                    <a:lnTo>
                      <a:pt x="113" y="11"/>
                    </a:lnTo>
                    <a:lnTo>
                      <a:pt x="159" y="15"/>
                    </a:lnTo>
                    <a:lnTo>
                      <a:pt x="42" y="0"/>
                    </a:lnTo>
                    <a:lnTo>
                      <a:pt x="21" y="4"/>
                    </a:lnTo>
                    <a:lnTo>
                      <a:pt x="9" y="11"/>
                    </a:lnTo>
                    <a:lnTo>
                      <a:pt x="0" y="41"/>
                    </a:lnTo>
                    <a:lnTo>
                      <a:pt x="0" y="67"/>
                    </a:lnTo>
                    <a:lnTo>
                      <a:pt x="9" y="97"/>
                    </a:lnTo>
                    <a:lnTo>
                      <a:pt x="21" y="123"/>
                    </a:lnTo>
                    <a:lnTo>
                      <a:pt x="51" y="172"/>
                    </a:lnTo>
                    <a:lnTo>
                      <a:pt x="84" y="201"/>
                    </a:lnTo>
                    <a:lnTo>
                      <a:pt x="118" y="231"/>
                    </a:lnTo>
                    <a:lnTo>
                      <a:pt x="155" y="261"/>
                    </a:lnTo>
                    <a:lnTo>
                      <a:pt x="185" y="291"/>
                    </a:lnTo>
                    <a:lnTo>
                      <a:pt x="214" y="325"/>
                    </a:lnTo>
                    <a:close/>
                  </a:path>
                </a:pathLst>
              </a:custGeom>
              <a:solidFill>
                <a:srgbClr val="40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2" name="Freeform 28"/>
              <p:cNvSpPr>
                <a:spLocks/>
              </p:cNvSpPr>
              <p:nvPr/>
            </p:nvSpPr>
            <p:spPr bwMode="auto">
              <a:xfrm>
                <a:off x="2915" y="3714"/>
                <a:ext cx="1260" cy="348"/>
              </a:xfrm>
              <a:custGeom>
                <a:avLst/>
                <a:gdLst>
                  <a:gd name="T0" fmla="*/ 1260 w 1260"/>
                  <a:gd name="T1" fmla="*/ 15 h 348"/>
                  <a:gd name="T2" fmla="*/ 1248 w 1260"/>
                  <a:gd name="T3" fmla="*/ 19 h 348"/>
                  <a:gd name="T4" fmla="*/ 1223 w 1260"/>
                  <a:gd name="T5" fmla="*/ 23 h 348"/>
                  <a:gd name="T6" fmla="*/ 1198 w 1260"/>
                  <a:gd name="T7" fmla="*/ 30 h 348"/>
                  <a:gd name="T8" fmla="*/ 1164 w 1260"/>
                  <a:gd name="T9" fmla="*/ 38 h 348"/>
                  <a:gd name="T10" fmla="*/ 1084 w 1260"/>
                  <a:gd name="T11" fmla="*/ 60 h 348"/>
                  <a:gd name="T12" fmla="*/ 997 w 1260"/>
                  <a:gd name="T13" fmla="*/ 79 h 348"/>
                  <a:gd name="T14" fmla="*/ 904 w 1260"/>
                  <a:gd name="T15" fmla="*/ 101 h 348"/>
                  <a:gd name="T16" fmla="*/ 825 w 1260"/>
                  <a:gd name="T17" fmla="*/ 124 h 348"/>
                  <a:gd name="T18" fmla="*/ 787 w 1260"/>
                  <a:gd name="T19" fmla="*/ 135 h 348"/>
                  <a:gd name="T20" fmla="*/ 754 w 1260"/>
                  <a:gd name="T21" fmla="*/ 146 h 348"/>
                  <a:gd name="T22" fmla="*/ 728 w 1260"/>
                  <a:gd name="T23" fmla="*/ 154 h 348"/>
                  <a:gd name="T24" fmla="*/ 708 w 1260"/>
                  <a:gd name="T25" fmla="*/ 161 h 348"/>
                  <a:gd name="T26" fmla="*/ 490 w 1260"/>
                  <a:gd name="T27" fmla="*/ 266 h 348"/>
                  <a:gd name="T28" fmla="*/ 431 w 1260"/>
                  <a:gd name="T29" fmla="*/ 288 h 348"/>
                  <a:gd name="T30" fmla="*/ 381 w 1260"/>
                  <a:gd name="T31" fmla="*/ 307 h 348"/>
                  <a:gd name="T32" fmla="*/ 326 w 1260"/>
                  <a:gd name="T33" fmla="*/ 318 h 348"/>
                  <a:gd name="T34" fmla="*/ 264 w 1260"/>
                  <a:gd name="T35" fmla="*/ 329 h 348"/>
                  <a:gd name="T36" fmla="*/ 197 w 1260"/>
                  <a:gd name="T37" fmla="*/ 336 h 348"/>
                  <a:gd name="T38" fmla="*/ 138 w 1260"/>
                  <a:gd name="T39" fmla="*/ 344 h 348"/>
                  <a:gd name="T40" fmla="*/ 96 w 1260"/>
                  <a:gd name="T41" fmla="*/ 344 h 348"/>
                  <a:gd name="T42" fmla="*/ 63 w 1260"/>
                  <a:gd name="T43" fmla="*/ 348 h 348"/>
                  <a:gd name="T44" fmla="*/ 42 w 1260"/>
                  <a:gd name="T45" fmla="*/ 344 h 348"/>
                  <a:gd name="T46" fmla="*/ 21 w 1260"/>
                  <a:gd name="T47" fmla="*/ 340 h 348"/>
                  <a:gd name="T48" fmla="*/ 0 w 1260"/>
                  <a:gd name="T49" fmla="*/ 329 h 348"/>
                  <a:gd name="T50" fmla="*/ 4 w 1260"/>
                  <a:gd name="T51" fmla="*/ 329 h 348"/>
                  <a:gd name="T52" fmla="*/ 12 w 1260"/>
                  <a:gd name="T53" fmla="*/ 329 h 348"/>
                  <a:gd name="T54" fmla="*/ 42 w 1260"/>
                  <a:gd name="T55" fmla="*/ 322 h 348"/>
                  <a:gd name="T56" fmla="*/ 117 w 1260"/>
                  <a:gd name="T57" fmla="*/ 292 h 348"/>
                  <a:gd name="T58" fmla="*/ 155 w 1260"/>
                  <a:gd name="T59" fmla="*/ 280 h 348"/>
                  <a:gd name="T60" fmla="*/ 184 w 1260"/>
                  <a:gd name="T61" fmla="*/ 269 h 348"/>
                  <a:gd name="T62" fmla="*/ 201 w 1260"/>
                  <a:gd name="T63" fmla="*/ 262 h 348"/>
                  <a:gd name="T64" fmla="*/ 205 w 1260"/>
                  <a:gd name="T65" fmla="*/ 262 h 348"/>
                  <a:gd name="T66" fmla="*/ 201 w 1260"/>
                  <a:gd name="T67" fmla="*/ 262 h 348"/>
                  <a:gd name="T68" fmla="*/ 364 w 1260"/>
                  <a:gd name="T69" fmla="*/ 210 h 348"/>
                  <a:gd name="T70" fmla="*/ 393 w 1260"/>
                  <a:gd name="T71" fmla="*/ 210 h 348"/>
                  <a:gd name="T72" fmla="*/ 410 w 1260"/>
                  <a:gd name="T73" fmla="*/ 206 h 348"/>
                  <a:gd name="T74" fmla="*/ 431 w 1260"/>
                  <a:gd name="T75" fmla="*/ 202 h 348"/>
                  <a:gd name="T76" fmla="*/ 452 w 1260"/>
                  <a:gd name="T77" fmla="*/ 198 h 348"/>
                  <a:gd name="T78" fmla="*/ 473 w 1260"/>
                  <a:gd name="T79" fmla="*/ 195 h 348"/>
                  <a:gd name="T80" fmla="*/ 502 w 1260"/>
                  <a:gd name="T81" fmla="*/ 195 h 348"/>
                  <a:gd name="T82" fmla="*/ 582 w 1260"/>
                  <a:gd name="T83" fmla="*/ 195 h 348"/>
                  <a:gd name="T84" fmla="*/ 632 w 1260"/>
                  <a:gd name="T85" fmla="*/ 180 h 348"/>
                  <a:gd name="T86" fmla="*/ 687 w 1260"/>
                  <a:gd name="T87" fmla="*/ 154 h 348"/>
                  <a:gd name="T88" fmla="*/ 737 w 1260"/>
                  <a:gd name="T89" fmla="*/ 131 h 348"/>
                  <a:gd name="T90" fmla="*/ 787 w 1260"/>
                  <a:gd name="T91" fmla="*/ 112 h 348"/>
                  <a:gd name="T92" fmla="*/ 808 w 1260"/>
                  <a:gd name="T93" fmla="*/ 109 h 348"/>
                  <a:gd name="T94" fmla="*/ 833 w 1260"/>
                  <a:gd name="T95" fmla="*/ 101 h 348"/>
                  <a:gd name="T96" fmla="*/ 900 w 1260"/>
                  <a:gd name="T97" fmla="*/ 86 h 348"/>
                  <a:gd name="T98" fmla="*/ 1055 w 1260"/>
                  <a:gd name="T99" fmla="*/ 49 h 348"/>
                  <a:gd name="T100" fmla="*/ 1126 w 1260"/>
                  <a:gd name="T101" fmla="*/ 30 h 348"/>
                  <a:gd name="T102" fmla="*/ 1189 w 1260"/>
                  <a:gd name="T103" fmla="*/ 15 h 348"/>
                  <a:gd name="T104" fmla="*/ 1210 w 1260"/>
                  <a:gd name="T105" fmla="*/ 8 h 348"/>
                  <a:gd name="T106" fmla="*/ 1227 w 1260"/>
                  <a:gd name="T107" fmla="*/ 4 h 348"/>
                  <a:gd name="T108" fmla="*/ 1239 w 1260"/>
                  <a:gd name="T109" fmla="*/ 4 h 348"/>
                  <a:gd name="T110" fmla="*/ 1244 w 1260"/>
                  <a:gd name="T111" fmla="*/ 0 h 348"/>
                  <a:gd name="T112" fmla="*/ 1260 w 1260"/>
                  <a:gd name="T113" fmla="*/ 15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60" h="348">
                    <a:moveTo>
                      <a:pt x="1260" y="15"/>
                    </a:moveTo>
                    <a:lnTo>
                      <a:pt x="1248" y="19"/>
                    </a:lnTo>
                    <a:lnTo>
                      <a:pt x="1223" y="23"/>
                    </a:lnTo>
                    <a:lnTo>
                      <a:pt x="1198" y="30"/>
                    </a:lnTo>
                    <a:lnTo>
                      <a:pt x="1164" y="38"/>
                    </a:lnTo>
                    <a:lnTo>
                      <a:pt x="1084" y="60"/>
                    </a:lnTo>
                    <a:lnTo>
                      <a:pt x="997" y="79"/>
                    </a:lnTo>
                    <a:lnTo>
                      <a:pt x="904" y="101"/>
                    </a:lnTo>
                    <a:lnTo>
                      <a:pt x="825" y="124"/>
                    </a:lnTo>
                    <a:lnTo>
                      <a:pt x="787" y="135"/>
                    </a:lnTo>
                    <a:lnTo>
                      <a:pt x="754" y="146"/>
                    </a:lnTo>
                    <a:lnTo>
                      <a:pt x="728" y="154"/>
                    </a:lnTo>
                    <a:lnTo>
                      <a:pt x="708" y="161"/>
                    </a:lnTo>
                    <a:lnTo>
                      <a:pt x="490" y="266"/>
                    </a:lnTo>
                    <a:lnTo>
                      <a:pt x="431" y="288"/>
                    </a:lnTo>
                    <a:lnTo>
                      <a:pt x="381" y="307"/>
                    </a:lnTo>
                    <a:lnTo>
                      <a:pt x="326" y="318"/>
                    </a:lnTo>
                    <a:lnTo>
                      <a:pt x="264" y="329"/>
                    </a:lnTo>
                    <a:lnTo>
                      <a:pt x="197" y="336"/>
                    </a:lnTo>
                    <a:lnTo>
                      <a:pt x="138" y="344"/>
                    </a:lnTo>
                    <a:lnTo>
                      <a:pt x="96" y="344"/>
                    </a:lnTo>
                    <a:lnTo>
                      <a:pt x="63" y="348"/>
                    </a:lnTo>
                    <a:lnTo>
                      <a:pt x="42" y="344"/>
                    </a:lnTo>
                    <a:lnTo>
                      <a:pt x="21" y="340"/>
                    </a:lnTo>
                    <a:lnTo>
                      <a:pt x="0" y="329"/>
                    </a:lnTo>
                    <a:lnTo>
                      <a:pt x="4" y="329"/>
                    </a:lnTo>
                    <a:lnTo>
                      <a:pt x="12" y="329"/>
                    </a:lnTo>
                    <a:lnTo>
                      <a:pt x="42" y="322"/>
                    </a:lnTo>
                    <a:lnTo>
                      <a:pt x="117" y="292"/>
                    </a:lnTo>
                    <a:lnTo>
                      <a:pt x="155" y="280"/>
                    </a:lnTo>
                    <a:lnTo>
                      <a:pt x="184" y="269"/>
                    </a:lnTo>
                    <a:lnTo>
                      <a:pt x="201" y="262"/>
                    </a:lnTo>
                    <a:lnTo>
                      <a:pt x="205" y="262"/>
                    </a:lnTo>
                    <a:lnTo>
                      <a:pt x="201" y="262"/>
                    </a:lnTo>
                    <a:lnTo>
                      <a:pt x="364" y="210"/>
                    </a:lnTo>
                    <a:lnTo>
                      <a:pt x="393" y="210"/>
                    </a:lnTo>
                    <a:lnTo>
                      <a:pt x="410" y="206"/>
                    </a:lnTo>
                    <a:lnTo>
                      <a:pt x="431" y="202"/>
                    </a:lnTo>
                    <a:lnTo>
                      <a:pt x="452" y="198"/>
                    </a:lnTo>
                    <a:lnTo>
                      <a:pt x="473" y="195"/>
                    </a:lnTo>
                    <a:lnTo>
                      <a:pt x="502" y="195"/>
                    </a:lnTo>
                    <a:lnTo>
                      <a:pt x="582" y="195"/>
                    </a:lnTo>
                    <a:lnTo>
                      <a:pt x="632" y="180"/>
                    </a:lnTo>
                    <a:lnTo>
                      <a:pt x="687" y="154"/>
                    </a:lnTo>
                    <a:lnTo>
                      <a:pt x="737" y="131"/>
                    </a:lnTo>
                    <a:lnTo>
                      <a:pt x="787" y="112"/>
                    </a:lnTo>
                    <a:lnTo>
                      <a:pt x="808" y="109"/>
                    </a:lnTo>
                    <a:lnTo>
                      <a:pt x="833" y="101"/>
                    </a:lnTo>
                    <a:lnTo>
                      <a:pt x="900" y="86"/>
                    </a:lnTo>
                    <a:lnTo>
                      <a:pt x="1055" y="49"/>
                    </a:lnTo>
                    <a:lnTo>
                      <a:pt x="1126" y="30"/>
                    </a:lnTo>
                    <a:lnTo>
                      <a:pt x="1189" y="15"/>
                    </a:lnTo>
                    <a:lnTo>
                      <a:pt x="1210" y="8"/>
                    </a:lnTo>
                    <a:lnTo>
                      <a:pt x="1227" y="4"/>
                    </a:lnTo>
                    <a:lnTo>
                      <a:pt x="1239" y="4"/>
                    </a:lnTo>
                    <a:lnTo>
                      <a:pt x="1244" y="0"/>
                    </a:lnTo>
                    <a:lnTo>
                      <a:pt x="1260" y="15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3" name="Freeform 29"/>
              <p:cNvSpPr>
                <a:spLocks/>
              </p:cNvSpPr>
              <p:nvPr/>
            </p:nvSpPr>
            <p:spPr bwMode="auto">
              <a:xfrm>
                <a:off x="201" y="2617"/>
                <a:ext cx="360" cy="661"/>
              </a:xfrm>
              <a:custGeom>
                <a:avLst/>
                <a:gdLst>
                  <a:gd name="T0" fmla="*/ 360 w 360"/>
                  <a:gd name="T1" fmla="*/ 0 h 661"/>
                  <a:gd name="T2" fmla="*/ 247 w 360"/>
                  <a:gd name="T3" fmla="*/ 175 h 661"/>
                  <a:gd name="T4" fmla="*/ 138 w 360"/>
                  <a:gd name="T5" fmla="*/ 355 h 661"/>
                  <a:gd name="T6" fmla="*/ 92 w 360"/>
                  <a:gd name="T7" fmla="*/ 440 h 661"/>
                  <a:gd name="T8" fmla="*/ 54 w 360"/>
                  <a:gd name="T9" fmla="*/ 519 h 661"/>
                  <a:gd name="T10" fmla="*/ 25 w 360"/>
                  <a:gd name="T11" fmla="*/ 594 h 661"/>
                  <a:gd name="T12" fmla="*/ 8 w 360"/>
                  <a:gd name="T13" fmla="*/ 661 h 661"/>
                  <a:gd name="T14" fmla="*/ 0 w 360"/>
                  <a:gd name="T15" fmla="*/ 661 h 661"/>
                  <a:gd name="T16" fmla="*/ 13 w 360"/>
                  <a:gd name="T17" fmla="*/ 623 h 661"/>
                  <a:gd name="T18" fmla="*/ 25 w 360"/>
                  <a:gd name="T19" fmla="*/ 590 h 661"/>
                  <a:gd name="T20" fmla="*/ 34 w 360"/>
                  <a:gd name="T21" fmla="*/ 567 h 661"/>
                  <a:gd name="T22" fmla="*/ 38 w 360"/>
                  <a:gd name="T23" fmla="*/ 549 h 661"/>
                  <a:gd name="T24" fmla="*/ 50 w 360"/>
                  <a:gd name="T25" fmla="*/ 519 h 661"/>
                  <a:gd name="T26" fmla="*/ 59 w 360"/>
                  <a:gd name="T27" fmla="*/ 496 h 661"/>
                  <a:gd name="T28" fmla="*/ 155 w 360"/>
                  <a:gd name="T29" fmla="*/ 314 h 661"/>
                  <a:gd name="T30" fmla="*/ 205 w 360"/>
                  <a:gd name="T31" fmla="*/ 228 h 661"/>
                  <a:gd name="T32" fmla="*/ 251 w 360"/>
                  <a:gd name="T33" fmla="*/ 153 h 661"/>
                  <a:gd name="T34" fmla="*/ 293 w 360"/>
                  <a:gd name="T35" fmla="*/ 90 h 661"/>
                  <a:gd name="T36" fmla="*/ 310 w 360"/>
                  <a:gd name="T37" fmla="*/ 63 h 661"/>
                  <a:gd name="T38" fmla="*/ 327 w 360"/>
                  <a:gd name="T39" fmla="*/ 41 h 661"/>
                  <a:gd name="T40" fmla="*/ 339 w 360"/>
                  <a:gd name="T41" fmla="*/ 22 h 661"/>
                  <a:gd name="T42" fmla="*/ 348 w 360"/>
                  <a:gd name="T43" fmla="*/ 11 h 661"/>
                  <a:gd name="T44" fmla="*/ 356 w 360"/>
                  <a:gd name="T45" fmla="*/ 0 h 661"/>
                  <a:gd name="T46" fmla="*/ 356 w 360"/>
                  <a:gd name="T47" fmla="*/ 0 h 661"/>
                  <a:gd name="T48" fmla="*/ 360 w 360"/>
                  <a:gd name="T49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0" h="661">
                    <a:moveTo>
                      <a:pt x="360" y="0"/>
                    </a:moveTo>
                    <a:lnTo>
                      <a:pt x="247" y="175"/>
                    </a:lnTo>
                    <a:lnTo>
                      <a:pt x="138" y="355"/>
                    </a:lnTo>
                    <a:lnTo>
                      <a:pt x="92" y="440"/>
                    </a:lnTo>
                    <a:lnTo>
                      <a:pt x="54" y="519"/>
                    </a:lnTo>
                    <a:lnTo>
                      <a:pt x="25" y="594"/>
                    </a:lnTo>
                    <a:lnTo>
                      <a:pt x="8" y="661"/>
                    </a:lnTo>
                    <a:lnTo>
                      <a:pt x="0" y="661"/>
                    </a:lnTo>
                    <a:lnTo>
                      <a:pt x="13" y="623"/>
                    </a:lnTo>
                    <a:lnTo>
                      <a:pt x="25" y="590"/>
                    </a:lnTo>
                    <a:lnTo>
                      <a:pt x="34" y="567"/>
                    </a:lnTo>
                    <a:lnTo>
                      <a:pt x="38" y="549"/>
                    </a:lnTo>
                    <a:lnTo>
                      <a:pt x="50" y="519"/>
                    </a:lnTo>
                    <a:lnTo>
                      <a:pt x="59" y="496"/>
                    </a:lnTo>
                    <a:lnTo>
                      <a:pt x="155" y="314"/>
                    </a:lnTo>
                    <a:lnTo>
                      <a:pt x="205" y="228"/>
                    </a:lnTo>
                    <a:lnTo>
                      <a:pt x="251" y="153"/>
                    </a:lnTo>
                    <a:lnTo>
                      <a:pt x="293" y="90"/>
                    </a:lnTo>
                    <a:lnTo>
                      <a:pt x="310" y="63"/>
                    </a:lnTo>
                    <a:lnTo>
                      <a:pt x="327" y="41"/>
                    </a:lnTo>
                    <a:lnTo>
                      <a:pt x="339" y="22"/>
                    </a:lnTo>
                    <a:lnTo>
                      <a:pt x="348" y="11"/>
                    </a:lnTo>
                    <a:lnTo>
                      <a:pt x="356" y="0"/>
                    </a:lnTo>
                    <a:lnTo>
                      <a:pt x="356" y="0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rgbClr val="40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4" name="Freeform 30"/>
              <p:cNvSpPr>
                <a:spLocks/>
              </p:cNvSpPr>
              <p:nvPr/>
            </p:nvSpPr>
            <p:spPr bwMode="auto">
              <a:xfrm>
                <a:off x="532" y="2580"/>
                <a:ext cx="79" cy="63"/>
              </a:xfrm>
              <a:custGeom>
                <a:avLst/>
                <a:gdLst>
                  <a:gd name="T0" fmla="*/ 29 w 79"/>
                  <a:gd name="T1" fmla="*/ 26 h 63"/>
                  <a:gd name="T2" fmla="*/ 54 w 79"/>
                  <a:gd name="T3" fmla="*/ 26 h 63"/>
                  <a:gd name="T4" fmla="*/ 67 w 79"/>
                  <a:gd name="T5" fmla="*/ 29 h 63"/>
                  <a:gd name="T6" fmla="*/ 79 w 79"/>
                  <a:gd name="T7" fmla="*/ 37 h 63"/>
                  <a:gd name="T8" fmla="*/ 58 w 79"/>
                  <a:gd name="T9" fmla="*/ 41 h 63"/>
                  <a:gd name="T10" fmla="*/ 42 w 79"/>
                  <a:gd name="T11" fmla="*/ 37 h 63"/>
                  <a:gd name="T12" fmla="*/ 29 w 79"/>
                  <a:gd name="T13" fmla="*/ 26 h 63"/>
                  <a:gd name="T14" fmla="*/ 33 w 79"/>
                  <a:gd name="T15" fmla="*/ 37 h 63"/>
                  <a:gd name="T16" fmla="*/ 33 w 79"/>
                  <a:gd name="T17" fmla="*/ 52 h 63"/>
                  <a:gd name="T18" fmla="*/ 29 w 79"/>
                  <a:gd name="T19" fmla="*/ 63 h 63"/>
                  <a:gd name="T20" fmla="*/ 17 w 79"/>
                  <a:gd name="T21" fmla="*/ 52 h 63"/>
                  <a:gd name="T22" fmla="*/ 17 w 79"/>
                  <a:gd name="T23" fmla="*/ 44 h 63"/>
                  <a:gd name="T24" fmla="*/ 29 w 79"/>
                  <a:gd name="T25" fmla="*/ 26 h 63"/>
                  <a:gd name="T26" fmla="*/ 12 w 79"/>
                  <a:gd name="T27" fmla="*/ 26 h 63"/>
                  <a:gd name="T28" fmla="*/ 0 w 79"/>
                  <a:gd name="T29" fmla="*/ 22 h 63"/>
                  <a:gd name="T30" fmla="*/ 8 w 79"/>
                  <a:gd name="T31" fmla="*/ 18 h 63"/>
                  <a:gd name="T32" fmla="*/ 12 w 79"/>
                  <a:gd name="T33" fmla="*/ 18 h 63"/>
                  <a:gd name="T34" fmla="*/ 25 w 79"/>
                  <a:gd name="T35" fmla="*/ 26 h 63"/>
                  <a:gd name="T36" fmla="*/ 25 w 79"/>
                  <a:gd name="T37" fmla="*/ 11 h 63"/>
                  <a:gd name="T38" fmla="*/ 33 w 79"/>
                  <a:gd name="T39" fmla="*/ 0 h 63"/>
                  <a:gd name="T40" fmla="*/ 38 w 79"/>
                  <a:gd name="T41" fmla="*/ 7 h 63"/>
                  <a:gd name="T42" fmla="*/ 33 w 79"/>
                  <a:gd name="T43" fmla="*/ 15 h 63"/>
                  <a:gd name="T44" fmla="*/ 25 w 79"/>
                  <a:gd name="T45" fmla="*/ 29 h 63"/>
                  <a:gd name="T46" fmla="*/ 58 w 79"/>
                  <a:gd name="T47" fmla="*/ 7 h 63"/>
                  <a:gd name="T48" fmla="*/ 67 w 79"/>
                  <a:gd name="T49" fmla="*/ 7 h 63"/>
                  <a:gd name="T50" fmla="*/ 67 w 79"/>
                  <a:gd name="T51" fmla="*/ 15 h 63"/>
                  <a:gd name="T52" fmla="*/ 58 w 79"/>
                  <a:gd name="T53" fmla="*/ 22 h 63"/>
                  <a:gd name="T54" fmla="*/ 42 w 79"/>
                  <a:gd name="T55" fmla="*/ 22 h 63"/>
                  <a:gd name="T56" fmla="*/ 29 w 79"/>
                  <a:gd name="T57" fmla="*/ 2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9" h="63">
                    <a:moveTo>
                      <a:pt x="29" y="26"/>
                    </a:moveTo>
                    <a:lnTo>
                      <a:pt x="54" y="26"/>
                    </a:lnTo>
                    <a:lnTo>
                      <a:pt x="67" y="29"/>
                    </a:lnTo>
                    <a:lnTo>
                      <a:pt x="79" y="37"/>
                    </a:lnTo>
                    <a:lnTo>
                      <a:pt x="58" y="41"/>
                    </a:lnTo>
                    <a:lnTo>
                      <a:pt x="42" y="37"/>
                    </a:lnTo>
                    <a:lnTo>
                      <a:pt x="29" y="26"/>
                    </a:lnTo>
                    <a:lnTo>
                      <a:pt x="33" y="37"/>
                    </a:lnTo>
                    <a:lnTo>
                      <a:pt x="33" y="52"/>
                    </a:lnTo>
                    <a:lnTo>
                      <a:pt x="29" y="63"/>
                    </a:lnTo>
                    <a:lnTo>
                      <a:pt x="17" y="52"/>
                    </a:lnTo>
                    <a:lnTo>
                      <a:pt x="17" y="44"/>
                    </a:lnTo>
                    <a:lnTo>
                      <a:pt x="29" y="26"/>
                    </a:lnTo>
                    <a:lnTo>
                      <a:pt x="12" y="26"/>
                    </a:lnTo>
                    <a:lnTo>
                      <a:pt x="0" y="22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25" y="26"/>
                    </a:lnTo>
                    <a:lnTo>
                      <a:pt x="25" y="11"/>
                    </a:lnTo>
                    <a:lnTo>
                      <a:pt x="33" y="0"/>
                    </a:lnTo>
                    <a:lnTo>
                      <a:pt x="38" y="7"/>
                    </a:lnTo>
                    <a:lnTo>
                      <a:pt x="33" y="15"/>
                    </a:lnTo>
                    <a:lnTo>
                      <a:pt x="25" y="29"/>
                    </a:lnTo>
                    <a:lnTo>
                      <a:pt x="58" y="7"/>
                    </a:lnTo>
                    <a:lnTo>
                      <a:pt x="67" y="7"/>
                    </a:lnTo>
                    <a:lnTo>
                      <a:pt x="67" y="15"/>
                    </a:lnTo>
                    <a:lnTo>
                      <a:pt x="58" y="22"/>
                    </a:lnTo>
                    <a:lnTo>
                      <a:pt x="42" y="22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5" name="Freeform 31"/>
              <p:cNvSpPr>
                <a:spLocks/>
              </p:cNvSpPr>
              <p:nvPr/>
            </p:nvSpPr>
            <p:spPr bwMode="auto">
              <a:xfrm>
                <a:off x="515" y="2639"/>
                <a:ext cx="75" cy="68"/>
              </a:xfrm>
              <a:custGeom>
                <a:avLst/>
                <a:gdLst>
                  <a:gd name="T0" fmla="*/ 25 w 75"/>
                  <a:gd name="T1" fmla="*/ 26 h 68"/>
                  <a:gd name="T2" fmla="*/ 55 w 75"/>
                  <a:gd name="T3" fmla="*/ 30 h 68"/>
                  <a:gd name="T4" fmla="*/ 67 w 75"/>
                  <a:gd name="T5" fmla="*/ 34 h 68"/>
                  <a:gd name="T6" fmla="*/ 75 w 75"/>
                  <a:gd name="T7" fmla="*/ 41 h 68"/>
                  <a:gd name="T8" fmla="*/ 55 w 75"/>
                  <a:gd name="T9" fmla="*/ 45 h 68"/>
                  <a:gd name="T10" fmla="*/ 42 w 75"/>
                  <a:gd name="T11" fmla="*/ 41 h 68"/>
                  <a:gd name="T12" fmla="*/ 29 w 75"/>
                  <a:gd name="T13" fmla="*/ 30 h 68"/>
                  <a:gd name="T14" fmla="*/ 34 w 75"/>
                  <a:gd name="T15" fmla="*/ 38 h 68"/>
                  <a:gd name="T16" fmla="*/ 34 w 75"/>
                  <a:gd name="T17" fmla="*/ 53 h 68"/>
                  <a:gd name="T18" fmla="*/ 25 w 75"/>
                  <a:gd name="T19" fmla="*/ 68 h 68"/>
                  <a:gd name="T20" fmla="*/ 17 w 75"/>
                  <a:gd name="T21" fmla="*/ 56 h 68"/>
                  <a:gd name="T22" fmla="*/ 17 w 75"/>
                  <a:gd name="T23" fmla="*/ 49 h 68"/>
                  <a:gd name="T24" fmla="*/ 29 w 75"/>
                  <a:gd name="T25" fmla="*/ 26 h 68"/>
                  <a:gd name="T26" fmla="*/ 13 w 75"/>
                  <a:gd name="T27" fmla="*/ 30 h 68"/>
                  <a:gd name="T28" fmla="*/ 0 w 75"/>
                  <a:gd name="T29" fmla="*/ 26 h 68"/>
                  <a:gd name="T30" fmla="*/ 4 w 75"/>
                  <a:gd name="T31" fmla="*/ 23 h 68"/>
                  <a:gd name="T32" fmla="*/ 13 w 75"/>
                  <a:gd name="T33" fmla="*/ 23 h 68"/>
                  <a:gd name="T34" fmla="*/ 25 w 75"/>
                  <a:gd name="T35" fmla="*/ 30 h 68"/>
                  <a:gd name="T36" fmla="*/ 25 w 75"/>
                  <a:gd name="T37" fmla="*/ 12 h 68"/>
                  <a:gd name="T38" fmla="*/ 34 w 75"/>
                  <a:gd name="T39" fmla="*/ 0 h 68"/>
                  <a:gd name="T40" fmla="*/ 38 w 75"/>
                  <a:gd name="T41" fmla="*/ 8 h 68"/>
                  <a:gd name="T42" fmla="*/ 34 w 75"/>
                  <a:gd name="T43" fmla="*/ 15 h 68"/>
                  <a:gd name="T44" fmla="*/ 25 w 75"/>
                  <a:gd name="T45" fmla="*/ 30 h 68"/>
                  <a:gd name="T46" fmla="*/ 55 w 75"/>
                  <a:gd name="T47" fmla="*/ 12 h 68"/>
                  <a:gd name="T48" fmla="*/ 67 w 75"/>
                  <a:gd name="T49" fmla="*/ 12 h 68"/>
                  <a:gd name="T50" fmla="*/ 67 w 75"/>
                  <a:gd name="T51" fmla="*/ 15 h 68"/>
                  <a:gd name="T52" fmla="*/ 55 w 75"/>
                  <a:gd name="T53" fmla="*/ 23 h 68"/>
                  <a:gd name="T54" fmla="*/ 42 w 75"/>
                  <a:gd name="T55" fmla="*/ 26 h 68"/>
                  <a:gd name="T56" fmla="*/ 25 w 75"/>
                  <a:gd name="T57" fmla="*/ 2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5" h="68">
                    <a:moveTo>
                      <a:pt x="25" y="26"/>
                    </a:moveTo>
                    <a:lnTo>
                      <a:pt x="55" y="30"/>
                    </a:lnTo>
                    <a:lnTo>
                      <a:pt x="67" y="34"/>
                    </a:lnTo>
                    <a:lnTo>
                      <a:pt x="75" y="41"/>
                    </a:lnTo>
                    <a:lnTo>
                      <a:pt x="55" y="45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34" y="38"/>
                    </a:lnTo>
                    <a:lnTo>
                      <a:pt x="34" y="53"/>
                    </a:lnTo>
                    <a:lnTo>
                      <a:pt x="25" y="68"/>
                    </a:lnTo>
                    <a:lnTo>
                      <a:pt x="17" y="56"/>
                    </a:lnTo>
                    <a:lnTo>
                      <a:pt x="17" y="49"/>
                    </a:lnTo>
                    <a:lnTo>
                      <a:pt x="29" y="26"/>
                    </a:lnTo>
                    <a:lnTo>
                      <a:pt x="13" y="30"/>
                    </a:lnTo>
                    <a:lnTo>
                      <a:pt x="0" y="26"/>
                    </a:lnTo>
                    <a:lnTo>
                      <a:pt x="4" y="23"/>
                    </a:lnTo>
                    <a:lnTo>
                      <a:pt x="13" y="23"/>
                    </a:lnTo>
                    <a:lnTo>
                      <a:pt x="25" y="30"/>
                    </a:lnTo>
                    <a:lnTo>
                      <a:pt x="25" y="12"/>
                    </a:lnTo>
                    <a:lnTo>
                      <a:pt x="34" y="0"/>
                    </a:lnTo>
                    <a:lnTo>
                      <a:pt x="38" y="8"/>
                    </a:lnTo>
                    <a:lnTo>
                      <a:pt x="34" y="15"/>
                    </a:lnTo>
                    <a:lnTo>
                      <a:pt x="25" y="30"/>
                    </a:lnTo>
                    <a:lnTo>
                      <a:pt x="55" y="12"/>
                    </a:lnTo>
                    <a:lnTo>
                      <a:pt x="67" y="12"/>
                    </a:lnTo>
                    <a:lnTo>
                      <a:pt x="67" y="15"/>
                    </a:lnTo>
                    <a:lnTo>
                      <a:pt x="55" y="23"/>
                    </a:lnTo>
                    <a:lnTo>
                      <a:pt x="42" y="26"/>
                    </a:lnTo>
                    <a:lnTo>
                      <a:pt x="25" y="26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6" name="Freeform 32"/>
              <p:cNvSpPr>
                <a:spLocks/>
              </p:cNvSpPr>
              <p:nvPr/>
            </p:nvSpPr>
            <p:spPr bwMode="auto">
              <a:xfrm>
                <a:off x="461" y="2613"/>
                <a:ext cx="62" cy="56"/>
              </a:xfrm>
              <a:custGeom>
                <a:avLst/>
                <a:gdLst>
                  <a:gd name="T0" fmla="*/ 25 w 62"/>
                  <a:gd name="T1" fmla="*/ 38 h 56"/>
                  <a:gd name="T2" fmla="*/ 37 w 62"/>
                  <a:gd name="T3" fmla="*/ 15 h 56"/>
                  <a:gd name="T4" fmla="*/ 46 w 62"/>
                  <a:gd name="T5" fmla="*/ 4 h 56"/>
                  <a:gd name="T6" fmla="*/ 58 w 62"/>
                  <a:gd name="T7" fmla="*/ 0 h 56"/>
                  <a:gd name="T8" fmla="*/ 54 w 62"/>
                  <a:gd name="T9" fmla="*/ 19 h 56"/>
                  <a:gd name="T10" fmla="*/ 42 w 62"/>
                  <a:gd name="T11" fmla="*/ 30 h 56"/>
                  <a:gd name="T12" fmla="*/ 25 w 62"/>
                  <a:gd name="T13" fmla="*/ 38 h 56"/>
                  <a:gd name="T14" fmla="*/ 37 w 62"/>
                  <a:gd name="T15" fmla="*/ 34 h 56"/>
                  <a:gd name="T16" fmla="*/ 62 w 62"/>
                  <a:gd name="T17" fmla="*/ 52 h 56"/>
                  <a:gd name="T18" fmla="*/ 50 w 62"/>
                  <a:gd name="T19" fmla="*/ 56 h 56"/>
                  <a:gd name="T20" fmla="*/ 37 w 62"/>
                  <a:gd name="T21" fmla="*/ 52 h 56"/>
                  <a:gd name="T22" fmla="*/ 25 w 62"/>
                  <a:gd name="T23" fmla="*/ 34 h 56"/>
                  <a:gd name="T24" fmla="*/ 21 w 62"/>
                  <a:gd name="T25" fmla="*/ 49 h 56"/>
                  <a:gd name="T26" fmla="*/ 8 w 62"/>
                  <a:gd name="T27" fmla="*/ 56 h 56"/>
                  <a:gd name="T28" fmla="*/ 8 w 62"/>
                  <a:gd name="T29" fmla="*/ 49 h 56"/>
                  <a:gd name="T30" fmla="*/ 12 w 62"/>
                  <a:gd name="T31" fmla="*/ 45 h 56"/>
                  <a:gd name="T32" fmla="*/ 25 w 62"/>
                  <a:gd name="T33" fmla="*/ 38 h 56"/>
                  <a:gd name="T34" fmla="*/ 8 w 62"/>
                  <a:gd name="T35" fmla="*/ 34 h 56"/>
                  <a:gd name="T36" fmla="*/ 0 w 62"/>
                  <a:gd name="T37" fmla="*/ 19 h 56"/>
                  <a:gd name="T38" fmla="*/ 8 w 62"/>
                  <a:gd name="T39" fmla="*/ 19 h 56"/>
                  <a:gd name="T40" fmla="*/ 16 w 62"/>
                  <a:gd name="T41" fmla="*/ 26 h 56"/>
                  <a:gd name="T42" fmla="*/ 29 w 62"/>
                  <a:gd name="T43" fmla="*/ 41 h 56"/>
                  <a:gd name="T44" fmla="*/ 21 w 62"/>
                  <a:gd name="T45" fmla="*/ 23 h 56"/>
                  <a:gd name="T46" fmla="*/ 16 w 62"/>
                  <a:gd name="T47" fmla="*/ 4 h 56"/>
                  <a:gd name="T48" fmla="*/ 25 w 62"/>
                  <a:gd name="T49" fmla="*/ 0 h 56"/>
                  <a:gd name="T50" fmla="*/ 29 w 62"/>
                  <a:gd name="T51" fmla="*/ 0 h 56"/>
                  <a:gd name="T52" fmla="*/ 33 w 62"/>
                  <a:gd name="T53" fmla="*/ 11 h 56"/>
                  <a:gd name="T54" fmla="*/ 29 w 62"/>
                  <a:gd name="T55" fmla="*/ 23 h 56"/>
                  <a:gd name="T56" fmla="*/ 25 w 62"/>
                  <a:gd name="T57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2" h="56">
                    <a:moveTo>
                      <a:pt x="25" y="38"/>
                    </a:moveTo>
                    <a:lnTo>
                      <a:pt x="37" y="15"/>
                    </a:lnTo>
                    <a:lnTo>
                      <a:pt x="46" y="4"/>
                    </a:lnTo>
                    <a:lnTo>
                      <a:pt x="58" y="0"/>
                    </a:lnTo>
                    <a:lnTo>
                      <a:pt x="54" y="19"/>
                    </a:lnTo>
                    <a:lnTo>
                      <a:pt x="42" y="30"/>
                    </a:lnTo>
                    <a:lnTo>
                      <a:pt x="25" y="38"/>
                    </a:lnTo>
                    <a:lnTo>
                      <a:pt x="37" y="34"/>
                    </a:lnTo>
                    <a:lnTo>
                      <a:pt x="62" y="52"/>
                    </a:lnTo>
                    <a:lnTo>
                      <a:pt x="50" y="56"/>
                    </a:lnTo>
                    <a:lnTo>
                      <a:pt x="37" y="52"/>
                    </a:lnTo>
                    <a:lnTo>
                      <a:pt x="25" y="34"/>
                    </a:lnTo>
                    <a:lnTo>
                      <a:pt x="21" y="49"/>
                    </a:lnTo>
                    <a:lnTo>
                      <a:pt x="8" y="56"/>
                    </a:lnTo>
                    <a:lnTo>
                      <a:pt x="8" y="49"/>
                    </a:lnTo>
                    <a:lnTo>
                      <a:pt x="12" y="45"/>
                    </a:lnTo>
                    <a:lnTo>
                      <a:pt x="25" y="38"/>
                    </a:lnTo>
                    <a:lnTo>
                      <a:pt x="8" y="34"/>
                    </a:lnTo>
                    <a:lnTo>
                      <a:pt x="0" y="19"/>
                    </a:lnTo>
                    <a:lnTo>
                      <a:pt x="8" y="19"/>
                    </a:lnTo>
                    <a:lnTo>
                      <a:pt x="16" y="26"/>
                    </a:lnTo>
                    <a:lnTo>
                      <a:pt x="29" y="41"/>
                    </a:lnTo>
                    <a:lnTo>
                      <a:pt x="21" y="23"/>
                    </a:lnTo>
                    <a:lnTo>
                      <a:pt x="16" y="4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3" y="11"/>
                    </a:lnTo>
                    <a:lnTo>
                      <a:pt x="29" y="23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7" name="Freeform 33"/>
              <p:cNvSpPr>
                <a:spLocks/>
              </p:cNvSpPr>
              <p:nvPr/>
            </p:nvSpPr>
            <p:spPr bwMode="auto">
              <a:xfrm>
                <a:off x="469" y="2688"/>
                <a:ext cx="75" cy="67"/>
              </a:xfrm>
              <a:custGeom>
                <a:avLst/>
                <a:gdLst>
                  <a:gd name="T0" fmla="*/ 38 w 75"/>
                  <a:gd name="T1" fmla="*/ 26 h 67"/>
                  <a:gd name="T2" fmla="*/ 50 w 75"/>
                  <a:gd name="T3" fmla="*/ 45 h 67"/>
                  <a:gd name="T4" fmla="*/ 54 w 75"/>
                  <a:gd name="T5" fmla="*/ 56 h 67"/>
                  <a:gd name="T6" fmla="*/ 50 w 75"/>
                  <a:gd name="T7" fmla="*/ 67 h 67"/>
                  <a:gd name="T8" fmla="*/ 38 w 75"/>
                  <a:gd name="T9" fmla="*/ 56 h 67"/>
                  <a:gd name="T10" fmla="*/ 34 w 75"/>
                  <a:gd name="T11" fmla="*/ 41 h 67"/>
                  <a:gd name="T12" fmla="*/ 38 w 75"/>
                  <a:gd name="T13" fmla="*/ 26 h 67"/>
                  <a:gd name="T14" fmla="*/ 29 w 75"/>
                  <a:gd name="T15" fmla="*/ 33 h 67"/>
                  <a:gd name="T16" fmla="*/ 17 w 75"/>
                  <a:gd name="T17" fmla="*/ 41 h 67"/>
                  <a:gd name="T18" fmla="*/ 0 w 75"/>
                  <a:gd name="T19" fmla="*/ 41 h 67"/>
                  <a:gd name="T20" fmla="*/ 4 w 75"/>
                  <a:gd name="T21" fmla="*/ 30 h 67"/>
                  <a:gd name="T22" fmla="*/ 17 w 75"/>
                  <a:gd name="T23" fmla="*/ 26 h 67"/>
                  <a:gd name="T24" fmla="*/ 38 w 75"/>
                  <a:gd name="T25" fmla="*/ 26 h 67"/>
                  <a:gd name="T26" fmla="*/ 29 w 75"/>
                  <a:gd name="T27" fmla="*/ 15 h 67"/>
                  <a:gd name="T28" fmla="*/ 29 w 75"/>
                  <a:gd name="T29" fmla="*/ 0 h 67"/>
                  <a:gd name="T30" fmla="*/ 34 w 75"/>
                  <a:gd name="T31" fmla="*/ 4 h 67"/>
                  <a:gd name="T32" fmla="*/ 38 w 75"/>
                  <a:gd name="T33" fmla="*/ 11 h 67"/>
                  <a:gd name="T34" fmla="*/ 34 w 75"/>
                  <a:gd name="T35" fmla="*/ 22 h 67"/>
                  <a:gd name="T36" fmla="*/ 50 w 75"/>
                  <a:gd name="T37" fmla="*/ 15 h 67"/>
                  <a:gd name="T38" fmla="*/ 59 w 75"/>
                  <a:gd name="T39" fmla="*/ 11 h 67"/>
                  <a:gd name="T40" fmla="*/ 67 w 75"/>
                  <a:gd name="T41" fmla="*/ 15 h 67"/>
                  <a:gd name="T42" fmla="*/ 63 w 75"/>
                  <a:gd name="T43" fmla="*/ 22 h 67"/>
                  <a:gd name="T44" fmla="*/ 54 w 75"/>
                  <a:gd name="T45" fmla="*/ 22 h 67"/>
                  <a:gd name="T46" fmla="*/ 34 w 75"/>
                  <a:gd name="T47" fmla="*/ 22 h 67"/>
                  <a:gd name="T48" fmla="*/ 71 w 75"/>
                  <a:gd name="T49" fmla="*/ 37 h 67"/>
                  <a:gd name="T50" fmla="*/ 75 w 75"/>
                  <a:gd name="T51" fmla="*/ 45 h 67"/>
                  <a:gd name="T52" fmla="*/ 71 w 75"/>
                  <a:gd name="T53" fmla="*/ 45 h 67"/>
                  <a:gd name="T54" fmla="*/ 59 w 75"/>
                  <a:gd name="T55" fmla="*/ 45 h 67"/>
                  <a:gd name="T56" fmla="*/ 46 w 75"/>
                  <a:gd name="T57" fmla="*/ 33 h 67"/>
                  <a:gd name="T58" fmla="*/ 38 w 75"/>
                  <a:gd name="T59" fmla="*/ 2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67">
                    <a:moveTo>
                      <a:pt x="38" y="26"/>
                    </a:moveTo>
                    <a:lnTo>
                      <a:pt x="50" y="45"/>
                    </a:lnTo>
                    <a:lnTo>
                      <a:pt x="54" y="56"/>
                    </a:lnTo>
                    <a:lnTo>
                      <a:pt x="50" y="67"/>
                    </a:lnTo>
                    <a:lnTo>
                      <a:pt x="38" y="56"/>
                    </a:lnTo>
                    <a:lnTo>
                      <a:pt x="34" y="41"/>
                    </a:lnTo>
                    <a:lnTo>
                      <a:pt x="38" y="26"/>
                    </a:lnTo>
                    <a:lnTo>
                      <a:pt x="29" y="33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4" y="30"/>
                    </a:lnTo>
                    <a:lnTo>
                      <a:pt x="17" y="26"/>
                    </a:lnTo>
                    <a:lnTo>
                      <a:pt x="38" y="26"/>
                    </a:lnTo>
                    <a:lnTo>
                      <a:pt x="29" y="15"/>
                    </a:lnTo>
                    <a:lnTo>
                      <a:pt x="29" y="0"/>
                    </a:lnTo>
                    <a:lnTo>
                      <a:pt x="34" y="4"/>
                    </a:lnTo>
                    <a:lnTo>
                      <a:pt x="38" y="11"/>
                    </a:lnTo>
                    <a:lnTo>
                      <a:pt x="34" y="22"/>
                    </a:lnTo>
                    <a:lnTo>
                      <a:pt x="50" y="15"/>
                    </a:lnTo>
                    <a:lnTo>
                      <a:pt x="59" y="11"/>
                    </a:lnTo>
                    <a:lnTo>
                      <a:pt x="67" y="15"/>
                    </a:lnTo>
                    <a:lnTo>
                      <a:pt x="63" y="22"/>
                    </a:lnTo>
                    <a:lnTo>
                      <a:pt x="54" y="22"/>
                    </a:lnTo>
                    <a:lnTo>
                      <a:pt x="34" y="22"/>
                    </a:lnTo>
                    <a:lnTo>
                      <a:pt x="71" y="37"/>
                    </a:lnTo>
                    <a:lnTo>
                      <a:pt x="75" y="45"/>
                    </a:lnTo>
                    <a:lnTo>
                      <a:pt x="71" y="45"/>
                    </a:lnTo>
                    <a:lnTo>
                      <a:pt x="59" y="45"/>
                    </a:lnTo>
                    <a:lnTo>
                      <a:pt x="46" y="33"/>
                    </a:lnTo>
                    <a:lnTo>
                      <a:pt x="38" y="26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8" name="Freeform 34"/>
              <p:cNvSpPr>
                <a:spLocks/>
              </p:cNvSpPr>
              <p:nvPr/>
            </p:nvSpPr>
            <p:spPr bwMode="auto">
              <a:xfrm>
                <a:off x="427" y="2748"/>
                <a:ext cx="80" cy="52"/>
              </a:xfrm>
              <a:custGeom>
                <a:avLst/>
                <a:gdLst>
                  <a:gd name="T0" fmla="*/ 38 w 80"/>
                  <a:gd name="T1" fmla="*/ 18 h 52"/>
                  <a:gd name="T2" fmla="*/ 55 w 80"/>
                  <a:gd name="T3" fmla="*/ 33 h 52"/>
                  <a:gd name="T4" fmla="*/ 59 w 80"/>
                  <a:gd name="T5" fmla="*/ 41 h 52"/>
                  <a:gd name="T6" fmla="*/ 55 w 80"/>
                  <a:gd name="T7" fmla="*/ 52 h 52"/>
                  <a:gd name="T8" fmla="*/ 42 w 80"/>
                  <a:gd name="T9" fmla="*/ 44 h 52"/>
                  <a:gd name="T10" fmla="*/ 34 w 80"/>
                  <a:gd name="T11" fmla="*/ 33 h 52"/>
                  <a:gd name="T12" fmla="*/ 38 w 80"/>
                  <a:gd name="T13" fmla="*/ 18 h 52"/>
                  <a:gd name="T14" fmla="*/ 29 w 80"/>
                  <a:gd name="T15" fmla="*/ 29 h 52"/>
                  <a:gd name="T16" fmla="*/ 0 w 80"/>
                  <a:gd name="T17" fmla="*/ 44 h 52"/>
                  <a:gd name="T18" fmla="*/ 4 w 80"/>
                  <a:gd name="T19" fmla="*/ 33 h 52"/>
                  <a:gd name="T20" fmla="*/ 13 w 80"/>
                  <a:gd name="T21" fmla="*/ 26 h 52"/>
                  <a:gd name="T22" fmla="*/ 38 w 80"/>
                  <a:gd name="T23" fmla="*/ 18 h 52"/>
                  <a:gd name="T24" fmla="*/ 29 w 80"/>
                  <a:gd name="T25" fmla="*/ 11 h 52"/>
                  <a:gd name="T26" fmla="*/ 25 w 80"/>
                  <a:gd name="T27" fmla="*/ 0 h 52"/>
                  <a:gd name="T28" fmla="*/ 34 w 80"/>
                  <a:gd name="T29" fmla="*/ 0 h 52"/>
                  <a:gd name="T30" fmla="*/ 38 w 80"/>
                  <a:gd name="T31" fmla="*/ 7 h 52"/>
                  <a:gd name="T32" fmla="*/ 34 w 80"/>
                  <a:gd name="T33" fmla="*/ 18 h 52"/>
                  <a:gd name="T34" fmla="*/ 50 w 80"/>
                  <a:gd name="T35" fmla="*/ 7 h 52"/>
                  <a:gd name="T36" fmla="*/ 71 w 80"/>
                  <a:gd name="T37" fmla="*/ 0 h 52"/>
                  <a:gd name="T38" fmla="*/ 67 w 80"/>
                  <a:gd name="T39" fmla="*/ 7 h 52"/>
                  <a:gd name="T40" fmla="*/ 55 w 80"/>
                  <a:gd name="T41" fmla="*/ 15 h 52"/>
                  <a:gd name="T42" fmla="*/ 34 w 80"/>
                  <a:gd name="T43" fmla="*/ 18 h 52"/>
                  <a:gd name="T44" fmla="*/ 76 w 80"/>
                  <a:gd name="T45" fmla="*/ 22 h 52"/>
                  <a:gd name="T46" fmla="*/ 80 w 80"/>
                  <a:gd name="T47" fmla="*/ 26 h 52"/>
                  <a:gd name="T48" fmla="*/ 76 w 80"/>
                  <a:gd name="T49" fmla="*/ 29 h 52"/>
                  <a:gd name="T50" fmla="*/ 59 w 80"/>
                  <a:gd name="T51" fmla="*/ 29 h 52"/>
                  <a:gd name="T52" fmla="*/ 50 w 80"/>
                  <a:gd name="T53" fmla="*/ 22 h 52"/>
                  <a:gd name="T54" fmla="*/ 38 w 80"/>
                  <a:gd name="T55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0" h="52">
                    <a:moveTo>
                      <a:pt x="38" y="18"/>
                    </a:moveTo>
                    <a:lnTo>
                      <a:pt x="55" y="33"/>
                    </a:lnTo>
                    <a:lnTo>
                      <a:pt x="59" y="41"/>
                    </a:lnTo>
                    <a:lnTo>
                      <a:pt x="55" y="52"/>
                    </a:lnTo>
                    <a:lnTo>
                      <a:pt x="42" y="44"/>
                    </a:lnTo>
                    <a:lnTo>
                      <a:pt x="34" y="33"/>
                    </a:lnTo>
                    <a:lnTo>
                      <a:pt x="38" y="18"/>
                    </a:lnTo>
                    <a:lnTo>
                      <a:pt x="29" y="29"/>
                    </a:lnTo>
                    <a:lnTo>
                      <a:pt x="0" y="44"/>
                    </a:lnTo>
                    <a:lnTo>
                      <a:pt x="4" y="33"/>
                    </a:lnTo>
                    <a:lnTo>
                      <a:pt x="13" y="26"/>
                    </a:lnTo>
                    <a:lnTo>
                      <a:pt x="38" y="18"/>
                    </a:lnTo>
                    <a:lnTo>
                      <a:pt x="29" y="11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38" y="7"/>
                    </a:lnTo>
                    <a:lnTo>
                      <a:pt x="34" y="18"/>
                    </a:lnTo>
                    <a:lnTo>
                      <a:pt x="50" y="7"/>
                    </a:lnTo>
                    <a:lnTo>
                      <a:pt x="71" y="0"/>
                    </a:lnTo>
                    <a:lnTo>
                      <a:pt x="67" y="7"/>
                    </a:lnTo>
                    <a:lnTo>
                      <a:pt x="55" y="15"/>
                    </a:lnTo>
                    <a:lnTo>
                      <a:pt x="34" y="18"/>
                    </a:lnTo>
                    <a:lnTo>
                      <a:pt x="76" y="22"/>
                    </a:lnTo>
                    <a:lnTo>
                      <a:pt x="80" y="26"/>
                    </a:lnTo>
                    <a:lnTo>
                      <a:pt x="76" y="29"/>
                    </a:lnTo>
                    <a:lnTo>
                      <a:pt x="59" y="29"/>
                    </a:lnTo>
                    <a:lnTo>
                      <a:pt x="50" y="22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9" name="Freeform 35"/>
              <p:cNvSpPr>
                <a:spLocks/>
              </p:cNvSpPr>
              <p:nvPr/>
            </p:nvSpPr>
            <p:spPr bwMode="auto">
              <a:xfrm>
                <a:off x="356" y="2748"/>
                <a:ext cx="67" cy="78"/>
              </a:xfrm>
              <a:custGeom>
                <a:avLst/>
                <a:gdLst>
                  <a:gd name="T0" fmla="*/ 46 w 67"/>
                  <a:gd name="T1" fmla="*/ 44 h 78"/>
                  <a:gd name="T2" fmla="*/ 21 w 67"/>
                  <a:gd name="T3" fmla="*/ 52 h 78"/>
                  <a:gd name="T4" fmla="*/ 13 w 67"/>
                  <a:gd name="T5" fmla="*/ 52 h 78"/>
                  <a:gd name="T6" fmla="*/ 0 w 67"/>
                  <a:gd name="T7" fmla="*/ 44 h 78"/>
                  <a:gd name="T8" fmla="*/ 13 w 67"/>
                  <a:gd name="T9" fmla="*/ 37 h 78"/>
                  <a:gd name="T10" fmla="*/ 25 w 67"/>
                  <a:gd name="T11" fmla="*/ 33 h 78"/>
                  <a:gd name="T12" fmla="*/ 42 w 67"/>
                  <a:gd name="T13" fmla="*/ 41 h 78"/>
                  <a:gd name="T14" fmla="*/ 33 w 67"/>
                  <a:gd name="T15" fmla="*/ 33 h 78"/>
                  <a:gd name="T16" fmla="*/ 25 w 67"/>
                  <a:gd name="T17" fmla="*/ 18 h 78"/>
                  <a:gd name="T18" fmla="*/ 25 w 67"/>
                  <a:gd name="T19" fmla="*/ 0 h 78"/>
                  <a:gd name="T20" fmla="*/ 38 w 67"/>
                  <a:gd name="T21" fmla="*/ 7 h 78"/>
                  <a:gd name="T22" fmla="*/ 42 w 67"/>
                  <a:gd name="T23" fmla="*/ 18 h 78"/>
                  <a:gd name="T24" fmla="*/ 42 w 67"/>
                  <a:gd name="T25" fmla="*/ 44 h 78"/>
                  <a:gd name="T26" fmla="*/ 50 w 67"/>
                  <a:gd name="T27" fmla="*/ 37 h 78"/>
                  <a:gd name="T28" fmla="*/ 59 w 67"/>
                  <a:gd name="T29" fmla="*/ 37 h 78"/>
                  <a:gd name="T30" fmla="*/ 67 w 67"/>
                  <a:gd name="T31" fmla="*/ 41 h 78"/>
                  <a:gd name="T32" fmla="*/ 63 w 67"/>
                  <a:gd name="T33" fmla="*/ 44 h 78"/>
                  <a:gd name="T34" fmla="*/ 59 w 67"/>
                  <a:gd name="T35" fmla="*/ 48 h 78"/>
                  <a:gd name="T36" fmla="*/ 46 w 67"/>
                  <a:gd name="T37" fmla="*/ 41 h 78"/>
                  <a:gd name="T38" fmla="*/ 50 w 67"/>
                  <a:gd name="T39" fmla="*/ 59 h 78"/>
                  <a:gd name="T40" fmla="*/ 50 w 67"/>
                  <a:gd name="T41" fmla="*/ 78 h 78"/>
                  <a:gd name="T42" fmla="*/ 46 w 67"/>
                  <a:gd name="T43" fmla="*/ 71 h 78"/>
                  <a:gd name="T44" fmla="*/ 42 w 67"/>
                  <a:gd name="T45" fmla="*/ 59 h 78"/>
                  <a:gd name="T46" fmla="*/ 46 w 67"/>
                  <a:gd name="T47" fmla="*/ 37 h 78"/>
                  <a:gd name="T48" fmla="*/ 29 w 67"/>
                  <a:gd name="T49" fmla="*/ 74 h 78"/>
                  <a:gd name="T50" fmla="*/ 21 w 67"/>
                  <a:gd name="T51" fmla="*/ 74 h 78"/>
                  <a:gd name="T52" fmla="*/ 21 w 67"/>
                  <a:gd name="T53" fmla="*/ 71 h 78"/>
                  <a:gd name="T54" fmla="*/ 25 w 67"/>
                  <a:gd name="T55" fmla="*/ 59 h 78"/>
                  <a:gd name="T56" fmla="*/ 33 w 67"/>
                  <a:gd name="T57" fmla="*/ 52 h 78"/>
                  <a:gd name="T58" fmla="*/ 46 w 67"/>
                  <a:gd name="T59" fmla="*/ 4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" h="78">
                    <a:moveTo>
                      <a:pt x="46" y="44"/>
                    </a:moveTo>
                    <a:lnTo>
                      <a:pt x="21" y="52"/>
                    </a:lnTo>
                    <a:lnTo>
                      <a:pt x="13" y="52"/>
                    </a:lnTo>
                    <a:lnTo>
                      <a:pt x="0" y="44"/>
                    </a:lnTo>
                    <a:lnTo>
                      <a:pt x="13" y="37"/>
                    </a:lnTo>
                    <a:lnTo>
                      <a:pt x="25" y="33"/>
                    </a:lnTo>
                    <a:lnTo>
                      <a:pt x="42" y="41"/>
                    </a:lnTo>
                    <a:lnTo>
                      <a:pt x="33" y="33"/>
                    </a:lnTo>
                    <a:lnTo>
                      <a:pt x="25" y="18"/>
                    </a:lnTo>
                    <a:lnTo>
                      <a:pt x="25" y="0"/>
                    </a:lnTo>
                    <a:lnTo>
                      <a:pt x="38" y="7"/>
                    </a:lnTo>
                    <a:lnTo>
                      <a:pt x="42" y="18"/>
                    </a:lnTo>
                    <a:lnTo>
                      <a:pt x="42" y="44"/>
                    </a:lnTo>
                    <a:lnTo>
                      <a:pt x="50" y="37"/>
                    </a:lnTo>
                    <a:lnTo>
                      <a:pt x="59" y="37"/>
                    </a:lnTo>
                    <a:lnTo>
                      <a:pt x="67" y="41"/>
                    </a:lnTo>
                    <a:lnTo>
                      <a:pt x="63" y="44"/>
                    </a:lnTo>
                    <a:lnTo>
                      <a:pt x="59" y="48"/>
                    </a:lnTo>
                    <a:lnTo>
                      <a:pt x="46" y="41"/>
                    </a:lnTo>
                    <a:lnTo>
                      <a:pt x="50" y="59"/>
                    </a:lnTo>
                    <a:lnTo>
                      <a:pt x="50" y="78"/>
                    </a:lnTo>
                    <a:lnTo>
                      <a:pt x="46" y="71"/>
                    </a:lnTo>
                    <a:lnTo>
                      <a:pt x="42" y="59"/>
                    </a:lnTo>
                    <a:lnTo>
                      <a:pt x="46" y="37"/>
                    </a:lnTo>
                    <a:lnTo>
                      <a:pt x="29" y="74"/>
                    </a:lnTo>
                    <a:lnTo>
                      <a:pt x="21" y="74"/>
                    </a:lnTo>
                    <a:lnTo>
                      <a:pt x="21" y="71"/>
                    </a:lnTo>
                    <a:lnTo>
                      <a:pt x="25" y="59"/>
                    </a:lnTo>
                    <a:lnTo>
                      <a:pt x="33" y="52"/>
                    </a:lnTo>
                    <a:lnTo>
                      <a:pt x="46" y="44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0" name="Freeform 36"/>
              <p:cNvSpPr>
                <a:spLocks/>
              </p:cNvSpPr>
              <p:nvPr/>
            </p:nvSpPr>
            <p:spPr bwMode="auto">
              <a:xfrm>
                <a:off x="465" y="2789"/>
                <a:ext cx="67" cy="59"/>
              </a:xfrm>
              <a:custGeom>
                <a:avLst/>
                <a:gdLst>
                  <a:gd name="T0" fmla="*/ 25 w 67"/>
                  <a:gd name="T1" fmla="*/ 59 h 59"/>
                  <a:gd name="T2" fmla="*/ 17 w 67"/>
                  <a:gd name="T3" fmla="*/ 52 h 59"/>
                  <a:gd name="T4" fmla="*/ 12 w 67"/>
                  <a:gd name="T5" fmla="*/ 48 h 59"/>
                  <a:gd name="T6" fmla="*/ 17 w 67"/>
                  <a:gd name="T7" fmla="*/ 41 h 59"/>
                  <a:gd name="T8" fmla="*/ 25 w 67"/>
                  <a:gd name="T9" fmla="*/ 30 h 59"/>
                  <a:gd name="T10" fmla="*/ 12 w 67"/>
                  <a:gd name="T11" fmla="*/ 33 h 59"/>
                  <a:gd name="T12" fmla="*/ 0 w 67"/>
                  <a:gd name="T13" fmla="*/ 26 h 59"/>
                  <a:gd name="T14" fmla="*/ 4 w 67"/>
                  <a:gd name="T15" fmla="*/ 22 h 59"/>
                  <a:gd name="T16" fmla="*/ 12 w 67"/>
                  <a:gd name="T17" fmla="*/ 22 h 59"/>
                  <a:gd name="T18" fmla="*/ 21 w 67"/>
                  <a:gd name="T19" fmla="*/ 30 h 59"/>
                  <a:gd name="T20" fmla="*/ 25 w 67"/>
                  <a:gd name="T21" fmla="*/ 15 h 59"/>
                  <a:gd name="T22" fmla="*/ 33 w 67"/>
                  <a:gd name="T23" fmla="*/ 0 h 59"/>
                  <a:gd name="T24" fmla="*/ 38 w 67"/>
                  <a:gd name="T25" fmla="*/ 7 h 59"/>
                  <a:gd name="T26" fmla="*/ 33 w 67"/>
                  <a:gd name="T27" fmla="*/ 15 h 59"/>
                  <a:gd name="T28" fmla="*/ 25 w 67"/>
                  <a:gd name="T29" fmla="*/ 30 h 59"/>
                  <a:gd name="T30" fmla="*/ 58 w 67"/>
                  <a:gd name="T31" fmla="*/ 11 h 59"/>
                  <a:gd name="T32" fmla="*/ 67 w 67"/>
                  <a:gd name="T33" fmla="*/ 15 h 59"/>
                  <a:gd name="T34" fmla="*/ 67 w 67"/>
                  <a:gd name="T35" fmla="*/ 15 h 59"/>
                  <a:gd name="T36" fmla="*/ 54 w 67"/>
                  <a:gd name="T37" fmla="*/ 26 h 59"/>
                  <a:gd name="T38" fmla="*/ 42 w 67"/>
                  <a:gd name="T39" fmla="*/ 26 h 59"/>
                  <a:gd name="T40" fmla="*/ 29 w 67"/>
                  <a:gd name="T41" fmla="*/ 30 h 59"/>
                  <a:gd name="T42" fmla="*/ 50 w 67"/>
                  <a:gd name="T43" fmla="*/ 30 h 59"/>
                  <a:gd name="T44" fmla="*/ 54 w 67"/>
                  <a:gd name="T45" fmla="*/ 33 h 59"/>
                  <a:gd name="T46" fmla="*/ 63 w 67"/>
                  <a:gd name="T47" fmla="*/ 44 h 59"/>
                  <a:gd name="T48" fmla="*/ 63 w 67"/>
                  <a:gd name="T49" fmla="*/ 44 h 59"/>
                  <a:gd name="T50" fmla="*/ 58 w 67"/>
                  <a:gd name="T51" fmla="*/ 44 h 59"/>
                  <a:gd name="T52" fmla="*/ 46 w 67"/>
                  <a:gd name="T53" fmla="*/ 44 h 59"/>
                  <a:gd name="T54" fmla="*/ 38 w 67"/>
                  <a:gd name="T55" fmla="*/ 41 h 59"/>
                  <a:gd name="T56" fmla="*/ 29 w 67"/>
                  <a:gd name="T57" fmla="*/ 33 h 59"/>
                  <a:gd name="T58" fmla="*/ 25 w 67"/>
                  <a:gd name="T59" fmla="*/ 33 h 59"/>
                  <a:gd name="T60" fmla="*/ 29 w 67"/>
                  <a:gd name="T61" fmla="*/ 48 h 59"/>
                  <a:gd name="T62" fmla="*/ 29 w 67"/>
                  <a:gd name="T63" fmla="*/ 56 h 59"/>
                  <a:gd name="T64" fmla="*/ 29 w 67"/>
                  <a:gd name="T65" fmla="*/ 59 h 59"/>
                  <a:gd name="T66" fmla="*/ 25 w 67"/>
                  <a:gd name="T6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7" h="59">
                    <a:moveTo>
                      <a:pt x="25" y="59"/>
                    </a:moveTo>
                    <a:lnTo>
                      <a:pt x="17" y="52"/>
                    </a:lnTo>
                    <a:lnTo>
                      <a:pt x="12" y="48"/>
                    </a:lnTo>
                    <a:lnTo>
                      <a:pt x="17" y="41"/>
                    </a:lnTo>
                    <a:lnTo>
                      <a:pt x="25" y="30"/>
                    </a:lnTo>
                    <a:lnTo>
                      <a:pt x="12" y="33"/>
                    </a:lnTo>
                    <a:lnTo>
                      <a:pt x="0" y="26"/>
                    </a:lnTo>
                    <a:lnTo>
                      <a:pt x="4" y="22"/>
                    </a:lnTo>
                    <a:lnTo>
                      <a:pt x="12" y="22"/>
                    </a:lnTo>
                    <a:lnTo>
                      <a:pt x="21" y="30"/>
                    </a:lnTo>
                    <a:lnTo>
                      <a:pt x="25" y="15"/>
                    </a:lnTo>
                    <a:lnTo>
                      <a:pt x="33" y="0"/>
                    </a:lnTo>
                    <a:lnTo>
                      <a:pt x="38" y="7"/>
                    </a:lnTo>
                    <a:lnTo>
                      <a:pt x="33" y="15"/>
                    </a:lnTo>
                    <a:lnTo>
                      <a:pt x="25" y="30"/>
                    </a:lnTo>
                    <a:lnTo>
                      <a:pt x="58" y="11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54" y="26"/>
                    </a:lnTo>
                    <a:lnTo>
                      <a:pt x="42" y="26"/>
                    </a:lnTo>
                    <a:lnTo>
                      <a:pt x="29" y="30"/>
                    </a:lnTo>
                    <a:lnTo>
                      <a:pt x="50" y="30"/>
                    </a:lnTo>
                    <a:lnTo>
                      <a:pt x="54" y="33"/>
                    </a:lnTo>
                    <a:lnTo>
                      <a:pt x="63" y="44"/>
                    </a:lnTo>
                    <a:lnTo>
                      <a:pt x="63" y="44"/>
                    </a:lnTo>
                    <a:lnTo>
                      <a:pt x="58" y="44"/>
                    </a:lnTo>
                    <a:lnTo>
                      <a:pt x="46" y="44"/>
                    </a:lnTo>
                    <a:lnTo>
                      <a:pt x="38" y="41"/>
                    </a:lnTo>
                    <a:lnTo>
                      <a:pt x="29" y="33"/>
                    </a:lnTo>
                    <a:lnTo>
                      <a:pt x="25" y="33"/>
                    </a:lnTo>
                    <a:lnTo>
                      <a:pt x="29" y="48"/>
                    </a:lnTo>
                    <a:lnTo>
                      <a:pt x="29" y="56"/>
                    </a:lnTo>
                    <a:lnTo>
                      <a:pt x="29" y="59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1" name="Freeform 37"/>
              <p:cNvSpPr>
                <a:spLocks/>
              </p:cNvSpPr>
              <p:nvPr/>
            </p:nvSpPr>
            <p:spPr bwMode="auto">
              <a:xfrm>
                <a:off x="402" y="2796"/>
                <a:ext cx="71" cy="67"/>
              </a:xfrm>
              <a:custGeom>
                <a:avLst/>
                <a:gdLst>
                  <a:gd name="T0" fmla="*/ 71 w 71"/>
                  <a:gd name="T1" fmla="*/ 41 h 67"/>
                  <a:gd name="T2" fmla="*/ 63 w 71"/>
                  <a:gd name="T3" fmla="*/ 34 h 67"/>
                  <a:gd name="T4" fmla="*/ 54 w 71"/>
                  <a:gd name="T5" fmla="*/ 30 h 67"/>
                  <a:gd name="T6" fmla="*/ 29 w 71"/>
                  <a:gd name="T7" fmla="*/ 30 h 67"/>
                  <a:gd name="T8" fmla="*/ 42 w 71"/>
                  <a:gd name="T9" fmla="*/ 26 h 67"/>
                  <a:gd name="T10" fmla="*/ 54 w 71"/>
                  <a:gd name="T11" fmla="*/ 23 h 67"/>
                  <a:gd name="T12" fmla="*/ 67 w 71"/>
                  <a:gd name="T13" fmla="*/ 15 h 67"/>
                  <a:gd name="T14" fmla="*/ 67 w 71"/>
                  <a:gd name="T15" fmla="*/ 11 h 67"/>
                  <a:gd name="T16" fmla="*/ 59 w 71"/>
                  <a:gd name="T17" fmla="*/ 11 h 67"/>
                  <a:gd name="T18" fmla="*/ 25 w 71"/>
                  <a:gd name="T19" fmla="*/ 34 h 67"/>
                  <a:gd name="T20" fmla="*/ 34 w 71"/>
                  <a:gd name="T21" fmla="*/ 15 h 67"/>
                  <a:gd name="T22" fmla="*/ 38 w 71"/>
                  <a:gd name="T23" fmla="*/ 8 h 67"/>
                  <a:gd name="T24" fmla="*/ 34 w 71"/>
                  <a:gd name="T25" fmla="*/ 0 h 67"/>
                  <a:gd name="T26" fmla="*/ 25 w 71"/>
                  <a:gd name="T27" fmla="*/ 15 h 67"/>
                  <a:gd name="T28" fmla="*/ 25 w 71"/>
                  <a:gd name="T29" fmla="*/ 30 h 67"/>
                  <a:gd name="T30" fmla="*/ 13 w 71"/>
                  <a:gd name="T31" fmla="*/ 23 h 67"/>
                  <a:gd name="T32" fmla="*/ 8 w 71"/>
                  <a:gd name="T33" fmla="*/ 23 h 67"/>
                  <a:gd name="T34" fmla="*/ 0 w 71"/>
                  <a:gd name="T35" fmla="*/ 23 h 67"/>
                  <a:gd name="T36" fmla="*/ 13 w 71"/>
                  <a:gd name="T37" fmla="*/ 30 h 67"/>
                  <a:gd name="T38" fmla="*/ 29 w 71"/>
                  <a:gd name="T39" fmla="*/ 26 h 67"/>
                  <a:gd name="T40" fmla="*/ 17 w 71"/>
                  <a:gd name="T41" fmla="*/ 45 h 67"/>
                  <a:gd name="T42" fmla="*/ 17 w 71"/>
                  <a:gd name="T43" fmla="*/ 56 h 67"/>
                  <a:gd name="T44" fmla="*/ 25 w 71"/>
                  <a:gd name="T45" fmla="*/ 67 h 67"/>
                  <a:gd name="T46" fmla="*/ 25 w 71"/>
                  <a:gd name="T47" fmla="*/ 67 h 67"/>
                  <a:gd name="T48" fmla="*/ 29 w 71"/>
                  <a:gd name="T49" fmla="*/ 56 h 67"/>
                  <a:gd name="T50" fmla="*/ 29 w 71"/>
                  <a:gd name="T51" fmla="*/ 41 h 67"/>
                  <a:gd name="T52" fmla="*/ 29 w 71"/>
                  <a:gd name="T53" fmla="*/ 30 h 67"/>
                  <a:gd name="T54" fmla="*/ 42 w 71"/>
                  <a:gd name="T55" fmla="*/ 41 h 67"/>
                  <a:gd name="T56" fmla="*/ 59 w 71"/>
                  <a:gd name="T57" fmla="*/ 45 h 67"/>
                  <a:gd name="T58" fmla="*/ 71 w 71"/>
                  <a:gd name="T59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67">
                    <a:moveTo>
                      <a:pt x="71" y="41"/>
                    </a:moveTo>
                    <a:lnTo>
                      <a:pt x="63" y="34"/>
                    </a:lnTo>
                    <a:lnTo>
                      <a:pt x="54" y="30"/>
                    </a:lnTo>
                    <a:lnTo>
                      <a:pt x="29" y="30"/>
                    </a:lnTo>
                    <a:lnTo>
                      <a:pt x="42" y="26"/>
                    </a:lnTo>
                    <a:lnTo>
                      <a:pt x="54" y="23"/>
                    </a:lnTo>
                    <a:lnTo>
                      <a:pt x="67" y="15"/>
                    </a:lnTo>
                    <a:lnTo>
                      <a:pt x="67" y="11"/>
                    </a:lnTo>
                    <a:lnTo>
                      <a:pt x="59" y="11"/>
                    </a:lnTo>
                    <a:lnTo>
                      <a:pt x="25" y="34"/>
                    </a:lnTo>
                    <a:lnTo>
                      <a:pt x="34" y="15"/>
                    </a:lnTo>
                    <a:lnTo>
                      <a:pt x="38" y="8"/>
                    </a:lnTo>
                    <a:lnTo>
                      <a:pt x="34" y="0"/>
                    </a:lnTo>
                    <a:lnTo>
                      <a:pt x="25" y="15"/>
                    </a:lnTo>
                    <a:lnTo>
                      <a:pt x="25" y="30"/>
                    </a:lnTo>
                    <a:lnTo>
                      <a:pt x="13" y="23"/>
                    </a:lnTo>
                    <a:lnTo>
                      <a:pt x="8" y="23"/>
                    </a:lnTo>
                    <a:lnTo>
                      <a:pt x="0" y="23"/>
                    </a:lnTo>
                    <a:lnTo>
                      <a:pt x="13" y="30"/>
                    </a:lnTo>
                    <a:lnTo>
                      <a:pt x="29" y="26"/>
                    </a:lnTo>
                    <a:lnTo>
                      <a:pt x="17" y="45"/>
                    </a:lnTo>
                    <a:lnTo>
                      <a:pt x="17" y="56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9" y="56"/>
                    </a:lnTo>
                    <a:lnTo>
                      <a:pt x="29" y="41"/>
                    </a:lnTo>
                    <a:lnTo>
                      <a:pt x="29" y="30"/>
                    </a:lnTo>
                    <a:lnTo>
                      <a:pt x="42" y="41"/>
                    </a:lnTo>
                    <a:lnTo>
                      <a:pt x="59" y="45"/>
                    </a:lnTo>
                    <a:lnTo>
                      <a:pt x="71" y="41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2" name="Freeform 38"/>
              <p:cNvSpPr>
                <a:spLocks/>
              </p:cNvSpPr>
              <p:nvPr/>
            </p:nvSpPr>
            <p:spPr bwMode="auto">
              <a:xfrm>
                <a:off x="331" y="2830"/>
                <a:ext cx="88" cy="26"/>
              </a:xfrm>
              <a:custGeom>
                <a:avLst/>
                <a:gdLst>
                  <a:gd name="T0" fmla="*/ 88 w 88"/>
                  <a:gd name="T1" fmla="*/ 18 h 26"/>
                  <a:gd name="T2" fmla="*/ 71 w 88"/>
                  <a:gd name="T3" fmla="*/ 15 h 26"/>
                  <a:gd name="T4" fmla="*/ 46 w 88"/>
                  <a:gd name="T5" fmla="*/ 18 h 26"/>
                  <a:gd name="T6" fmla="*/ 58 w 88"/>
                  <a:gd name="T7" fmla="*/ 7 h 26"/>
                  <a:gd name="T8" fmla="*/ 58 w 88"/>
                  <a:gd name="T9" fmla="*/ 3 h 26"/>
                  <a:gd name="T10" fmla="*/ 50 w 88"/>
                  <a:gd name="T11" fmla="*/ 0 h 26"/>
                  <a:gd name="T12" fmla="*/ 50 w 88"/>
                  <a:gd name="T13" fmla="*/ 0 h 26"/>
                  <a:gd name="T14" fmla="*/ 46 w 88"/>
                  <a:gd name="T15" fmla="*/ 3 h 26"/>
                  <a:gd name="T16" fmla="*/ 46 w 88"/>
                  <a:gd name="T17" fmla="*/ 11 h 26"/>
                  <a:gd name="T18" fmla="*/ 50 w 88"/>
                  <a:gd name="T19" fmla="*/ 18 h 26"/>
                  <a:gd name="T20" fmla="*/ 25 w 88"/>
                  <a:gd name="T21" fmla="*/ 15 h 26"/>
                  <a:gd name="T22" fmla="*/ 12 w 88"/>
                  <a:gd name="T23" fmla="*/ 18 h 26"/>
                  <a:gd name="T24" fmla="*/ 0 w 88"/>
                  <a:gd name="T25" fmla="*/ 26 h 26"/>
                  <a:gd name="T26" fmla="*/ 88 w 88"/>
                  <a:gd name="T27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" h="26">
                    <a:moveTo>
                      <a:pt x="88" y="18"/>
                    </a:moveTo>
                    <a:lnTo>
                      <a:pt x="71" y="15"/>
                    </a:lnTo>
                    <a:lnTo>
                      <a:pt x="46" y="18"/>
                    </a:lnTo>
                    <a:lnTo>
                      <a:pt x="58" y="7"/>
                    </a:lnTo>
                    <a:lnTo>
                      <a:pt x="58" y="3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3"/>
                    </a:lnTo>
                    <a:lnTo>
                      <a:pt x="46" y="11"/>
                    </a:lnTo>
                    <a:lnTo>
                      <a:pt x="50" y="18"/>
                    </a:lnTo>
                    <a:lnTo>
                      <a:pt x="25" y="15"/>
                    </a:lnTo>
                    <a:lnTo>
                      <a:pt x="12" y="18"/>
                    </a:lnTo>
                    <a:lnTo>
                      <a:pt x="0" y="26"/>
                    </a:lnTo>
                    <a:lnTo>
                      <a:pt x="88" y="18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3" name="Freeform 39"/>
              <p:cNvSpPr>
                <a:spLocks/>
              </p:cNvSpPr>
              <p:nvPr/>
            </p:nvSpPr>
            <p:spPr bwMode="auto">
              <a:xfrm>
                <a:off x="331" y="2830"/>
                <a:ext cx="88" cy="26"/>
              </a:xfrm>
              <a:custGeom>
                <a:avLst/>
                <a:gdLst>
                  <a:gd name="T0" fmla="*/ 88 w 88"/>
                  <a:gd name="T1" fmla="*/ 18 h 26"/>
                  <a:gd name="T2" fmla="*/ 71 w 88"/>
                  <a:gd name="T3" fmla="*/ 15 h 26"/>
                  <a:gd name="T4" fmla="*/ 46 w 88"/>
                  <a:gd name="T5" fmla="*/ 18 h 26"/>
                  <a:gd name="T6" fmla="*/ 58 w 88"/>
                  <a:gd name="T7" fmla="*/ 7 h 26"/>
                  <a:gd name="T8" fmla="*/ 58 w 88"/>
                  <a:gd name="T9" fmla="*/ 3 h 26"/>
                  <a:gd name="T10" fmla="*/ 50 w 88"/>
                  <a:gd name="T11" fmla="*/ 0 h 26"/>
                  <a:gd name="T12" fmla="*/ 50 w 88"/>
                  <a:gd name="T13" fmla="*/ 0 h 26"/>
                  <a:gd name="T14" fmla="*/ 46 w 88"/>
                  <a:gd name="T15" fmla="*/ 3 h 26"/>
                  <a:gd name="T16" fmla="*/ 46 w 88"/>
                  <a:gd name="T17" fmla="*/ 11 h 26"/>
                  <a:gd name="T18" fmla="*/ 50 w 88"/>
                  <a:gd name="T19" fmla="*/ 18 h 26"/>
                  <a:gd name="T20" fmla="*/ 25 w 88"/>
                  <a:gd name="T21" fmla="*/ 15 h 26"/>
                  <a:gd name="T22" fmla="*/ 12 w 88"/>
                  <a:gd name="T23" fmla="*/ 18 h 26"/>
                  <a:gd name="T24" fmla="*/ 0 w 88"/>
                  <a:gd name="T2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26">
                    <a:moveTo>
                      <a:pt x="88" y="18"/>
                    </a:moveTo>
                    <a:lnTo>
                      <a:pt x="71" y="15"/>
                    </a:lnTo>
                    <a:lnTo>
                      <a:pt x="46" y="18"/>
                    </a:lnTo>
                    <a:lnTo>
                      <a:pt x="58" y="7"/>
                    </a:lnTo>
                    <a:lnTo>
                      <a:pt x="58" y="3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6" y="3"/>
                    </a:lnTo>
                    <a:lnTo>
                      <a:pt x="46" y="11"/>
                    </a:lnTo>
                    <a:lnTo>
                      <a:pt x="50" y="18"/>
                    </a:lnTo>
                    <a:lnTo>
                      <a:pt x="25" y="15"/>
                    </a:lnTo>
                    <a:lnTo>
                      <a:pt x="12" y="18"/>
                    </a:lnTo>
                    <a:lnTo>
                      <a:pt x="0" y="26"/>
                    </a:lnTo>
                  </a:path>
                </a:pathLst>
              </a:custGeom>
              <a:noFill/>
              <a:ln w="0">
                <a:solidFill>
                  <a:srgbClr val="8091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4" name="Freeform 40"/>
              <p:cNvSpPr>
                <a:spLocks/>
              </p:cNvSpPr>
              <p:nvPr/>
            </p:nvSpPr>
            <p:spPr bwMode="auto">
              <a:xfrm>
                <a:off x="331" y="2848"/>
                <a:ext cx="88" cy="30"/>
              </a:xfrm>
              <a:custGeom>
                <a:avLst/>
                <a:gdLst>
                  <a:gd name="T0" fmla="*/ 0 w 88"/>
                  <a:gd name="T1" fmla="*/ 8 h 30"/>
                  <a:gd name="T2" fmla="*/ 38 w 88"/>
                  <a:gd name="T3" fmla="*/ 8 h 30"/>
                  <a:gd name="T4" fmla="*/ 50 w 88"/>
                  <a:gd name="T5" fmla="*/ 0 h 30"/>
                  <a:gd name="T6" fmla="*/ 38 w 88"/>
                  <a:gd name="T7" fmla="*/ 12 h 30"/>
                  <a:gd name="T8" fmla="*/ 38 w 88"/>
                  <a:gd name="T9" fmla="*/ 27 h 30"/>
                  <a:gd name="T10" fmla="*/ 42 w 88"/>
                  <a:gd name="T11" fmla="*/ 30 h 30"/>
                  <a:gd name="T12" fmla="*/ 50 w 88"/>
                  <a:gd name="T13" fmla="*/ 23 h 30"/>
                  <a:gd name="T14" fmla="*/ 54 w 88"/>
                  <a:gd name="T15" fmla="*/ 15 h 30"/>
                  <a:gd name="T16" fmla="*/ 50 w 88"/>
                  <a:gd name="T17" fmla="*/ 0 h 30"/>
                  <a:gd name="T18" fmla="*/ 58 w 88"/>
                  <a:gd name="T19" fmla="*/ 12 h 30"/>
                  <a:gd name="T20" fmla="*/ 67 w 88"/>
                  <a:gd name="T21" fmla="*/ 19 h 30"/>
                  <a:gd name="T22" fmla="*/ 79 w 88"/>
                  <a:gd name="T23" fmla="*/ 27 h 30"/>
                  <a:gd name="T24" fmla="*/ 79 w 88"/>
                  <a:gd name="T25" fmla="*/ 23 h 30"/>
                  <a:gd name="T26" fmla="*/ 67 w 88"/>
                  <a:gd name="T27" fmla="*/ 8 h 30"/>
                  <a:gd name="T28" fmla="*/ 46 w 88"/>
                  <a:gd name="T29" fmla="*/ 0 h 30"/>
                  <a:gd name="T30" fmla="*/ 71 w 88"/>
                  <a:gd name="T31" fmla="*/ 4 h 30"/>
                  <a:gd name="T32" fmla="*/ 79 w 88"/>
                  <a:gd name="T33" fmla="*/ 4 h 30"/>
                  <a:gd name="T34" fmla="*/ 88 w 88"/>
                  <a:gd name="T35" fmla="*/ 0 h 30"/>
                  <a:gd name="T36" fmla="*/ 0 w 88"/>
                  <a:gd name="T37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30">
                    <a:moveTo>
                      <a:pt x="0" y="8"/>
                    </a:moveTo>
                    <a:lnTo>
                      <a:pt x="38" y="8"/>
                    </a:lnTo>
                    <a:lnTo>
                      <a:pt x="50" y="0"/>
                    </a:lnTo>
                    <a:lnTo>
                      <a:pt x="38" y="12"/>
                    </a:lnTo>
                    <a:lnTo>
                      <a:pt x="38" y="27"/>
                    </a:lnTo>
                    <a:lnTo>
                      <a:pt x="42" y="30"/>
                    </a:lnTo>
                    <a:lnTo>
                      <a:pt x="50" y="23"/>
                    </a:lnTo>
                    <a:lnTo>
                      <a:pt x="54" y="15"/>
                    </a:lnTo>
                    <a:lnTo>
                      <a:pt x="50" y="0"/>
                    </a:lnTo>
                    <a:lnTo>
                      <a:pt x="58" y="12"/>
                    </a:lnTo>
                    <a:lnTo>
                      <a:pt x="67" y="19"/>
                    </a:lnTo>
                    <a:lnTo>
                      <a:pt x="79" y="27"/>
                    </a:lnTo>
                    <a:lnTo>
                      <a:pt x="79" y="23"/>
                    </a:lnTo>
                    <a:lnTo>
                      <a:pt x="67" y="8"/>
                    </a:lnTo>
                    <a:lnTo>
                      <a:pt x="46" y="0"/>
                    </a:lnTo>
                    <a:lnTo>
                      <a:pt x="71" y="4"/>
                    </a:lnTo>
                    <a:lnTo>
                      <a:pt x="79" y="4"/>
                    </a:lnTo>
                    <a:lnTo>
                      <a:pt x="8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5" name="Freeform 41"/>
              <p:cNvSpPr>
                <a:spLocks/>
              </p:cNvSpPr>
              <p:nvPr/>
            </p:nvSpPr>
            <p:spPr bwMode="auto">
              <a:xfrm>
                <a:off x="331" y="2848"/>
                <a:ext cx="88" cy="30"/>
              </a:xfrm>
              <a:custGeom>
                <a:avLst/>
                <a:gdLst>
                  <a:gd name="T0" fmla="*/ 0 w 88"/>
                  <a:gd name="T1" fmla="*/ 8 h 30"/>
                  <a:gd name="T2" fmla="*/ 38 w 88"/>
                  <a:gd name="T3" fmla="*/ 8 h 30"/>
                  <a:gd name="T4" fmla="*/ 50 w 88"/>
                  <a:gd name="T5" fmla="*/ 0 h 30"/>
                  <a:gd name="T6" fmla="*/ 38 w 88"/>
                  <a:gd name="T7" fmla="*/ 12 h 30"/>
                  <a:gd name="T8" fmla="*/ 38 w 88"/>
                  <a:gd name="T9" fmla="*/ 27 h 30"/>
                  <a:gd name="T10" fmla="*/ 42 w 88"/>
                  <a:gd name="T11" fmla="*/ 30 h 30"/>
                  <a:gd name="T12" fmla="*/ 50 w 88"/>
                  <a:gd name="T13" fmla="*/ 23 h 30"/>
                  <a:gd name="T14" fmla="*/ 54 w 88"/>
                  <a:gd name="T15" fmla="*/ 15 h 30"/>
                  <a:gd name="T16" fmla="*/ 50 w 88"/>
                  <a:gd name="T17" fmla="*/ 0 h 30"/>
                  <a:gd name="T18" fmla="*/ 58 w 88"/>
                  <a:gd name="T19" fmla="*/ 12 h 30"/>
                  <a:gd name="T20" fmla="*/ 67 w 88"/>
                  <a:gd name="T21" fmla="*/ 19 h 30"/>
                  <a:gd name="T22" fmla="*/ 79 w 88"/>
                  <a:gd name="T23" fmla="*/ 27 h 30"/>
                  <a:gd name="T24" fmla="*/ 79 w 88"/>
                  <a:gd name="T25" fmla="*/ 23 h 30"/>
                  <a:gd name="T26" fmla="*/ 67 w 88"/>
                  <a:gd name="T27" fmla="*/ 8 h 30"/>
                  <a:gd name="T28" fmla="*/ 46 w 88"/>
                  <a:gd name="T29" fmla="*/ 0 h 30"/>
                  <a:gd name="T30" fmla="*/ 71 w 88"/>
                  <a:gd name="T31" fmla="*/ 4 h 30"/>
                  <a:gd name="T32" fmla="*/ 79 w 88"/>
                  <a:gd name="T33" fmla="*/ 4 h 30"/>
                  <a:gd name="T34" fmla="*/ 88 w 88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" h="30">
                    <a:moveTo>
                      <a:pt x="0" y="8"/>
                    </a:moveTo>
                    <a:lnTo>
                      <a:pt x="38" y="8"/>
                    </a:lnTo>
                    <a:lnTo>
                      <a:pt x="50" y="0"/>
                    </a:lnTo>
                    <a:lnTo>
                      <a:pt x="38" y="12"/>
                    </a:lnTo>
                    <a:lnTo>
                      <a:pt x="38" y="27"/>
                    </a:lnTo>
                    <a:lnTo>
                      <a:pt x="42" y="30"/>
                    </a:lnTo>
                    <a:lnTo>
                      <a:pt x="50" y="23"/>
                    </a:lnTo>
                    <a:lnTo>
                      <a:pt x="54" y="15"/>
                    </a:lnTo>
                    <a:lnTo>
                      <a:pt x="50" y="0"/>
                    </a:lnTo>
                    <a:lnTo>
                      <a:pt x="58" y="12"/>
                    </a:lnTo>
                    <a:lnTo>
                      <a:pt x="67" y="19"/>
                    </a:lnTo>
                    <a:lnTo>
                      <a:pt x="79" y="27"/>
                    </a:lnTo>
                    <a:lnTo>
                      <a:pt x="79" y="23"/>
                    </a:lnTo>
                    <a:lnTo>
                      <a:pt x="67" y="8"/>
                    </a:lnTo>
                    <a:lnTo>
                      <a:pt x="46" y="0"/>
                    </a:lnTo>
                    <a:lnTo>
                      <a:pt x="71" y="4"/>
                    </a:lnTo>
                    <a:lnTo>
                      <a:pt x="79" y="4"/>
                    </a:lnTo>
                    <a:lnTo>
                      <a:pt x="88" y="0"/>
                    </a:lnTo>
                  </a:path>
                </a:pathLst>
              </a:custGeom>
              <a:noFill/>
              <a:ln w="0">
                <a:solidFill>
                  <a:srgbClr val="8091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6" name="Freeform 42"/>
              <p:cNvSpPr>
                <a:spLocks/>
              </p:cNvSpPr>
              <p:nvPr/>
            </p:nvSpPr>
            <p:spPr bwMode="auto">
              <a:xfrm>
                <a:off x="461" y="2848"/>
                <a:ext cx="71" cy="68"/>
              </a:xfrm>
              <a:custGeom>
                <a:avLst/>
                <a:gdLst>
                  <a:gd name="T0" fmla="*/ 37 w 71"/>
                  <a:gd name="T1" fmla="*/ 23 h 68"/>
                  <a:gd name="T2" fmla="*/ 50 w 71"/>
                  <a:gd name="T3" fmla="*/ 45 h 68"/>
                  <a:gd name="T4" fmla="*/ 50 w 71"/>
                  <a:gd name="T5" fmla="*/ 56 h 68"/>
                  <a:gd name="T6" fmla="*/ 50 w 71"/>
                  <a:gd name="T7" fmla="*/ 68 h 68"/>
                  <a:gd name="T8" fmla="*/ 33 w 71"/>
                  <a:gd name="T9" fmla="*/ 56 h 68"/>
                  <a:gd name="T10" fmla="*/ 29 w 71"/>
                  <a:gd name="T11" fmla="*/ 41 h 68"/>
                  <a:gd name="T12" fmla="*/ 33 w 71"/>
                  <a:gd name="T13" fmla="*/ 23 h 68"/>
                  <a:gd name="T14" fmla="*/ 29 w 71"/>
                  <a:gd name="T15" fmla="*/ 34 h 68"/>
                  <a:gd name="T16" fmla="*/ 12 w 71"/>
                  <a:gd name="T17" fmla="*/ 41 h 68"/>
                  <a:gd name="T18" fmla="*/ 0 w 71"/>
                  <a:gd name="T19" fmla="*/ 41 h 68"/>
                  <a:gd name="T20" fmla="*/ 4 w 71"/>
                  <a:gd name="T21" fmla="*/ 30 h 68"/>
                  <a:gd name="T22" fmla="*/ 12 w 71"/>
                  <a:gd name="T23" fmla="*/ 23 h 68"/>
                  <a:gd name="T24" fmla="*/ 37 w 71"/>
                  <a:gd name="T25" fmla="*/ 23 h 68"/>
                  <a:gd name="T26" fmla="*/ 25 w 71"/>
                  <a:gd name="T27" fmla="*/ 15 h 68"/>
                  <a:gd name="T28" fmla="*/ 25 w 71"/>
                  <a:gd name="T29" fmla="*/ 0 h 68"/>
                  <a:gd name="T30" fmla="*/ 33 w 71"/>
                  <a:gd name="T31" fmla="*/ 4 h 68"/>
                  <a:gd name="T32" fmla="*/ 33 w 71"/>
                  <a:gd name="T33" fmla="*/ 8 h 68"/>
                  <a:gd name="T34" fmla="*/ 33 w 71"/>
                  <a:gd name="T35" fmla="*/ 23 h 68"/>
                  <a:gd name="T36" fmla="*/ 50 w 71"/>
                  <a:gd name="T37" fmla="*/ 15 h 68"/>
                  <a:gd name="T38" fmla="*/ 58 w 71"/>
                  <a:gd name="T39" fmla="*/ 12 h 68"/>
                  <a:gd name="T40" fmla="*/ 67 w 71"/>
                  <a:gd name="T41" fmla="*/ 15 h 68"/>
                  <a:gd name="T42" fmla="*/ 62 w 71"/>
                  <a:gd name="T43" fmla="*/ 23 h 68"/>
                  <a:gd name="T44" fmla="*/ 50 w 71"/>
                  <a:gd name="T45" fmla="*/ 23 h 68"/>
                  <a:gd name="T46" fmla="*/ 29 w 71"/>
                  <a:gd name="T47" fmla="*/ 23 h 68"/>
                  <a:gd name="T48" fmla="*/ 71 w 71"/>
                  <a:gd name="T49" fmla="*/ 38 h 68"/>
                  <a:gd name="T50" fmla="*/ 71 w 71"/>
                  <a:gd name="T51" fmla="*/ 45 h 68"/>
                  <a:gd name="T52" fmla="*/ 67 w 71"/>
                  <a:gd name="T53" fmla="*/ 49 h 68"/>
                  <a:gd name="T54" fmla="*/ 54 w 71"/>
                  <a:gd name="T55" fmla="*/ 41 h 68"/>
                  <a:gd name="T56" fmla="*/ 46 w 71"/>
                  <a:gd name="T57" fmla="*/ 34 h 68"/>
                  <a:gd name="T58" fmla="*/ 37 w 71"/>
                  <a:gd name="T59" fmla="*/ 2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68">
                    <a:moveTo>
                      <a:pt x="37" y="23"/>
                    </a:moveTo>
                    <a:lnTo>
                      <a:pt x="50" y="45"/>
                    </a:lnTo>
                    <a:lnTo>
                      <a:pt x="50" y="56"/>
                    </a:lnTo>
                    <a:lnTo>
                      <a:pt x="50" y="68"/>
                    </a:lnTo>
                    <a:lnTo>
                      <a:pt x="33" y="56"/>
                    </a:lnTo>
                    <a:lnTo>
                      <a:pt x="29" y="41"/>
                    </a:lnTo>
                    <a:lnTo>
                      <a:pt x="33" y="23"/>
                    </a:lnTo>
                    <a:lnTo>
                      <a:pt x="29" y="34"/>
                    </a:lnTo>
                    <a:lnTo>
                      <a:pt x="12" y="41"/>
                    </a:lnTo>
                    <a:lnTo>
                      <a:pt x="0" y="41"/>
                    </a:lnTo>
                    <a:lnTo>
                      <a:pt x="4" y="30"/>
                    </a:lnTo>
                    <a:lnTo>
                      <a:pt x="12" y="23"/>
                    </a:lnTo>
                    <a:lnTo>
                      <a:pt x="37" y="23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33" y="4"/>
                    </a:lnTo>
                    <a:lnTo>
                      <a:pt x="33" y="8"/>
                    </a:lnTo>
                    <a:lnTo>
                      <a:pt x="33" y="23"/>
                    </a:lnTo>
                    <a:lnTo>
                      <a:pt x="50" y="15"/>
                    </a:lnTo>
                    <a:lnTo>
                      <a:pt x="58" y="12"/>
                    </a:lnTo>
                    <a:lnTo>
                      <a:pt x="67" y="15"/>
                    </a:lnTo>
                    <a:lnTo>
                      <a:pt x="62" y="23"/>
                    </a:lnTo>
                    <a:lnTo>
                      <a:pt x="50" y="23"/>
                    </a:lnTo>
                    <a:lnTo>
                      <a:pt x="29" y="23"/>
                    </a:lnTo>
                    <a:lnTo>
                      <a:pt x="71" y="38"/>
                    </a:lnTo>
                    <a:lnTo>
                      <a:pt x="71" y="45"/>
                    </a:lnTo>
                    <a:lnTo>
                      <a:pt x="67" y="49"/>
                    </a:lnTo>
                    <a:lnTo>
                      <a:pt x="54" y="41"/>
                    </a:lnTo>
                    <a:lnTo>
                      <a:pt x="46" y="34"/>
                    </a:lnTo>
                    <a:lnTo>
                      <a:pt x="37" y="23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7" name="Freeform 43"/>
              <p:cNvSpPr>
                <a:spLocks/>
              </p:cNvSpPr>
              <p:nvPr/>
            </p:nvSpPr>
            <p:spPr bwMode="auto">
              <a:xfrm>
                <a:off x="398" y="2867"/>
                <a:ext cx="71" cy="64"/>
              </a:xfrm>
              <a:custGeom>
                <a:avLst/>
                <a:gdLst>
                  <a:gd name="T0" fmla="*/ 21 w 71"/>
                  <a:gd name="T1" fmla="*/ 26 h 64"/>
                  <a:gd name="T2" fmla="*/ 50 w 71"/>
                  <a:gd name="T3" fmla="*/ 37 h 64"/>
                  <a:gd name="T4" fmla="*/ 58 w 71"/>
                  <a:gd name="T5" fmla="*/ 49 h 64"/>
                  <a:gd name="T6" fmla="*/ 67 w 71"/>
                  <a:gd name="T7" fmla="*/ 60 h 64"/>
                  <a:gd name="T8" fmla="*/ 46 w 71"/>
                  <a:gd name="T9" fmla="*/ 56 h 64"/>
                  <a:gd name="T10" fmla="*/ 29 w 71"/>
                  <a:gd name="T11" fmla="*/ 45 h 64"/>
                  <a:gd name="T12" fmla="*/ 21 w 71"/>
                  <a:gd name="T13" fmla="*/ 26 h 64"/>
                  <a:gd name="T14" fmla="*/ 25 w 71"/>
                  <a:gd name="T15" fmla="*/ 37 h 64"/>
                  <a:gd name="T16" fmla="*/ 17 w 71"/>
                  <a:gd name="T17" fmla="*/ 52 h 64"/>
                  <a:gd name="T18" fmla="*/ 4 w 71"/>
                  <a:gd name="T19" fmla="*/ 64 h 64"/>
                  <a:gd name="T20" fmla="*/ 0 w 71"/>
                  <a:gd name="T21" fmla="*/ 49 h 64"/>
                  <a:gd name="T22" fmla="*/ 4 w 71"/>
                  <a:gd name="T23" fmla="*/ 37 h 64"/>
                  <a:gd name="T24" fmla="*/ 25 w 71"/>
                  <a:gd name="T25" fmla="*/ 26 h 64"/>
                  <a:gd name="T26" fmla="*/ 8 w 71"/>
                  <a:gd name="T27" fmla="*/ 22 h 64"/>
                  <a:gd name="T28" fmla="*/ 0 w 71"/>
                  <a:gd name="T29" fmla="*/ 11 h 64"/>
                  <a:gd name="T30" fmla="*/ 8 w 71"/>
                  <a:gd name="T31" fmla="*/ 8 h 64"/>
                  <a:gd name="T32" fmla="*/ 12 w 71"/>
                  <a:gd name="T33" fmla="*/ 15 h 64"/>
                  <a:gd name="T34" fmla="*/ 21 w 71"/>
                  <a:gd name="T35" fmla="*/ 26 h 64"/>
                  <a:gd name="T36" fmla="*/ 29 w 71"/>
                  <a:gd name="T37" fmla="*/ 11 h 64"/>
                  <a:gd name="T38" fmla="*/ 33 w 71"/>
                  <a:gd name="T39" fmla="*/ 4 h 64"/>
                  <a:gd name="T40" fmla="*/ 42 w 71"/>
                  <a:gd name="T41" fmla="*/ 0 h 64"/>
                  <a:gd name="T42" fmla="*/ 42 w 71"/>
                  <a:gd name="T43" fmla="*/ 11 h 64"/>
                  <a:gd name="T44" fmla="*/ 38 w 71"/>
                  <a:gd name="T45" fmla="*/ 15 h 64"/>
                  <a:gd name="T46" fmla="*/ 17 w 71"/>
                  <a:gd name="T47" fmla="*/ 26 h 64"/>
                  <a:gd name="T48" fmla="*/ 38 w 71"/>
                  <a:gd name="T49" fmla="*/ 22 h 64"/>
                  <a:gd name="T50" fmla="*/ 63 w 71"/>
                  <a:gd name="T51" fmla="*/ 19 h 64"/>
                  <a:gd name="T52" fmla="*/ 71 w 71"/>
                  <a:gd name="T53" fmla="*/ 26 h 64"/>
                  <a:gd name="T54" fmla="*/ 67 w 71"/>
                  <a:gd name="T55" fmla="*/ 30 h 64"/>
                  <a:gd name="T56" fmla="*/ 54 w 71"/>
                  <a:gd name="T57" fmla="*/ 34 h 64"/>
                  <a:gd name="T58" fmla="*/ 38 w 71"/>
                  <a:gd name="T59" fmla="*/ 30 h 64"/>
                  <a:gd name="T60" fmla="*/ 21 w 71"/>
                  <a:gd name="T61" fmla="*/ 2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" h="64">
                    <a:moveTo>
                      <a:pt x="21" y="26"/>
                    </a:moveTo>
                    <a:lnTo>
                      <a:pt x="50" y="37"/>
                    </a:lnTo>
                    <a:lnTo>
                      <a:pt x="58" y="49"/>
                    </a:lnTo>
                    <a:lnTo>
                      <a:pt x="67" y="60"/>
                    </a:lnTo>
                    <a:lnTo>
                      <a:pt x="46" y="56"/>
                    </a:lnTo>
                    <a:lnTo>
                      <a:pt x="29" y="45"/>
                    </a:lnTo>
                    <a:lnTo>
                      <a:pt x="21" y="26"/>
                    </a:lnTo>
                    <a:lnTo>
                      <a:pt x="25" y="37"/>
                    </a:lnTo>
                    <a:lnTo>
                      <a:pt x="17" y="52"/>
                    </a:lnTo>
                    <a:lnTo>
                      <a:pt x="4" y="64"/>
                    </a:lnTo>
                    <a:lnTo>
                      <a:pt x="0" y="49"/>
                    </a:lnTo>
                    <a:lnTo>
                      <a:pt x="4" y="37"/>
                    </a:lnTo>
                    <a:lnTo>
                      <a:pt x="25" y="26"/>
                    </a:lnTo>
                    <a:lnTo>
                      <a:pt x="8" y="22"/>
                    </a:lnTo>
                    <a:lnTo>
                      <a:pt x="0" y="11"/>
                    </a:lnTo>
                    <a:lnTo>
                      <a:pt x="8" y="8"/>
                    </a:lnTo>
                    <a:lnTo>
                      <a:pt x="12" y="15"/>
                    </a:lnTo>
                    <a:lnTo>
                      <a:pt x="21" y="26"/>
                    </a:lnTo>
                    <a:lnTo>
                      <a:pt x="29" y="11"/>
                    </a:lnTo>
                    <a:lnTo>
                      <a:pt x="33" y="4"/>
                    </a:lnTo>
                    <a:lnTo>
                      <a:pt x="42" y="0"/>
                    </a:lnTo>
                    <a:lnTo>
                      <a:pt x="42" y="11"/>
                    </a:lnTo>
                    <a:lnTo>
                      <a:pt x="38" y="15"/>
                    </a:lnTo>
                    <a:lnTo>
                      <a:pt x="17" y="26"/>
                    </a:lnTo>
                    <a:lnTo>
                      <a:pt x="38" y="22"/>
                    </a:lnTo>
                    <a:lnTo>
                      <a:pt x="63" y="19"/>
                    </a:lnTo>
                    <a:lnTo>
                      <a:pt x="71" y="26"/>
                    </a:lnTo>
                    <a:lnTo>
                      <a:pt x="67" y="30"/>
                    </a:lnTo>
                    <a:lnTo>
                      <a:pt x="54" y="34"/>
                    </a:lnTo>
                    <a:lnTo>
                      <a:pt x="38" y="30"/>
                    </a:lnTo>
                    <a:lnTo>
                      <a:pt x="21" y="26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8" name="Freeform 44"/>
              <p:cNvSpPr>
                <a:spLocks/>
              </p:cNvSpPr>
              <p:nvPr/>
            </p:nvSpPr>
            <p:spPr bwMode="auto">
              <a:xfrm>
                <a:off x="1675" y="3804"/>
                <a:ext cx="193" cy="64"/>
              </a:xfrm>
              <a:custGeom>
                <a:avLst/>
                <a:gdLst>
                  <a:gd name="T0" fmla="*/ 193 w 193"/>
                  <a:gd name="T1" fmla="*/ 4 h 64"/>
                  <a:gd name="T2" fmla="*/ 184 w 193"/>
                  <a:gd name="T3" fmla="*/ 11 h 64"/>
                  <a:gd name="T4" fmla="*/ 168 w 193"/>
                  <a:gd name="T5" fmla="*/ 30 h 64"/>
                  <a:gd name="T6" fmla="*/ 155 w 193"/>
                  <a:gd name="T7" fmla="*/ 41 h 64"/>
                  <a:gd name="T8" fmla="*/ 138 w 193"/>
                  <a:gd name="T9" fmla="*/ 49 h 64"/>
                  <a:gd name="T10" fmla="*/ 122 w 193"/>
                  <a:gd name="T11" fmla="*/ 56 h 64"/>
                  <a:gd name="T12" fmla="*/ 109 w 193"/>
                  <a:gd name="T13" fmla="*/ 60 h 64"/>
                  <a:gd name="T14" fmla="*/ 80 w 193"/>
                  <a:gd name="T15" fmla="*/ 64 h 64"/>
                  <a:gd name="T16" fmla="*/ 55 w 193"/>
                  <a:gd name="T17" fmla="*/ 64 h 64"/>
                  <a:gd name="T18" fmla="*/ 38 w 193"/>
                  <a:gd name="T19" fmla="*/ 56 h 64"/>
                  <a:gd name="T20" fmla="*/ 17 w 193"/>
                  <a:gd name="T21" fmla="*/ 34 h 64"/>
                  <a:gd name="T22" fmla="*/ 0 w 193"/>
                  <a:gd name="T23" fmla="*/ 0 h 64"/>
                  <a:gd name="T24" fmla="*/ 25 w 193"/>
                  <a:gd name="T25" fmla="*/ 11 h 64"/>
                  <a:gd name="T26" fmla="*/ 59 w 193"/>
                  <a:gd name="T27" fmla="*/ 30 h 64"/>
                  <a:gd name="T28" fmla="*/ 80 w 193"/>
                  <a:gd name="T29" fmla="*/ 34 h 64"/>
                  <a:gd name="T30" fmla="*/ 92 w 193"/>
                  <a:gd name="T31" fmla="*/ 30 h 64"/>
                  <a:gd name="T32" fmla="*/ 122 w 193"/>
                  <a:gd name="T33" fmla="*/ 19 h 64"/>
                  <a:gd name="T34" fmla="*/ 143 w 193"/>
                  <a:gd name="T35" fmla="*/ 15 h 64"/>
                  <a:gd name="T36" fmla="*/ 159 w 193"/>
                  <a:gd name="T37" fmla="*/ 11 h 64"/>
                  <a:gd name="T38" fmla="*/ 180 w 193"/>
                  <a:gd name="T39" fmla="*/ 8 h 64"/>
                  <a:gd name="T40" fmla="*/ 193 w 193"/>
                  <a:gd name="T41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3" h="64">
                    <a:moveTo>
                      <a:pt x="193" y="4"/>
                    </a:moveTo>
                    <a:lnTo>
                      <a:pt x="184" y="11"/>
                    </a:lnTo>
                    <a:lnTo>
                      <a:pt x="168" y="30"/>
                    </a:lnTo>
                    <a:lnTo>
                      <a:pt x="155" y="41"/>
                    </a:lnTo>
                    <a:lnTo>
                      <a:pt x="138" y="49"/>
                    </a:lnTo>
                    <a:lnTo>
                      <a:pt x="122" y="56"/>
                    </a:lnTo>
                    <a:lnTo>
                      <a:pt x="109" y="60"/>
                    </a:lnTo>
                    <a:lnTo>
                      <a:pt x="80" y="64"/>
                    </a:lnTo>
                    <a:lnTo>
                      <a:pt x="55" y="64"/>
                    </a:lnTo>
                    <a:lnTo>
                      <a:pt x="38" y="56"/>
                    </a:lnTo>
                    <a:lnTo>
                      <a:pt x="17" y="34"/>
                    </a:lnTo>
                    <a:lnTo>
                      <a:pt x="0" y="0"/>
                    </a:lnTo>
                    <a:lnTo>
                      <a:pt x="25" y="11"/>
                    </a:lnTo>
                    <a:lnTo>
                      <a:pt x="59" y="30"/>
                    </a:lnTo>
                    <a:lnTo>
                      <a:pt x="80" y="34"/>
                    </a:lnTo>
                    <a:lnTo>
                      <a:pt x="92" y="30"/>
                    </a:lnTo>
                    <a:lnTo>
                      <a:pt x="122" y="19"/>
                    </a:lnTo>
                    <a:lnTo>
                      <a:pt x="143" y="15"/>
                    </a:lnTo>
                    <a:lnTo>
                      <a:pt x="159" y="11"/>
                    </a:lnTo>
                    <a:lnTo>
                      <a:pt x="180" y="8"/>
                    </a:lnTo>
                    <a:lnTo>
                      <a:pt x="193" y="4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9" name="Freeform 45"/>
              <p:cNvSpPr>
                <a:spLocks/>
              </p:cNvSpPr>
              <p:nvPr/>
            </p:nvSpPr>
            <p:spPr bwMode="auto">
              <a:xfrm>
                <a:off x="1935" y="3610"/>
                <a:ext cx="649" cy="261"/>
              </a:xfrm>
              <a:custGeom>
                <a:avLst/>
                <a:gdLst>
                  <a:gd name="T0" fmla="*/ 0 w 649"/>
                  <a:gd name="T1" fmla="*/ 246 h 261"/>
                  <a:gd name="T2" fmla="*/ 4 w 649"/>
                  <a:gd name="T3" fmla="*/ 246 h 261"/>
                  <a:gd name="T4" fmla="*/ 12 w 649"/>
                  <a:gd name="T5" fmla="*/ 235 h 261"/>
                  <a:gd name="T6" fmla="*/ 71 w 649"/>
                  <a:gd name="T7" fmla="*/ 213 h 261"/>
                  <a:gd name="T8" fmla="*/ 130 w 649"/>
                  <a:gd name="T9" fmla="*/ 194 h 261"/>
                  <a:gd name="T10" fmla="*/ 184 w 649"/>
                  <a:gd name="T11" fmla="*/ 179 h 261"/>
                  <a:gd name="T12" fmla="*/ 230 w 649"/>
                  <a:gd name="T13" fmla="*/ 164 h 261"/>
                  <a:gd name="T14" fmla="*/ 259 w 649"/>
                  <a:gd name="T15" fmla="*/ 157 h 261"/>
                  <a:gd name="T16" fmla="*/ 285 w 649"/>
                  <a:gd name="T17" fmla="*/ 149 h 261"/>
                  <a:gd name="T18" fmla="*/ 331 w 649"/>
                  <a:gd name="T19" fmla="*/ 134 h 261"/>
                  <a:gd name="T20" fmla="*/ 373 w 649"/>
                  <a:gd name="T21" fmla="*/ 123 h 261"/>
                  <a:gd name="T22" fmla="*/ 419 w 649"/>
                  <a:gd name="T23" fmla="*/ 108 h 261"/>
                  <a:gd name="T24" fmla="*/ 473 w 649"/>
                  <a:gd name="T25" fmla="*/ 86 h 261"/>
                  <a:gd name="T26" fmla="*/ 532 w 649"/>
                  <a:gd name="T27" fmla="*/ 60 h 261"/>
                  <a:gd name="T28" fmla="*/ 578 w 649"/>
                  <a:gd name="T29" fmla="*/ 34 h 261"/>
                  <a:gd name="T30" fmla="*/ 595 w 649"/>
                  <a:gd name="T31" fmla="*/ 26 h 261"/>
                  <a:gd name="T32" fmla="*/ 603 w 649"/>
                  <a:gd name="T33" fmla="*/ 22 h 261"/>
                  <a:gd name="T34" fmla="*/ 615 w 649"/>
                  <a:gd name="T35" fmla="*/ 15 h 261"/>
                  <a:gd name="T36" fmla="*/ 649 w 649"/>
                  <a:gd name="T37" fmla="*/ 0 h 261"/>
                  <a:gd name="T38" fmla="*/ 632 w 649"/>
                  <a:gd name="T39" fmla="*/ 7 h 261"/>
                  <a:gd name="T40" fmla="*/ 611 w 649"/>
                  <a:gd name="T41" fmla="*/ 22 h 261"/>
                  <a:gd name="T42" fmla="*/ 586 w 649"/>
                  <a:gd name="T43" fmla="*/ 41 h 261"/>
                  <a:gd name="T44" fmla="*/ 557 w 649"/>
                  <a:gd name="T45" fmla="*/ 63 h 261"/>
                  <a:gd name="T46" fmla="*/ 486 w 649"/>
                  <a:gd name="T47" fmla="*/ 101 h 261"/>
                  <a:gd name="T48" fmla="*/ 456 w 649"/>
                  <a:gd name="T49" fmla="*/ 116 h 261"/>
                  <a:gd name="T50" fmla="*/ 427 w 649"/>
                  <a:gd name="T51" fmla="*/ 127 h 261"/>
                  <a:gd name="T52" fmla="*/ 364 w 649"/>
                  <a:gd name="T53" fmla="*/ 146 h 261"/>
                  <a:gd name="T54" fmla="*/ 314 w 649"/>
                  <a:gd name="T55" fmla="*/ 164 h 261"/>
                  <a:gd name="T56" fmla="*/ 276 w 649"/>
                  <a:gd name="T57" fmla="*/ 172 h 261"/>
                  <a:gd name="T58" fmla="*/ 259 w 649"/>
                  <a:gd name="T59" fmla="*/ 179 h 261"/>
                  <a:gd name="T60" fmla="*/ 218 w 649"/>
                  <a:gd name="T61" fmla="*/ 190 h 261"/>
                  <a:gd name="T62" fmla="*/ 188 w 649"/>
                  <a:gd name="T63" fmla="*/ 198 h 261"/>
                  <a:gd name="T64" fmla="*/ 146 w 649"/>
                  <a:gd name="T65" fmla="*/ 213 h 261"/>
                  <a:gd name="T66" fmla="*/ 58 w 649"/>
                  <a:gd name="T67" fmla="*/ 239 h 261"/>
                  <a:gd name="T68" fmla="*/ 42 w 649"/>
                  <a:gd name="T69" fmla="*/ 243 h 261"/>
                  <a:gd name="T70" fmla="*/ 33 w 649"/>
                  <a:gd name="T71" fmla="*/ 250 h 261"/>
                  <a:gd name="T72" fmla="*/ 25 w 649"/>
                  <a:gd name="T73" fmla="*/ 254 h 261"/>
                  <a:gd name="T74" fmla="*/ 8 w 649"/>
                  <a:gd name="T75" fmla="*/ 261 h 261"/>
                  <a:gd name="T76" fmla="*/ 0 w 649"/>
                  <a:gd name="T77" fmla="*/ 246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9" h="261">
                    <a:moveTo>
                      <a:pt x="0" y="246"/>
                    </a:moveTo>
                    <a:lnTo>
                      <a:pt x="4" y="246"/>
                    </a:lnTo>
                    <a:lnTo>
                      <a:pt x="12" y="235"/>
                    </a:lnTo>
                    <a:lnTo>
                      <a:pt x="71" y="213"/>
                    </a:lnTo>
                    <a:lnTo>
                      <a:pt x="130" y="194"/>
                    </a:lnTo>
                    <a:lnTo>
                      <a:pt x="184" y="179"/>
                    </a:lnTo>
                    <a:lnTo>
                      <a:pt x="230" y="164"/>
                    </a:lnTo>
                    <a:lnTo>
                      <a:pt x="259" y="157"/>
                    </a:lnTo>
                    <a:lnTo>
                      <a:pt x="285" y="149"/>
                    </a:lnTo>
                    <a:lnTo>
                      <a:pt x="331" y="134"/>
                    </a:lnTo>
                    <a:lnTo>
                      <a:pt x="373" y="123"/>
                    </a:lnTo>
                    <a:lnTo>
                      <a:pt x="419" y="108"/>
                    </a:lnTo>
                    <a:lnTo>
                      <a:pt x="473" y="86"/>
                    </a:lnTo>
                    <a:lnTo>
                      <a:pt x="532" y="60"/>
                    </a:lnTo>
                    <a:lnTo>
                      <a:pt x="578" y="34"/>
                    </a:lnTo>
                    <a:lnTo>
                      <a:pt x="595" y="26"/>
                    </a:lnTo>
                    <a:lnTo>
                      <a:pt x="603" y="22"/>
                    </a:lnTo>
                    <a:lnTo>
                      <a:pt x="615" y="15"/>
                    </a:lnTo>
                    <a:lnTo>
                      <a:pt x="649" y="0"/>
                    </a:lnTo>
                    <a:lnTo>
                      <a:pt x="632" y="7"/>
                    </a:lnTo>
                    <a:lnTo>
                      <a:pt x="611" y="22"/>
                    </a:lnTo>
                    <a:lnTo>
                      <a:pt x="586" y="41"/>
                    </a:lnTo>
                    <a:lnTo>
                      <a:pt x="557" y="63"/>
                    </a:lnTo>
                    <a:lnTo>
                      <a:pt x="486" y="101"/>
                    </a:lnTo>
                    <a:lnTo>
                      <a:pt x="456" y="116"/>
                    </a:lnTo>
                    <a:lnTo>
                      <a:pt x="427" y="127"/>
                    </a:lnTo>
                    <a:lnTo>
                      <a:pt x="364" y="146"/>
                    </a:lnTo>
                    <a:lnTo>
                      <a:pt x="314" y="164"/>
                    </a:lnTo>
                    <a:lnTo>
                      <a:pt x="276" y="172"/>
                    </a:lnTo>
                    <a:lnTo>
                      <a:pt x="259" y="179"/>
                    </a:lnTo>
                    <a:lnTo>
                      <a:pt x="218" y="190"/>
                    </a:lnTo>
                    <a:lnTo>
                      <a:pt x="188" y="198"/>
                    </a:lnTo>
                    <a:lnTo>
                      <a:pt x="146" y="213"/>
                    </a:lnTo>
                    <a:lnTo>
                      <a:pt x="58" y="239"/>
                    </a:lnTo>
                    <a:lnTo>
                      <a:pt x="42" y="243"/>
                    </a:lnTo>
                    <a:lnTo>
                      <a:pt x="33" y="250"/>
                    </a:lnTo>
                    <a:lnTo>
                      <a:pt x="25" y="254"/>
                    </a:lnTo>
                    <a:lnTo>
                      <a:pt x="8" y="261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40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0" name="Freeform 46"/>
              <p:cNvSpPr>
                <a:spLocks/>
              </p:cNvSpPr>
              <p:nvPr/>
            </p:nvSpPr>
            <p:spPr bwMode="auto">
              <a:xfrm>
                <a:off x="1663" y="3804"/>
                <a:ext cx="280" cy="172"/>
              </a:xfrm>
              <a:custGeom>
                <a:avLst/>
                <a:gdLst>
                  <a:gd name="T0" fmla="*/ 100 w 280"/>
                  <a:gd name="T1" fmla="*/ 161 h 172"/>
                  <a:gd name="T2" fmla="*/ 175 w 280"/>
                  <a:gd name="T3" fmla="*/ 172 h 172"/>
                  <a:gd name="T4" fmla="*/ 188 w 280"/>
                  <a:gd name="T5" fmla="*/ 172 h 172"/>
                  <a:gd name="T6" fmla="*/ 201 w 280"/>
                  <a:gd name="T7" fmla="*/ 164 h 172"/>
                  <a:gd name="T8" fmla="*/ 268 w 280"/>
                  <a:gd name="T9" fmla="*/ 105 h 172"/>
                  <a:gd name="T10" fmla="*/ 280 w 280"/>
                  <a:gd name="T11" fmla="*/ 78 h 172"/>
                  <a:gd name="T12" fmla="*/ 280 w 280"/>
                  <a:gd name="T13" fmla="*/ 56 h 172"/>
                  <a:gd name="T14" fmla="*/ 272 w 280"/>
                  <a:gd name="T15" fmla="*/ 45 h 172"/>
                  <a:gd name="T16" fmla="*/ 255 w 280"/>
                  <a:gd name="T17" fmla="*/ 37 h 172"/>
                  <a:gd name="T18" fmla="*/ 222 w 280"/>
                  <a:gd name="T19" fmla="*/ 22 h 172"/>
                  <a:gd name="T20" fmla="*/ 217 w 280"/>
                  <a:gd name="T21" fmla="*/ 8 h 172"/>
                  <a:gd name="T22" fmla="*/ 217 w 280"/>
                  <a:gd name="T23" fmla="*/ 4 h 172"/>
                  <a:gd name="T24" fmla="*/ 213 w 280"/>
                  <a:gd name="T25" fmla="*/ 0 h 172"/>
                  <a:gd name="T26" fmla="*/ 196 w 280"/>
                  <a:gd name="T27" fmla="*/ 0 h 172"/>
                  <a:gd name="T28" fmla="*/ 184 w 280"/>
                  <a:gd name="T29" fmla="*/ 8 h 172"/>
                  <a:gd name="T30" fmla="*/ 159 w 280"/>
                  <a:gd name="T31" fmla="*/ 34 h 172"/>
                  <a:gd name="T32" fmla="*/ 138 w 280"/>
                  <a:gd name="T33" fmla="*/ 45 h 172"/>
                  <a:gd name="T34" fmla="*/ 121 w 280"/>
                  <a:gd name="T35" fmla="*/ 56 h 172"/>
                  <a:gd name="T36" fmla="*/ 79 w 280"/>
                  <a:gd name="T37" fmla="*/ 64 h 172"/>
                  <a:gd name="T38" fmla="*/ 37 w 280"/>
                  <a:gd name="T39" fmla="*/ 78 h 172"/>
                  <a:gd name="T40" fmla="*/ 16 w 280"/>
                  <a:gd name="T41" fmla="*/ 90 h 172"/>
                  <a:gd name="T42" fmla="*/ 0 w 280"/>
                  <a:gd name="T43" fmla="*/ 108 h 172"/>
                  <a:gd name="T44" fmla="*/ 0 w 280"/>
                  <a:gd name="T45" fmla="*/ 112 h 172"/>
                  <a:gd name="T46" fmla="*/ 4 w 280"/>
                  <a:gd name="T47" fmla="*/ 116 h 172"/>
                  <a:gd name="T48" fmla="*/ 29 w 280"/>
                  <a:gd name="T49" fmla="*/ 108 h 172"/>
                  <a:gd name="T50" fmla="*/ 50 w 280"/>
                  <a:gd name="T51" fmla="*/ 97 h 172"/>
                  <a:gd name="T52" fmla="*/ 54 w 280"/>
                  <a:gd name="T53" fmla="*/ 97 h 172"/>
                  <a:gd name="T54" fmla="*/ 50 w 280"/>
                  <a:gd name="T55" fmla="*/ 101 h 172"/>
                  <a:gd name="T56" fmla="*/ 41 w 280"/>
                  <a:gd name="T57" fmla="*/ 108 h 172"/>
                  <a:gd name="T58" fmla="*/ 29 w 280"/>
                  <a:gd name="T59" fmla="*/ 116 h 172"/>
                  <a:gd name="T60" fmla="*/ 16 w 280"/>
                  <a:gd name="T61" fmla="*/ 123 h 172"/>
                  <a:gd name="T62" fmla="*/ 12 w 280"/>
                  <a:gd name="T63" fmla="*/ 131 h 172"/>
                  <a:gd name="T64" fmla="*/ 16 w 280"/>
                  <a:gd name="T65" fmla="*/ 138 h 172"/>
                  <a:gd name="T66" fmla="*/ 25 w 280"/>
                  <a:gd name="T67" fmla="*/ 146 h 172"/>
                  <a:gd name="T68" fmla="*/ 62 w 280"/>
                  <a:gd name="T69" fmla="*/ 157 h 172"/>
                  <a:gd name="T70" fmla="*/ 100 w 280"/>
                  <a:gd name="T71" fmla="*/ 16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0" h="172">
                    <a:moveTo>
                      <a:pt x="100" y="161"/>
                    </a:moveTo>
                    <a:lnTo>
                      <a:pt x="175" y="172"/>
                    </a:lnTo>
                    <a:lnTo>
                      <a:pt x="188" y="172"/>
                    </a:lnTo>
                    <a:lnTo>
                      <a:pt x="201" y="164"/>
                    </a:lnTo>
                    <a:lnTo>
                      <a:pt x="268" y="105"/>
                    </a:lnTo>
                    <a:lnTo>
                      <a:pt x="280" y="78"/>
                    </a:lnTo>
                    <a:lnTo>
                      <a:pt x="280" y="56"/>
                    </a:lnTo>
                    <a:lnTo>
                      <a:pt x="272" y="45"/>
                    </a:lnTo>
                    <a:lnTo>
                      <a:pt x="255" y="37"/>
                    </a:lnTo>
                    <a:lnTo>
                      <a:pt x="222" y="22"/>
                    </a:lnTo>
                    <a:lnTo>
                      <a:pt x="217" y="8"/>
                    </a:lnTo>
                    <a:lnTo>
                      <a:pt x="217" y="4"/>
                    </a:lnTo>
                    <a:lnTo>
                      <a:pt x="213" y="0"/>
                    </a:lnTo>
                    <a:lnTo>
                      <a:pt x="196" y="0"/>
                    </a:lnTo>
                    <a:lnTo>
                      <a:pt x="184" y="8"/>
                    </a:lnTo>
                    <a:lnTo>
                      <a:pt x="159" y="34"/>
                    </a:lnTo>
                    <a:lnTo>
                      <a:pt x="138" y="45"/>
                    </a:lnTo>
                    <a:lnTo>
                      <a:pt x="121" y="56"/>
                    </a:lnTo>
                    <a:lnTo>
                      <a:pt x="79" y="64"/>
                    </a:lnTo>
                    <a:lnTo>
                      <a:pt x="37" y="78"/>
                    </a:lnTo>
                    <a:lnTo>
                      <a:pt x="16" y="90"/>
                    </a:lnTo>
                    <a:lnTo>
                      <a:pt x="0" y="108"/>
                    </a:lnTo>
                    <a:lnTo>
                      <a:pt x="0" y="112"/>
                    </a:lnTo>
                    <a:lnTo>
                      <a:pt x="4" y="116"/>
                    </a:lnTo>
                    <a:lnTo>
                      <a:pt x="29" y="108"/>
                    </a:lnTo>
                    <a:lnTo>
                      <a:pt x="50" y="97"/>
                    </a:lnTo>
                    <a:lnTo>
                      <a:pt x="54" y="97"/>
                    </a:lnTo>
                    <a:lnTo>
                      <a:pt x="50" y="101"/>
                    </a:lnTo>
                    <a:lnTo>
                      <a:pt x="41" y="108"/>
                    </a:lnTo>
                    <a:lnTo>
                      <a:pt x="29" y="116"/>
                    </a:lnTo>
                    <a:lnTo>
                      <a:pt x="16" y="123"/>
                    </a:lnTo>
                    <a:lnTo>
                      <a:pt x="12" y="131"/>
                    </a:lnTo>
                    <a:lnTo>
                      <a:pt x="16" y="138"/>
                    </a:lnTo>
                    <a:lnTo>
                      <a:pt x="25" y="146"/>
                    </a:lnTo>
                    <a:lnTo>
                      <a:pt x="62" y="157"/>
                    </a:lnTo>
                    <a:lnTo>
                      <a:pt x="100" y="161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1" name="Freeform 47"/>
              <p:cNvSpPr>
                <a:spLocks/>
              </p:cNvSpPr>
              <p:nvPr/>
            </p:nvSpPr>
            <p:spPr bwMode="auto">
              <a:xfrm>
                <a:off x="1742" y="3841"/>
                <a:ext cx="205" cy="161"/>
              </a:xfrm>
              <a:custGeom>
                <a:avLst/>
                <a:gdLst>
                  <a:gd name="T0" fmla="*/ 205 w 205"/>
                  <a:gd name="T1" fmla="*/ 19 h 161"/>
                  <a:gd name="T2" fmla="*/ 201 w 205"/>
                  <a:gd name="T3" fmla="*/ 53 h 161"/>
                  <a:gd name="T4" fmla="*/ 193 w 205"/>
                  <a:gd name="T5" fmla="*/ 83 h 161"/>
                  <a:gd name="T6" fmla="*/ 176 w 205"/>
                  <a:gd name="T7" fmla="*/ 109 h 161"/>
                  <a:gd name="T8" fmla="*/ 147 w 205"/>
                  <a:gd name="T9" fmla="*/ 127 h 161"/>
                  <a:gd name="T10" fmla="*/ 105 w 205"/>
                  <a:gd name="T11" fmla="*/ 139 h 161"/>
                  <a:gd name="T12" fmla="*/ 71 w 205"/>
                  <a:gd name="T13" fmla="*/ 146 h 161"/>
                  <a:gd name="T14" fmla="*/ 42 w 205"/>
                  <a:gd name="T15" fmla="*/ 153 h 161"/>
                  <a:gd name="T16" fmla="*/ 17 w 205"/>
                  <a:gd name="T17" fmla="*/ 161 h 161"/>
                  <a:gd name="T18" fmla="*/ 0 w 205"/>
                  <a:gd name="T19" fmla="*/ 161 h 161"/>
                  <a:gd name="T20" fmla="*/ 13 w 205"/>
                  <a:gd name="T21" fmla="*/ 153 h 161"/>
                  <a:gd name="T22" fmla="*/ 17 w 205"/>
                  <a:gd name="T23" fmla="*/ 146 h 161"/>
                  <a:gd name="T24" fmla="*/ 13 w 205"/>
                  <a:gd name="T25" fmla="*/ 142 h 161"/>
                  <a:gd name="T26" fmla="*/ 21 w 205"/>
                  <a:gd name="T27" fmla="*/ 139 h 161"/>
                  <a:gd name="T28" fmla="*/ 34 w 205"/>
                  <a:gd name="T29" fmla="*/ 131 h 161"/>
                  <a:gd name="T30" fmla="*/ 50 w 205"/>
                  <a:gd name="T31" fmla="*/ 120 h 161"/>
                  <a:gd name="T32" fmla="*/ 126 w 205"/>
                  <a:gd name="T33" fmla="*/ 56 h 161"/>
                  <a:gd name="T34" fmla="*/ 138 w 205"/>
                  <a:gd name="T35" fmla="*/ 30 h 161"/>
                  <a:gd name="T36" fmla="*/ 151 w 205"/>
                  <a:gd name="T37" fmla="*/ 15 h 161"/>
                  <a:gd name="T38" fmla="*/ 172 w 205"/>
                  <a:gd name="T39" fmla="*/ 0 h 161"/>
                  <a:gd name="T40" fmla="*/ 189 w 205"/>
                  <a:gd name="T41" fmla="*/ 0 h 161"/>
                  <a:gd name="T42" fmla="*/ 201 w 205"/>
                  <a:gd name="T43" fmla="*/ 8 h 161"/>
                  <a:gd name="T44" fmla="*/ 205 w 205"/>
                  <a:gd name="T45" fmla="*/ 1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5" h="161">
                    <a:moveTo>
                      <a:pt x="205" y="19"/>
                    </a:moveTo>
                    <a:lnTo>
                      <a:pt x="201" y="53"/>
                    </a:lnTo>
                    <a:lnTo>
                      <a:pt x="193" y="83"/>
                    </a:lnTo>
                    <a:lnTo>
                      <a:pt x="176" y="109"/>
                    </a:lnTo>
                    <a:lnTo>
                      <a:pt x="147" y="127"/>
                    </a:lnTo>
                    <a:lnTo>
                      <a:pt x="105" y="139"/>
                    </a:lnTo>
                    <a:lnTo>
                      <a:pt x="71" y="146"/>
                    </a:lnTo>
                    <a:lnTo>
                      <a:pt x="42" y="153"/>
                    </a:lnTo>
                    <a:lnTo>
                      <a:pt x="17" y="161"/>
                    </a:lnTo>
                    <a:lnTo>
                      <a:pt x="0" y="161"/>
                    </a:lnTo>
                    <a:lnTo>
                      <a:pt x="13" y="153"/>
                    </a:lnTo>
                    <a:lnTo>
                      <a:pt x="17" y="146"/>
                    </a:lnTo>
                    <a:lnTo>
                      <a:pt x="13" y="142"/>
                    </a:lnTo>
                    <a:lnTo>
                      <a:pt x="21" y="139"/>
                    </a:lnTo>
                    <a:lnTo>
                      <a:pt x="34" y="131"/>
                    </a:lnTo>
                    <a:lnTo>
                      <a:pt x="50" y="120"/>
                    </a:lnTo>
                    <a:lnTo>
                      <a:pt x="126" y="56"/>
                    </a:lnTo>
                    <a:lnTo>
                      <a:pt x="138" y="30"/>
                    </a:lnTo>
                    <a:lnTo>
                      <a:pt x="151" y="15"/>
                    </a:lnTo>
                    <a:lnTo>
                      <a:pt x="172" y="0"/>
                    </a:lnTo>
                    <a:lnTo>
                      <a:pt x="189" y="0"/>
                    </a:lnTo>
                    <a:lnTo>
                      <a:pt x="201" y="8"/>
                    </a:lnTo>
                    <a:lnTo>
                      <a:pt x="205" y="19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2" name="Freeform 48"/>
              <p:cNvSpPr>
                <a:spLocks/>
              </p:cNvSpPr>
              <p:nvPr/>
            </p:nvSpPr>
            <p:spPr bwMode="auto">
              <a:xfrm>
                <a:off x="1989" y="3782"/>
                <a:ext cx="1433" cy="235"/>
              </a:xfrm>
              <a:custGeom>
                <a:avLst/>
                <a:gdLst>
                  <a:gd name="T0" fmla="*/ 1416 w 1433"/>
                  <a:gd name="T1" fmla="*/ 93 h 235"/>
                  <a:gd name="T2" fmla="*/ 1357 w 1433"/>
                  <a:gd name="T3" fmla="*/ 89 h 235"/>
                  <a:gd name="T4" fmla="*/ 1290 w 1433"/>
                  <a:gd name="T5" fmla="*/ 78 h 235"/>
                  <a:gd name="T6" fmla="*/ 1148 w 1433"/>
                  <a:gd name="T7" fmla="*/ 56 h 235"/>
                  <a:gd name="T8" fmla="*/ 1081 w 1433"/>
                  <a:gd name="T9" fmla="*/ 41 h 235"/>
                  <a:gd name="T10" fmla="*/ 1018 w 1433"/>
                  <a:gd name="T11" fmla="*/ 30 h 235"/>
                  <a:gd name="T12" fmla="*/ 968 w 1433"/>
                  <a:gd name="T13" fmla="*/ 18 h 235"/>
                  <a:gd name="T14" fmla="*/ 926 w 1433"/>
                  <a:gd name="T15" fmla="*/ 7 h 235"/>
                  <a:gd name="T16" fmla="*/ 842 w 1433"/>
                  <a:gd name="T17" fmla="*/ 18 h 235"/>
                  <a:gd name="T18" fmla="*/ 800 w 1433"/>
                  <a:gd name="T19" fmla="*/ 22 h 235"/>
                  <a:gd name="T20" fmla="*/ 754 w 1433"/>
                  <a:gd name="T21" fmla="*/ 22 h 235"/>
                  <a:gd name="T22" fmla="*/ 628 w 1433"/>
                  <a:gd name="T23" fmla="*/ 7 h 235"/>
                  <a:gd name="T24" fmla="*/ 507 w 1433"/>
                  <a:gd name="T25" fmla="*/ 0 h 235"/>
                  <a:gd name="T26" fmla="*/ 473 w 1433"/>
                  <a:gd name="T27" fmla="*/ 0 h 235"/>
                  <a:gd name="T28" fmla="*/ 440 w 1433"/>
                  <a:gd name="T29" fmla="*/ 3 h 235"/>
                  <a:gd name="T30" fmla="*/ 377 w 1433"/>
                  <a:gd name="T31" fmla="*/ 22 h 235"/>
                  <a:gd name="T32" fmla="*/ 314 w 1433"/>
                  <a:gd name="T33" fmla="*/ 52 h 235"/>
                  <a:gd name="T34" fmla="*/ 264 w 1433"/>
                  <a:gd name="T35" fmla="*/ 93 h 235"/>
                  <a:gd name="T36" fmla="*/ 201 w 1433"/>
                  <a:gd name="T37" fmla="*/ 138 h 235"/>
                  <a:gd name="T38" fmla="*/ 138 w 1433"/>
                  <a:gd name="T39" fmla="*/ 175 h 235"/>
                  <a:gd name="T40" fmla="*/ 71 w 1433"/>
                  <a:gd name="T41" fmla="*/ 205 h 235"/>
                  <a:gd name="T42" fmla="*/ 0 w 1433"/>
                  <a:gd name="T43" fmla="*/ 235 h 235"/>
                  <a:gd name="T44" fmla="*/ 38 w 1433"/>
                  <a:gd name="T45" fmla="*/ 227 h 235"/>
                  <a:gd name="T46" fmla="*/ 80 w 1433"/>
                  <a:gd name="T47" fmla="*/ 224 h 235"/>
                  <a:gd name="T48" fmla="*/ 155 w 1433"/>
                  <a:gd name="T49" fmla="*/ 224 h 235"/>
                  <a:gd name="T50" fmla="*/ 189 w 1433"/>
                  <a:gd name="T51" fmla="*/ 216 h 235"/>
                  <a:gd name="T52" fmla="*/ 218 w 1433"/>
                  <a:gd name="T53" fmla="*/ 201 h 235"/>
                  <a:gd name="T54" fmla="*/ 256 w 1433"/>
                  <a:gd name="T55" fmla="*/ 179 h 235"/>
                  <a:gd name="T56" fmla="*/ 281 w 1433"/>
                  <a:gd name="T57" fmla="*/ 153 h 235"/>
                  <a:gd name="T58" fmla="*/ 306 w 1433"/>
                  <a:gd name="T59" fmla="*/ 134 h 235"/>
                  <a:gd name="T60" fmla="*/ 432 w 1433"/>
                  <a:gd name="T61" fmla="*/ 100 h 235"/>
                  <a:gd name="T62" fmla="*/ 490 w 1433"/>
                  <a:gd name="T63" fmla="*/ 82 h 235"/>
                  <a:gd name="T64" fmla="*/ 549 w 1433"/>
                  <a:gd name="T65" fmla="*/ 59 h 235"/>
                  <a:gd name="T66" fmla="*/ 587 w 1433"/>
                  <a:gd name="T67" fmla="*/ 44 h 235"/>
                  <a:gd name="T68" fmla="*/ 624 w 1433"/>
                  <a:gd name="T69" fmla="*/ 33 h 235"/>
                  <a:gd name="T70" fmla="*/ 670 w 1433"/>
                  <a:gd name="T71" fmla="*/ 30 h 235"/>
                  <a:gd name="T72" fmla="*/ 716 w 1433"/>
                  <a:gd name="T73" fmla="*/ 33 h 235"/>
                  <a:gd name="T74" fmla="*/ 809 w 1433"/>
                  <a:gd name="T75" fmla="*/ 41 h 235"/>
                  <a:gd name="T76" fmla="*/ 859 w 1433"/>
                  <a:gd name="T77" fmla="*/ 37 h 235"/>
                  <a:gd name="T78" fmla="*/ 913 w 1433"/>
                  <a:gd name="T79" fmla="*/ 26 h 235"/>
                  <a:gd name="T80" fmla="*/ 934 w 1433"/>
                  <a:gd name="T81" fmla="*/ 22 h 235"/>
                  <a:gd name="T82" fmla="*/ 955 w 1433"/>
                  <a:gd name="T83" fmla="*/ 26 h 235"/>
                  <a:gd name="T84" fmla="*/ 997 w 1433"/>
                  <a:gd name="T85" fmla="*/ 37 h 235"/>
                  <a:gd name="T86" fmla="*/ 1026 w 1433"/>
                  <a:gd name="T87" fmla="*/ 37 h 235"/>
                  <a:gd name="T88" fmla="*/ 1051 w 1433"/>
                  <a:gd name="T89" fmla="*/ 41 h 235"/>
                  <a:gd name="T90" fmla="*/ 1165 w 1433"/>
                  <a:gd name="T91" fmla="*/ 63 h 235"/>
                  <a:gd name="T92" fmla="*/ 1169 w 1433"/>
                  <a:gd name="T93" fmla="*/ 63 h 235"/>
                  <a:gd name="T94" fmla="*/ 1177 w 1433"/>
                  <a:gd name="T95" fmla="*/ 67 h 235"/>
                  <a:gd name="T96" fmla="*/ 1211 w 1433"/>
                  <a:gd name="T97" fmla="*/ 71 h 235"/>
                  <a:gd name="T98" fmla="*/ 1252 w 1433"/>
                  <a:gd name="T99" fmla="*/ 78 h 235"/>
                  <a:gd name="T100" fmla="*/ 1299 w 1433"/>
                  <a:gd name="T101" fmla="*/ 86 h 235"/>
                  <a:gd name="T102" fmla="*/ 1349 w 1433"/>
                  <a:gd name="T103" fmla="*/ 93 h 235"/>
                  <a:gd name="T104" fmla="*/ 1391 w 1433"/>
                  <a:gd name="T105" fmla="*/ 100 h 235"/>
                  <a:gd name="T106" fmla="*/ 1420 w 1433"/>
                  <a:gd name="T107" fmla="*/ 104 h 235"/>
                  <a:gd name="T108" fmla="*/ 1428 w 1433"/>
                  <a:gd name="T109" fmla="*/ 108 h 235"/>
                  <a:gd name="T110" fmla="*/ 1433 w 1433"/>
                  <a:gd name="T111" fmla="*/ 108 h 235"/>
                  <a:gd name="T112" fmla="*/ 1416 w 1433"/>
                  <a:gd name="T113" fmla="*/ 93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33" h="235">
                    <a:moveTo>
                      <a:pt x="1416" y="93"/>
                    </a:moveTo>
                    <a:lnTo>
                      <a:pt x="1357" y="89"/>
                    </a:lnTo>
                    <a:lnTo>
                      <a:pt x="1290" y="78"/>
                    </a:lnTo>
                    <a:lnTo>
                      <a:pt x="1148" y="56"/>
                    </a:lnTo>
                    <a:lnTo>
                      <a:pt x="1081" y="41"/>
                    </a:lnTo>
                    <a:lnTo>
                      <a:pt x="1018" y="30"/>
                    </a:lnTo>
                    <a:lnTo>
                      <a:pt x="968" y="18"/>
                    </a:lnTo>
                    <a:lnTo>
                      <a:pt x="926" y="7"/>
                    </a:lnTo>
                    <a:lnTo>
                      <a:pt x="842" y="18"/>
                    </a:lnTo>
                    <a:lnTo>
                      <a:pt x="800" y="22"/>
                    </a:lnTo>
                    <a:lnTo>
                      <a:pt x="754" y="22"/>
                    </a:lnTo>
                    <a:lnTo>
                      <a:pt x="628" y="7"/>
                    </a:lnTo>
                    <a:lnTo>
                      <a:pt x="507" y="0"/>
                    </a:lnTo>
                    <a:lnTo>
                      <a:pt x="473" y="0"/>
                    </a:lnTo>
                    <a:lnTo>
                      <a:pt x="440" y="3"/>
                    </a:lnTo>
                    <a:lnTo>
                      <a:pt x="377" y="22"/>
                    </a:lnTo>
                    <a:lnTo>
                      <a:pt x="314" y="52"/>
                    </a:lnTo>
                    <a:lnTo>
                      <a:pt x="264" y="93"/>
                    </a:lnTo>
                    <a:lnTo>
                      <a:pt x="201" y="138"/>
                    </a:lnTo>
                    <a:lnTo>
                      <a:pt x="138" y="175"/>
                    </a:lnTo>
                    <a:lnTo>
                      <a:pt x="71" y="205"/>
                    </a:lnTo>
                    <a:lnTo>
                      <a:pt x="0" y="235"/>
                    </a:lnTo>
                    <a:lnTo>
                      <a:pt x="38" y="227"/>
                    </a:lnTo>
                    <a:lnTo>
                      <a:pt x="80" y="224"/>
                    </a:lnTo>
                    <a:lnTo>
                      <a:pt x="155" y="224"/>
                    </a:lnTo>
                    <a:lnTo>
                      <a:pt x="189" y="216"/>
                    </a:lnTo>
                    <a:lnTo>
                      <a:pt x="218" y="201"/>
                    </a:lnTo>
                    <a:lnTo>
                      <a:pt x="256" y="179"/>
                    </a:lnTo>
                    <a:lnTo>
                      <a:pt x="281" y="153"/>
                    </a:lnTo>
                    <a:lnTo>
                      <a:pt x="306" y="134"/>
                    </a:lnTo>
                    <a:lnTo>
                      <a:pt x="432" y="100"/>
                    </a:lnTo>
                    <a:lnTo>
                      <a:pt x="490" y="82"/>
                    </a:lnTo>
                    <a:lnTo>
                      <a:pt x="549" y="59"/>
                    </a:lnTo>
                    <a:lnTo>
                      <a:pt x="587" y="44"/>
                    </a:lnTo>
                    <a:lnTo>
                      <a:pt x="624" y="33"/>
                    </a:lnTo>
                    <a:lnTo>
                      <a:pt x="670" y="30"/>
                    </a:lnTo>
                    <a:lnTo>
                      <a:pt x="716" y="33"/>
                    </a:lnTo>
                    <a:lnTo>
                      <a:pt x="809" y="41"/>
                    </a:lnTo>
                    <a:lnTo>
                      <a:pt x="859" y="37"/>
                    </a:lnTo>
                    <a:lnTo>
                      <a:pt x="913" y="26"/>
                    </a:lnTo>
                    <a:lnTo>
                      <a:pt x="934" y="22"/>
                    </a:lnTo>
                    <a:lnTo>
                      <a:pt x="955" y="26"/>
                    </a:lnTo>
                    <a:lnTo>
                      <a:pt x="997" y="37"/>
                    </a:lnTo>
                    <a:lnTo>
                      <a:pt x="1026" y="37"/>
                    </a:lnTo>
                    <a:lnTo>
                      <a:pt x="1051" y="41"/>
                    </a:lnTo>
                    <a:lnTo>
                      <a:pt x="1165" y="63"/>
                    </a:lnTo>
                    <a:lnTo>
                      <a:pt x="1169" y="63"/>
                    </a:lnTo>
                    <a:lnTo>
                      <a:pt x="1177" y="67"/>
                    </a:lnTo>
                    <a:lnTo>
                      <a:pt x="1211" y="71"/>
                    </a:lnTo>
                    <a:lnTo>
                      <a:pt x="1252" y="78"/>
                    </a:lnTo>
                    <a:lnTo>
                      <a:pt x="1299" y="86"/>
                    </a:lnTo>
                    <a:lnTo>
                      <a:pt x="1349" y="93"/>
                    </a:lnTo>
                    <a:lnTo>
                      <a:pt x="1391" y="100"/>
                    </a:lnTo>
                    <a:lnTo>
                      <a:pt x="1420" y="104"/>
                    </a:lnTo>
                    <a:lnTo>
                      <a:pt x="1428" y="108"/>
                    </a:lnTo>
                    <a:lnTo>
                      <a:pt x="1433" y="108"/>
                    </a:lnTo>
                    <a:lnTo>
                      <a:pt x="1416" y="93"/>
                    </a:lnTo>
                    <a:close/>
                  </a:path>
                </a:pathLst>
              </a:custGeom>
              <a:solidFill>
                <a:srgbClr val="9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3" name="Freeform 49"/>
              <p:cNvSpPr>
                <a:spLocks/>
              </p:cNvSpPr>
              <p:nvPr/>
            </p:nvSpPr>
            <p:spPr bwMode="auto">
              <a:xfrm>
                <a:off x="2002" y="3804"/>
                <a:ext cx="871" cy="205"/>
              </a:xfrm>
              <a:custGeom>
                <a:avLst/>
                <a:gdLst>
                  <a:gd name="T0" fmla="*/ 29 w 871"/>
                  <a:gd name="T1" fmla="*/ 198 h 205"/>
                  <a:gd name="T2" fmla="*/ 42 w 871"/>
                  <a:gd name="T3" fmla="*/ 194 h 205"/>
                  <a:gd name="T4" fmla="*/ 79 w 871"/>
                  <a:gd name="T5" fmla="*/ 194 h 205"/>
                  <a:gd name="T6" fmla="*/ 113 w 871"/>
                  <a:gd name="T7" fmla="*/ 187 h 205"/>
                  <a:gd name="T8" fmla="*/ 155 w 871"/>
                  <a:gd name="T9" fmla="*/ 172 h 205"/>
                  <a:gd name="T10" fmla="*/ 205 w 871"/>
                  <a:gd name="T11" fmla="*/ 142 h 205"/>
                  <a:gd name="T12" fmla="*/ 234 w 871"/>
                  <a:gd name="T13" fmla="*/ 116 h 205"/>
                  <a:gd name="T14" fmla="*/ 310 w 871"/>
                  <a:gd name="T15" fmla="*/ 64 h 205"/>
                  <a:gd name="T16" fmla="*/ 398 w 871"/>
                  <a:gd name="T17" fmla="*/ 41 h 205"/>
                  <a:gd name="T18" fmla="*/ 423 w 871"/>
                  <a:gd name="T19" fmla="*/ 37 h 205"/>
                  <a:gd name="T20" fmla="*/ 448 w 871"/>
                  <a:gd name="T21" fmla="*/ 30 h 205"/>
                  <a:gd name="T22" fmla="*/ 486 w 871"/>
                  <a:gd name="T23" fmla="*/ 22 h 205"/>
                  <a:gd name="T24" fmla="*/ 553 w 871"/>
                  <a:gd name="T25" fmla="*/ 4 h 205"/>
                  <a:gd name="T26" fmla="*/ 586 w 871"/>
                  <a:gd name="T27" fmla="*/ 0 h 205"/>
                  <a:gd name="T28" fmla="*/ 636 w 871"/>
                  <a:gd name="T29" fmla="*/ 0 h 205"/>
                  <a:gd name="T30" fmla="*/ 708 w 871"/>
                  <a:gd name="T31" fmla="*/ 4 h 205"/>
                  <a:gd name="T32" fmla="*/ 733 w 871"/>
                  <a:gd name="T33" fmla="*/ 8 h 205"/>
                  <a:gd name="T34" fmla="*/ 867 w 871"/>
                  <a:gd name="T35" fmla="*/ 4 h 205"/>
                  <a:gd name="T36" fmla="*/ 825 w 871"/>
                  <a:gd name="T37" fmla="*/ 15 h 205"/>
                  <a:gd name="T38" fmla="*/ 758 w 871"/>
                  <a:gd name="T39" fmla="*/ 15 h 205"/>
                  <a:gd name="T40" fmla="*/ 716 w 871"/>
                  <a:gd name="T41" fmla="*/ 11 h 205"/>
                  <a:gd name="T42" fmla="*/ 632 w 871"/>
                  <a:gd name="T43" fmla="*/ 8 h 205"/>
                  <a:gd name="T44" fmla="*/ 603 w 871"/>
                  <a:gd name="T45" fmla="*/ 8 h 205"/>
                  <a:gd name="T46" fmla="*/ 544 w 871"/>
                  <a:gd name="T47" fmla="*/ 30 h 205"/>
                  <a:gd name="T48" fmla="*/ 460 w 871"/>
                  <a:gd name="T49" fmla="*/ 64 h 205"/>
                  <a:gd name="T50" fmla="*/ 414 w 871"/>
                  <a:gd name="T51" fmla="*/ 75 h 205"/>
                  <a:gd name="T52" fmla="*/ 339 w 871"/>
                  <a:gd name="T53" fmla="*/ 93 h 205"/>
                  <a:gd name="T54" fmla="*/ 285 w 871"/>
                  <a:gd name="T55" fmla="*/ 112 h 205"/>
                  <a:gd name="T56" fmla="*/ 247 w 871"/>
                  <a:gd name="T57" fmla="*/ 146 h 205"/>
                  <a:gd name="T58" fmla="*/ 188 w 871"/>
                  <a:gd name="T59" fmla="*/ 187 h 205"/>
                  <a:gd name="T60" fmla="*/ 105 w 871"/>
                  <a:gd name="T61" fmla="*/ 202 h 205"/>
                  <a:gd name="T62" fmla="*/ 17 w 871"/>
                  <a:gd name="T63" fmla="*/ 202 h 205"/>
                  <a:gd name="T64" fmla="*/ 0 w 871"/>
                  <a:gd name="T65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1" h="205">
                    <a:moveTo>
                      <a:pt x="4" y="205"/>
                    </a:moveTo>
                    <a:lnTo>
                      <a:pt x="29" y="198"/>
                    </a:lnTo>
                    <a:lnTo>
                      <a:pt x="38" y="198"/>
                    </a:lnTo>
                    <a:lnTo>
                      <a:pt x="42" y="194"/>
                    </a:lnTo>
                    <a:lnTo>
                      <a:pt x="67" y="194"/>
                    </a:lnTo>
                    <a:lnTo>
                      <a:pt x="79" y="194"/>
                    </a:lnTo>
                    <a:lnTo>
                      <a:pt x="96" y="190"/>
                    </a:lnTo>
                    <a:lnTo>
                      <a:pt x="113" y="187"/>
                    </a:lnTo>
                    <a:lnTo>
                      <a:pt x="125" y="183"/>
                    </a:lnTo>
                    <a:lnTo>
                      <a:pt x="155" y="172"/>
                    </a:lnTo>
                    <a:lnTo>
                      <a:pt x="172" y="164"/>
                    </a:lnTo>
                    <a:lnTo>
                      <a:pt x="205" y="142"/>
                    </a:lnTo>
                    <a:lnTo>
                      <a:pt x="222" y="127"/>
                    </a:lnTo>
                    <a:lnTo>
                      <a:pt x="234" y="116"/>
                    </a:lnTo>
                    <a:lnTo>
                      <a:pt x="255" y="101"/>
                    </a:lnTo>
                    <a:lnTo>
                      <a:pt x="310" y="64"/>
                    </a:lnTo>
                    <a:lnTo>
                      <a:pt x="377" y="45"/>
                    </a:lnTo>
                    <a:lnTo>
                      <a:pt x="398" y="41"/>
                    </a:lnTo>
                    <a:lnTo>
                      <a:pt x="410" y="41"/>
                    </a:lnTo>
                    <a:lnTo>
                      <a:pt x="423" y="37"/>
                    </a:lnTo>
                    <a:lnTo>
                      <a:pt x="440" y="34"/>
                    </a:lnTo>
                    <a:lnTo>
                      <a:pt x="448" y="30"/>
                    </a:lnTo>
                    <a:lnTo>
                      <a:pt x="465" y="26"/>
                    </a:lnTo>
                    <a:lnTo>
                      <a:pt x="486" y="22"/>
                    </a:lnTo>
                    <a:lnTo>
                      <a:pt x="515" y="11"/>
                    </a:lnTo>
                    <a:lnTo>
                      <a:pt x="553" y="4"/>
                    </a:lnTo>
                    <a:lnTo>
                      <a:pt x="574" y="0"/>
                    </a:lnTo>
                    <a:lnTo>
                      <a:pt x="586" y="0"/>
                    </a:lnTo>
                    <a:lnTo>
                      <a:pt x="599" y="0"/>
                    </a:lnTo>
                    <a:lnTo>
                      <a:pt x="636" y="0"/>
                    </a:lnTo>
                    <a:lnTo>
                      <a:pt x="674" y="0"/>
                    </a:lnTo>
                    <a:lnTo>
                      <a:pt x="708" y="4"/>
                    </a:lnTo>
                    <a:lnTo>
                      <a:pt x="716" y="8"/>
                    </a:lnTo>
                    <a:lnTo>
                      <a:pt x="733" y="8"/>
                    </a:lnTo>
                    <a:lnTo>
                      <a:pt x="833" y="4"/>
                    </a:lnTo>
                    <a:lnTo>
                      <a:pt x="867" y="4"/>
                    </a:lnTo>
                    <a:lnTo>
                      <a:pt x="871" y="8"/>
                    </a:lnTo>
                    <a:lnTo>
                      <a:pt x="825" y="15"/>
                    </a:lnTo>
                    <a:lnTo>
                      <a:pt x="787" y="15"/>
                    </a:lnTo>
                    <a:lnTo>
                      <a:pt x="758" y="15"/>
                    </a:lnTo>
                    <a:lnTo>
                      <a:pt x="745" y="11"/>
                    </a:lnTo>
                    <a:lnTo>
                      <a:pt x="716" y="11"/>
                    </a:lnTo>
                    <a:lnTo>
                      <a:pt x="645" y="4"/>
                    </a:lnTo>
                    <a:lnTo>
                      <a:pt x="632" y="8"/>
                    </a:lnTo>
                    <a:lnTo>
                      <a:pt x="624" y="8"/>
                    </a:lnTo>
                    <a:lnTo>
                      <a:pt x="603" y="8"/>
                    </a:lnTo>
                    <a:lnTo>
                      <a:pt x="574" y="19"/>
                    </a:lnTo>
                    <a:lnTo>
                      <a:pt x="544" y="30"/>
                    </a:lnTo>
                    <a:lnTo>
                      <a:pt x="519" y="41"/>
                    </a:lnTo>
                    <a:lnTo>
                      <a:pt x="460" y="64"/>
                    </a:lnTo>
                    <a:lnTo>
                      <a:pt x="444" y="67"/>
                    </a:lnTo>
                    <a:lnTo>
                      <a:pt x="414" y="75"/>
                    </a:lnTo>
                    <a:lnTo>
                      <a:pt x="360" y="90"/>
                    </a:lnTo>
                    <a:lnTo>
                      <a:pt x="339" y="93"/>
                    </a:lnTo>
                    <a:lnTo>
                      <a:pt x="310" y="101"/>
                    </a:lnTo>
                    <a:lnTo>
                      <a:pt x="285" y="112"/>
                    </a:lnTo>
                    <a:lnTo>
                      <a:pt x="268" y="127"/>
                    </a:lnTo>
                    <a:lnTo>
                      <a:pt x="247" y="146"/>
                    </a:lnTo>
                    <a:lnTo>
                      <a:pt x="218" y="172"/>
                    </a:lnTo>
                    <a:lnTo>
                      <a:pt x="188" y="187"/>
                    </a:lnTo>
                    <a:lnTo>
                      <a:pt x="142" y="202"/>
                    </a:lnTo>
                    <a:lnTo>
                      <a:pt x="105" y="202"/>
                    </a:lnTo>
                    <a:lnTo>
                      <a:pt x="33" y="202"/>
                    </a:lnTo>
                    <a:lnTo>
                      <a:pt x="17" y="202"/>
                    </a:lnTo>
                    <a:lnTo>
                      <a:pt x="4" y="205"/>
                    </a:lnTo>
                    <a:lnTo>
                      <a:pt x="0" y="205"/>
                    </a:lnTo>
                    <a:lnTo>
                      <a:pt x="4" y="205"/>
                    </a:lnTo>
                    <a:close/>
                  </a:path>
                </a:pathLst>
              </a:custGeom>
              <a:solidFill>
                <a:srgbClr val="40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4" name="Freeform 50"/>
              <p:cNvSpPr>
                <a:spLocks/>
              </p:cNvSpPr>
              <p:nvPr/>
            </p:nvSpPr>
            <p:spPr bwMode="auto">
              <a:xfrm>
                <a:off x="1030" y="3345"/>
                <a:ext cx="641" cy="470"/>
              </a:xfrm>
              <a:custGeom>
                <a:avLst/>
                <a:gdLst>
                  <a:gd name="T0" fmla="*/ 4 w 641"/>
                  <a:gd name="T1" fmla="*/ 0 h 470"/>
                  <a:gd name="T2" fmla="*/ 168 w 641"/>
                  <a:gd name="T3" fmla="*/ 142 h 470"/>
                  <a:gd name="T4" fmla="*/ 339 w 641"/>
                  <a:gd name="T5" fmla="*/ 276 h 470"/>
                  <a:gd name="T6" fmla="*/ 423 w 641"/>
                  <a:gd name="T7" fmla="*/ 336 h 470"/>
                  <a:gd name="T8" fmla="*/ 499 w 641"/>
                  <a:gd name="T9" fmla="*/ 392 h 470"/>
                  <a:gd name="T10" fmla="*/ 574 w 641"/>
                  <a:gd name="T11" fmla="*/ 433 h 470"/>
                  <a:gd name="T12" fmla="*/ 641 w 641"/>
                  <a:gd name="T13" fmla="*/ 463 h 470"/>
                  <a:gd name="T14" fmla="*/ 641 w 641"/>
                  <a:gd name="T15" fmla="*/ 470 h 470"/>
                  <a:gd name="T16" fmla="*/ 599 w 641"/>
                  <a:gd name="T17" fmla="*/ 452 h 470"/>
                  <a:gd name="T18" fmla="*/ 570 w 641"/>
                  <a:gd name="T19" fmla="*/ 433 h 470"/>
                  <a:gd name="T20" fmla="*/ 545 w 641"/>
                  <a:gd name="T21" fmla="*/ 422 h 470"/>
                  <a:gd name="T22" fmla="*/ 524 w 641"/>
                  <a:gd name="T23" fmla="*/ 411 h 470"/>
                  <a:gd name="T24" fmla="*/ 494 w 641"/>
                  <a:gd name="T25" fmla="*/ 396 h 470"/>
                  <a:gd name="T26" fmla="*/ 473 w 641"/>
                  <a:gd name="T27" fmla="*/ 381 h 470"/>
                  <a:gd name="T28" fmla="*/ 381 w 641"/>
                  <a:gd name="T29" fmla="*/ 317 h 470"/>
                  <a:gd name="T30" fmla="*/ 293 w 641"/>
                  <a:gd name="T31" fmla="*/ 250 h 470"/>
                  <a:gd name="T32" fmla="*/ 214 w 641"/>
                  <a:gd name="T33" fmla="*/ 187 h 470"/>
                  <a:gd name="T34" fmla="*/ 147 w 641"/>
                  <a:gd name="T35" fmla="*/ 131 h 470"/>
                  <a:gd name="T36" fmla="*/ 88 w 641"/>
                  <a:gd name="T37" fmla="*/ 78 h 470"/>
                  <a:gd name="T38" fmla="*/ 42 w 641"/>
                  <a:gd name="T39" fmla="*/ 41 h 470"/>
                  <a:gd name="T40" fmla="*/ 25 w 641"/>
                  <a:gd name="T41" fmla="*/ 26 h 470"/>
                  <a:gd name="T42" fmla="*/ 13 w 641"/>
                  <a:gd name="T43" fmla="*/ 11 h 470"/>
                  <a:gd name="T44" fmla="*/ 4 w 641"/>
                  <a:gd name="T45" fmla="*/ 7 h 470"/>
                  <a:gd name="T46" fmla="*/ 0 w 641"/>
                  <a:gd name="T47" fmla="*/ 4 h 470"/>
                  <a:gd name="T48" fmla="*/ 4 w 641"/>
                  <a:gd name="T49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1" h="470">
                    <a:moveTo>
                      <a:pt x="4" y="0"/>
                    </a:moveTo>
                    <a:lnTo>
                      <a:pt x="168" y="142"/>
                    </a:lnTo>
                    <a:lnTo>
                      <a:pt x="339" y="276"/>
                    </a:lnTo>
                    <a:lnTo>
                      <a:pt x="423" y="336"/>
                    </a:lnTo>
                    <a:lnTo>
                      <a:pt x="499" y="392"/>
                    </a:lnTo>
                    <a:lnTo>
                      <a:pt x="574" y="433"/>
                    </a:lnTo>
                    <a:lnTo>
                      <a:pt x="641" y="463"/>
                    </a:lnTo>
                    <a:lnTo>
                      <a:pt x="641" y="470"/>
                    </a:lnTo>
                    <a:lnTo>
                      <a:pt x="599" y="452"/>
                    </a:lnTo>
                    <a:lnTo>
                      <a:pt x="570" y="433"/>
                    </a:lnTo>
                    <a:lnTo>
                      <a:pt x="545" y="422"/>
                    </a:lnTo>
                    <a:lnTo>
                      <a:pt x="524" y="411"/>
                    </a:lnTo>
                    <a:lnTo>
                      <a:pt x="494" y="396"/>
                    </a:lnTo>
                    <a:lnTo>
                      <a:pt x="473" y="381"/>
                    </a:lnTo>
                    <a:lnTo>
                      <a:pt x="381" y="317"/>
                    </a:lnTo>
                    <a:lnTo>
                      <a:pt x="293" y="250"/>
                    </a:lnTo>
                    <a:lnTo>
                      <a:pt x="214" y="187"/>
                    </a:lnTo>
                    <a:lnTo>
                      <a:pt x="147" y="131"/>
                    </a:lnTo>
                    <a:lnTo>
                      <a:pt x="88" y="78"/>
                    </a:lnTo>
                    <a:lnTo>
                      <a:pt x="42" y="41"/>
                    </a:lnTo>
                    <a:lnTo>
                      <a:pt x="25" y="26"/>
                    </a:lnTo>
                    <a:lnTo>
                      <a:pt x="13" y="11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5" name="Freeform 51"/>
              <p:cNvSpPr>
                <a:spLocks/>
              </p:cNvSpPr>
              <p:nvPr/>
            </p:nvSpPr>
            <p:spPr bwMode="auto">
              <a:xfrm>
                <a:off x="993" y="3304"/>
                <a:ext cx="71" cy="63"/>
              </a:xfrm>
              <a:custGeom>
                <a:avLst/>
                <a:gdLst>
                  <a:gd name="T0" fmla="*/ 29 w 71"/>
                  <a:gd name="T1" fmla="*/ 41 h 63"/>
                  <a:gd name="T2" fmla="*/ 37 w 71"/>
                  <a:gd name="T3" fmla="*/ 19 h 63"/>
                  <a:gd name="T4" fmla="*/ 41 w 71"/>
                  <a:gd name="T5" fmla="*/ 7 h 63"/>
                  <a:gd name="T6" fmla="*/ 54 w 71"/>
                  <a:gd name="T7" fmla="*/ 0 h 63"/>
                  <a:gd name="T8" fmla="*/ 54 w 71"/>
                  <a:gd name="T9" fmla="*/ 19 h 63"/>
                  <a:gd name="T10" fmla="*/ 46 w 71"/>
                  <a:gd name="T11" fmla="*/ 30 h 63"/>
                  <a:gd name="T12" fmla="*/ 29 w 71"/>
                  <a:gd name="T13" fmla="*/ 41 h 63"/>
                  <a:gd name="T14" fmla="*/ 41 w 71"/>
                  <a:gd name="T15" fmla="*/ 37 h 63"/>
                  <a:gd name="T16" fmla="*/ 58 w 71"/>
                  <a:gd name="T17" fmla="*/ 41 h 63"/>
                  <a:gd name="T18" fmla="*/ 71 w 71"/>
                  <a:gd name="T19" fmla="*/ 52 h 63"/>
                  <a:gd name="T20" fmla="*/ 58 w 71"/>
                  <a:gd name="T21" fmla="*/ 56 h 63"/>
                  <a:gd name="T22" fmla="*/ 46 w 71"/>
                  <a:gd name="T23" fmla="*/ 52 h 63"/>
                  <a:gd name="T24" fmla="*/ 29 w 71"/>
                  <a:gd name="T25" fmla="*/ 41 h 63"/>
                  <a:gd name="T26" fmla="*/ 29 w 71"/>
                  <a:gd name="T27" fmla="*/ 52 h 63"/>
                  <a:gd name="T28" fmla="*/ 20 w 71"/>
                  <a:gd name="T29" fmla="*/ 63 h 63"/>
                  <a:gd name="T30" fmla="*/ 16 w 71"/>
                  <a:gd name="T31" fmla="*/ 56 h 63"/>
                  <a:gd name="T32" fmla="*/ 16 w 71"/>
                  <a:gd name="T33" fmla="*/ 52 h 63"/>
                  <a:gd name="T34" fmla="*/ 29 w 71"/>
                  <a:gd name="T35" fmla="*/ 45 h 63"/>
                  <a:gd name="T36" fmla="*/ 12 w 71"/>
                  <a:gd name="T37" fmla="*/ 41 h 63"/>
                  <a:gd name="T38" fmla="*/ 0 w 71"/>
                  <a:gd name="T39" fmla="*/ 30 h 63"/>
                  <a:gd name="T40" fmla="*/ 8 w 71"/>
                  <a:gd name="T41" fmla="*/ 26 h 63"/>
                  <a:gd name="T42" fmla="*/ 16 w 71"/>
                  <a:gd name="T43" fmla="*/ 30 h 63"/>
                  <a:gd name="T44" fmla="*/ 29 w 71"/>
                  <a:gd name="T45" fmla="*/ 45 h 63"/>
                  <a:gd name="T46" fmla="*/ 16 w 71"/>
                  <a:gd name="T47" fmla="*/ 11 h 63"/>
                  <a:gd name="T48" fmla="*/ 20 w 71"/>
                  <a:gd name="T49" fmla="*/ 4 h 63"/>
                  <a:gd name="T50" fmla="*/ 25 w 71"/>
                  <a:gd name="T51" fmla="*/ 4 h 63"/>
                  <a:gd name="T52" fmla="*/ 29 w 71"/>
                  <a:gd name="T53" fmla="*/ 15 h 63"/>
                  <a:gd name="T54" fmla="*/ 29 w 71"/>
                  <a:gd name="T55" fmla="*/ 26 h 63"/>
                  <a:gd name="T56" fmla="*/ 29 w 71"/>
                  <a:gd name="T57" fmla="*/ 4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1" h="63">
                    <a:moveTo>
                      <a:pt x="29" y="41"/>
                    </a:moveTo>
                    <a:lnTo>
                      <a:pt x="37" y="19"/>
                    </a:lnTo>
                    <a:lnTo>
                      <a:pt x="41" y="7"/>
                    </a:lnTo>
                    <a:lnTo>
                      <a:pt x="54" y="0"/>
                    </a:lnTo>
                    <a:lnTo>
                      <a:pt x="54" y="19"/>
                    </a:lnTo>
                    <a:lnTo>
                      <a:pt x="46" y="30"/>
                    </a:lnTo>
                    <a:lnTo>
                      <a:pt x="29" y="41"/>
                    </a:lnTo>
                    <a:lnTo>
                      <a:pt x="41" y="37"/>
                    </a:lnTo>
                    <a:lnTo>
                      <a:pt x="58" y="41"/>
                    </a:lnTo>
                    <a:lnTo>
                      <a:pt x="71" y="52"/>
                    </a:lnTo>
                    <a:lnTo>
                      <a:pt x="58" y="56"/>
                    </a:lnTo>
                    <a:lnTo>
                      <a:pt x="46" y="52"/>
                    </a:lnTo>
                    <a:lnTo>
                      <a:pt x="29" y="41"/>
                    </a:lnTo>
                    <a:lnTo>
                      <a:pt x="29" y="52"/>
                    </a:lnTo>
                    <a:lnTo>
                      <a:pt x="20" y="63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29" y="45"/>
                    </a:lnTo>
                    <a:lnTo>
                      <a:pt x="12" y="41"/>
                    </a:lnTo>
                    <a:lnTo>
                      <a:pt x="0" y="30"/>
                    </a:lnTo>
                    <a:lnTo>
                      <a:pt x="8" y="26"/>
                    </a:lnTo>
                    <a:lnTo>
                      <a:pt x="16" y="30"/>
                    </a:lnTo>
                    <a:lnTo>
                      <a:pt x="29" y="45"/>
                    </a:lnTo>
                    <a:lnTo>
                      <a:pt x="16" y="11"/>
                    </a:lnTo>
                    <a:lnTo>
                      <a:pt x="20" y="4"/>
                    </a:lnTo>
                    <a:lnTo>
                      <a:pt x="25" y="4"/>
                    </a:lnTo>
                    <a:lnTo>
                      <a:pt x="29" y="15"/>
                    </a:lnTo>
                    <a:lnTo>
                      <a:pt x="29" y="26"/>
                    </a:lnTo>
                    <a:lnTo>
                      <a:pt x="29" y="41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6" name="Freeform 52"/>
              <p:cNvSpPr>
                <a:spLocks/>
              </p:cNvSpPr>
              <p:nvPr/>
            </p:nvSpPr>
            <p:spPr bwMode="auto">
              <a:xfrm>
                <a:off x="1055" y="3334"/>
                <a:ext cx="72" cy="63"/>
              </a:xfrm>
              <a:custGeom>
                <a:avLst/>
                <a:gdLst>
                  <a:gd name="T0" fmla="*/ 34 w 72"/>
                  <a:gd name="T1" fmla="*/ 41 h 63"/>
                  <a:gd name="T2" fmla="*/ 38 w 72"/>
                  <a:gd name="T3" fmla="*/ 18 h 63"/>
                  <a:gd name="T4" fmla="*/ 42 w 72"/>
                  <a:gd name="T5" fmla="*/ 7 h 63"/>
                  <a:gd name="T6" fmla="*/ 55 w 72"/>
                  <a:gd name="T7" fmla="*/ 0 h 63"/>
                  <a:gd name="T8" fmla="*/ 55 w 72"/>
                  <a:gd name="T9" fmla="*/ 18 h 63"/>
                  <a:gd name="T10" fmla="*/ 46 w 72"/>
                  <a:gd name="T11" fmla="*/ 33 h 63"/>
                  <a:gd name="T12" fmla="*/ 34 w 72"/>
                  <a:gd name="T13" fmla="*/ 41 h 63"/>
                  <a:gd name="T14" fmla="*/ 42 w 72"/>
                  <a:gd name="T15" fmla="*/ 37 h 63"/>
                  <a:gd name="T16" fmla="*/ 72 w 72"/>
                  <a:gd name="T17" fmla="*/ 52 h 63"/>
                  <a:gd name="T18" fmla="*/ 59 w 72"/>
                  <a:gd name="T19" fmla="*/ 56 h 63"/>
                  <a:gd name="T20" fmla="*/ 46 w 72"/>
                  <a:gd name="T21" fmla="*/ 56 h 63"/>
                  <a:gd name="T22" fmla="*/ 34 w 72"/>
                  <a:gd name="T23" fmla="*/ 41 h 63"/>
                  <a:gd name="T24" fmla="*/ 30 w 72"/>
                  <a:gd name="T25" fmla="*/ 52 h 63"/>
                  <a:gd name="T26" fmla="*/ 21 w 72"/>
                  <a:gd name="T27" fmla="*/ 63 h 63"/>
                  <a:gd name="T28" fmla="*/ 17 w 72"/>
                  <a:gd name="T29" fmla="*/ 56 h 63"/>
                  <a:gd name="T30" fmla="*/ 21 w 72"/>
                  <a:gd name="T31" fmla="*/ 52 h 63"/>
                  <a:gd name="T32" fmla="*/ 34 w 72"/>
                  <a:gd name="T33" fmla="*/ 45 h 63"/>
                  <a:gd name="T34" fmla="*/ 13 w 72"/>
                  <a:gd name="T35" fmla="*/ 41 h 63"/>
                  <a:gd name="T36" fmla="*/ 0 w 72"/>
                  <a:gd name="T37" fmla="*/ 30 h 63"/>
                  <a:gd name="T38" fmla="*/ 9 w 72"/>
                  <a:gd name="T39" fmla="*/ 26 h 63"/>
                  <a:gd name="T40" fmla="*/ 21 w 72"/>
                  <a:gd name="T41" fmla="*/ 33 h 63"/>
                  <a:gd name="T42" fmla="*/ 34 w 72"/>
                  <a:gd name="T43" fmla="*/ 45 h 63"/>
                  <a:gd name="T44" fmla="*/ 17 w 72"/>
                  <a:gd name="T45" fmla="*/ 11 h 63"/>
                  <a:gd name="T46" fmla="*/ 21 w 72"/>
                  <a:gd name="T47" fmla="*/ 3 h 63"/>
                  <a:gd name="T48" fmla="*/ 25 w 72"/>
                  <a:gd name="T49" fmla="*/ 3 h 63"/>
                  <a:gd name="T50" fmla="*/ 30 w 72"/>
                  <a:gd name="T51" fmla="*/ 15 h 63"/>
                  <a:gd name="T52" fmla="*/ 30 w 72"/>
                  <a:gd name="T53" fmla="*/ 26 h 63"/>
                  <a:gd name="T54" fmla="*/ 34 w 72"/>
                  <a:gd name="T55" fmla="*/ 4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2" h="63">
                    <a:moveTo>
                      <a:pt x="34" y="41"/>
                    </a:moveTo>
                    <a:lnTo>
                      <a:pt x="38" y="18"/>
                    </a:lnTo>
                    <a:lnTo>
                      <a:pt x="42" y="7"/>
                    </a:lnTo>
                    <a:lnTo>
                      <a:pt x="55" y="0"/>
                    </a:lnTo>
                    <a:lnTo>
                      <a:pt x="55" y="18"/>
                    </a:lnTo>
                    <a:lnTo>
                      <a:pt x="46" y="33"/>
                    </a:lnTo>
                    <a:lnTo>
                      <a:pt x="34" y="41"/>
                    </a:lnTo>
                    <a:lnTo>
                      <a:pt x="42" y="37"/>
                    </a:lnTo>
                    <a:lnTo>
                      <a:pt x="72" y="52"/>
                    </a:lnTo>
                    <a:lnTo>
                      <a:pt x="59" y="56"/>
                    </a:lnTo>
                    <a:lnTo>
                      <a:pt x="46" y="56"/>
                    </a:lnTo>
                    <a:lnTo>
                      <a:pt x="34" y="41"/>
                    </a:lnTo>
                    <a:lnTo>
                      <a:pt x="30" y="52"/>
                    </a:lnTo>
                    <a:lnTo>
                      <a:pt x="21" y="63"/>
                    </a:lnTo>
                    <a:lnTo>
                      <a:pt x="17" y="56"/>
                    </a:lnTo>
                    <a:lnTo>
                      <a:pt x="21" y="52"/>
                    </a:lnTo>
                    <a:lnTo>
                      <a:pt x="34" y="45"/>
                    </a:lnTo>
                    <a:lnTo>
                      <a:pt x="13" y="41"/>
                    </a:lnTo>
                    <a:lnTo>
                      <a:pt x="0" y="30"/>
                    </a:lnTo>
                    <a:lnTo>
                      <a:pt x="9" y="26"/>
                    </a:lnTo>
                    <a:lnTo>
                      <a:pt x="21" y="33"/>
                    </a:lnTo>
                    <a:lnTo>
                      <a:pt x="34" y="45"/>
                    </a:lnTo>
                    <a:lnTo>
                      <a:pt x="17" y="11"/>
                    </a:lnTo>
                    <a:lnTo>
                      <a:pt x="21" y="3"/>
                    </a:lnTo>
                    <a:lnTo>
                      <a:pt x="25" y="3"/>
                    </a:lnTo>
                    <a:lnTo>
                      <a:pt x="30" y="15"/>
                    </a:lnTo>
                    <a:lnTo>
                      <a:pt x="30" y="26"/>
                    </a:lnTo>
                    <a:lnTo>
                      <a:pt x="34" y="41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7" name="Freeform 53"/>
              <p:cNvSpPr>
                <a:spLocks/>
              </p:cNvSpPr>
              <p:nvPr/>
            </p:nvSpPr>
            <p:spPr bwMode="auto">
              <a:xfrm>
                <a:off x="1009" y="3382"/>
                <a:ext cx="67" cy="56"/>
              </a:xfrm>
              <a:custGeom>
                <a:avLst/>
                <a:gdLst>
                  <a:gd name="T0" fmla="*/ 42 w 67"/>
                  <a:gd name="T1" fmla="*/ 38 h 56"/>
                  <a:gd name="T2" fmla="*/ 21 w 67"/>
                  <a:gd name="T3" fmla="*/ 23 h 56"/>
                  <a:gd name="T4" fmla="*/ 13 w 67"/>
                  <a:gd name="T5" fmla="*/ 11 h 56"/>
                  <a:gd name="T6" fmla="*/ 13 w 67"/>
                  <a:gd name="T7" fmla="*/ 0 h 56"/>
                  <a:gd name="T8" fmla="*/ 30 w 67"/>
                  <a:gd name="T9" fmla="*/ 8 h 56"/>
                  <a:gd name="T10" fmla="*/ 38 w 67"/>
                  <a:gd name="T11" fmla="*/ 19 h 56"/>
                  <a:gd name="T12" fmla="*/ 42 w 67"/>
                  <a:gd name="T13" fmla="*/ 34 h 56"/>
                  <a:gd name="T14" fmla="*/ 42 w 67"/>
                  <a:gd name="T15" fmla="*/ 26 h 56"/>
                  <a:gd name="T16" fmla="*/ 55 w 67"/>
                  <a:gd name="T17" fmla="*/ 15 h 56"/>
                  <a:gd name="T18" fmla="*/ 67 w 67"/>
                  <a:gd name="T19" fmla="*/ 8 h 56"/>
                  <a:gd name="T20" fmla="*/ 67 w 67"/>
                  <a:gd name="T21" fmla="*/ 19 h 56"/>
                  <a:gd name="T22" fmla="*/ 63 w 67"/>
                  <a:gd name="T23" fmla="*/ 26 h 56"/>
                  <a:gd name="T24" fmla="*/ 42 w 67"/>
                  <a:gd name="T25" fmla="*/ 38 h 56"/>
                  <a:gd name="T26" fmla="*/ 55 w 67"/>
                  <a:gd name="T27" fmla="*/ 41 h 56"/>
                  <a:gd name="T28" fmla="*/ 63 w 67"/>
                  <a:gd name="T29" fmla="*/ 56 h 56"/>
                  <a:gd name="T30" fmla="*/ 51 w 67"/>
                  <a:gd name="T31" fmla="*/ 49 h 56"/>
                  <a:gd name="T32" fmla="*/ 46 w 67"/>
                  <a:gd name="T33" fmla="*/ 38 h 56"/>
                  <a:gd name="T34" fmla="*/ 34 w 67"/>
                  <a:gd name="T35" fmla="*/ 49 h 56"/>
                  <a:gd name="T36" fmla="*/ 21 w 67"/>
                  <a:gd name="T37" fmla="*/ 56 h 56"/>
                  <a:gd name="T38" fmla="*/ 21 w 67"/>
                  <a:gd name="T39" fmla="*/ 45 h 56"/>
                  <a:gd name="T40" fmla="*/ 30 w 67"/>
                  <a:gd name="T41" fmla="*/ 41 h 56"/>
                  <a:gd name="T42" fmla="*/ 46 w 67"/>
                  <a:gd name="T43" fmla="*/ 38 h 56"/>
                  <a:gd name="T44" fmla="*/ 25 w 67"/>
                  <a:gd name="T45" fmla="*/ 38 h 56"/>
                  <a:gd name="T46" fmla="*/ 4 w 67"/>
                  <a:gd name="T47" fmla="*/ 34 h 56"/>
                  <a:gd name="T48" fmla="*/ 0 w 67"/>
                  <a:gd name="T49" fmla="*/ 30 h 56"/>
                  <a:gd name="T50" fmla="*/ 4 w 67"/>
                  <a:gd name="T51" fmla="*/ 26 h 56"/>
                  <a:gd name="T52" fmla="*/ 17 w 67"/>
                  <a:gd name="T53" fmla="*/ 26 h 56"/>
                  <a:gd name="T54" fmla="*/ 30 w 67"/>
                  <a:gd name="T55" fmla="*/ 30 h 56"/>
                  <a:gd name="T56" fmla="*/ 42 w 67"/>
                  <a:gd name="T57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56">
                    <a:moveTo>
                      <a:pt x="42" y="38"/>
                    </a:moveTo>
                    <a:lnTo>
                      <a:pt x="21" y="23"/>
                    </a:lnTo>
                    <a:lnTo>
                      <a:pt x="13" y="11"/>
                    </a:lnTo>
                    <a:lnTo>
                      <a:pt x="13" y="0"/>
                    </a:lnTo>
                    <a:lnTo>
                      <a:pt x="30" y="8"/>
                    </a:lnTo>
                    <a:lnTo>
                      <a:pt x="38" y="19"/>
                    </a:lnTo>
                    <a:lnTo>
                      <a:pt x="42" y="34"/>
                    </a:lnTo>
                    <a:lnTo>
                      <a:pt x="42" y="26"/>
                    </a:lnTo>
                    <a:lnTo>
                      <a:pt x="55" y="15"/>
                    </a:lnTo>
                    <a:lnTo>
                      <a:pt x="67" y="8"/>
                    </a:lnTo>
                    <a:lnTo>
                      <a:pt x="67" y="19"/>
                    </a:lnTo>
                    <a:lnTo>
                      <a:pt x="63" y="26"/>
                    </a:lnTo>
                    <a:lnTo>
                      <a:pt x="42" y="38"/>
                    </a:lnTo>
                    <a:lnTo>
                      <a:pt x="55" y="41"/>
                    </a:lnTo>
                    <a:lnTo>
                      <a:pt x="63" y="56"/>
                    </a:lnTo>
                    <a:lnTo>
                      <a:pt x="51" y="49"/>
                    </a:lnTo>
                    <a:lnTo>
                      <a:pt x="46" y="38"/>
                    </a:lnTo>
                    <a:lnTo>
                      <a:pt x="34" y="49"/>
                    </a:lnTo>
                    <a:lnTo>
                      <a:pt x="21" y="56"/>
                    </a:lnTo>
                    <a:lnTo>
                      <a:pt x="21" y="45"/>
                    </a:lnTo>
                    <a:lnTo>
                      <a:pt x="30" y="41"/>
                    </a:lnTo>
                    <a:lnTo>
                      <a:pt x="46" y="38"/>
                    </a:lnTo>
                    <a:lnTo>
                      <a:pt x="25" y="38"/>
                    </a:lnTo>
                    <a:lnTo>
                      <a:pt x="4" y="34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17" y="26"/>
                    </a:lnTo>
                    <a:lnTo>
                      <a:pt x="30" y="30"/>
                    </a:lnTo>
                    <a:lnTo>
                      <a:pt x="42" y="38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8" name="Freeform 54"/>
              <p:cNvSpPr>
                <a:spLocks/>
              </p:cNvSpPr>
              <p:nvPr/>
            </p:nvSpPr>
            <p:spPr bwMode="auto">
              <a:xfrm>
                <a:off x="1097" y="3386"/>
                <a:ext cx="80" cy="67"/>
              </a:xfrm>
              <a:custGeom>
                <a:avLst/>
                <a:gdLst>
                  <a:gd name="T0" fmla="*/ 30 w 80"/>
                  <a:gd name="T1" fmla="*/ 30 h 67"/>
                  <a:gd name="T2" fmla="*/ 55 w 80"/>
                  <a:gd name="T3" fmla="*/ 22 h 67"/>
                  <a:gd name="T4" fmla="*/ 67 w 80"/>
                  <a:gd name="T5" fmla="*/ 22 h 67"/>
                  <a:gd name="T6" fmla="*/ 80 w 80"/>
                  <a:gd name="T7" fmla="*/ 30 h 67"/>
                  <a:gd name="T8" fmla="*/ 63 w 80"/>
                  <a:gd name="T9" fmla="*/ 37 h 67"/>
                  <a:gd name="T10" fmla="*/ 46 w 80"/>
                  <a:gd name="T11" fmla="*/ 37 h 67"/>
                  <a:gd name="T12" fmla="*/ 30 w 80"/>
                  <a:gd name="T13" fmla="*/ 30 h 67"/>
                  <a:gd name="T14" fmla="*/ 38 w 80"/>
                  <a:gd name="T15" fmla="*/ 37 h 67"/>
                  <a:gd name="T16" fmla="*/ 42 w 80"/>
                  <a:gd name="T17" fmla="*/ 52 h 67"/>
                  <a:gd name="T18" fmla="*/ 38 w 80"/>
                  <a:gd name="T19" fmla="*/ 67 h 67"/>
                  <a:gd name="T20" fmla="*/ 25 w 80"/>
                  <a:gd name="T21" fmla="*/ 60 h 67"/>
                  <a:gd name="T22" fmla="*/ 25 w 80"/>
                  <a:gd name="T23" fmla="*/ 48 h 67"/>
                  <a:gd name="T24" fmla="*/ 30 w 80"/>
                  <a:gd name="T25" fmla="*/ 30 h 67"/>
                  <a:gd name="T26" fmla="*/ 17 w 80"/>
                  <a:gd name="T27" fmla="*/ 34 h 67"/>
                  <a:gd name="T28" fmla="*/ 0 w 80"/>
                  <a:gd name="T29" fmla="*/ 34 h 67"/>
                  <a:gd name="T30" fmla="*/ 4 w 80"/>
                  <a:gd name="T31" fmla="*/ 26 h 67"/>
                  <a:gd name="T32" fmla="*/ 13 w 80"/>
                  <a:gd name="T33" fmla="*/ 26 h 67"/>
                  <a:gd name="T34" fmla="*/ 25 w 80"/>
                  <a:gd name="T35" fmla="*/ 34 h 67"/>
                  <a:gd name="T36" fmla="*/ 21 w 80"/>
                  <a:gd name="T37" fmla="*/ 15 h 67"/>
                  <a:gd name="T38" fmla="*/ 25 w 80"/>
                  <a:gd name="T39" fmla="*/ 0 h 67"/>
                  <a:gd name="T40" fmla="*/ 34 w 80"/>
                  <a:gd name="T41" fmla="*/ 7 h 67"/>
                  <a:gd name="T42" fmla="*/ 30 w 80"/>
                  <a:gd name="T43" fmla="*/ 15 h 67"/>
                  <a:gd name="T44" fmla="*/ 25 w 80"/>
                  <a:gd name="T45" fmla="*/ 34 h 67"/>
                  <a:gd name="T46" fmla="*/ 50 w 80"/>
                  <a:gd name="T47" fmla="*/ 4 h 67"/>
                  <a:gd name="T48" fmla="*/ 59 w 80"/>
                  <a:gd name="T49" fmla="*/ 4 h 67"/>
                  <a:gd name="T50" fmla="*/ 63 w 80"/>
                  <a:gd name="T51" fmla="*/ 7 h 67"/>
                  <a:gd name="T52" fmla="*/ 55 w 80"/>
                  <a:gd name="T53" fmla="*/ 19 h 67"/>
                  <a:gd name="T54" fmla="*/ 42 w 80"/>
                  <a:gd name="T55" fmla="*/ 22 h 67"/>
                  <a:gd name="T56" fmla="*/ 30 w 80"/>
                  <a:gd name="T57" fmla="*/ 3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67">
                    <a:moveTo>
                      <a:pt x="30" y="30"/>
                    </a:moveTo>
                    <a:lnTo>
                      <a:pt x="55" y="22"/>
                    </a:lnTo>
                    <a:lnTo>
                      <a:pt x="67" y="22"/>
                    </a:lnTo>
                    <a:lnTo>
                      <a:pt x="80" y="30"/>
                    </a:lnTo>
                    <a:lnTo>
                      <a:pt x="63" y="37"/>
                    </a:lnTo>
                    <a:lnTo>
                      <a:pt x="46" y="37"/>
                    </a:lnTo>
                    <a:lnTo>
                      <a:pt x="30" y="30"/>
                    </a:lnTo>
                    <a:lnTo>
                      <a:pt x="38" y="37"/>
                    </a:lnTo>
                    <a:lnTo>
                      <a:pt x="42" y="52"/>
                    </a:lnTo>
                    <a:lnTo>
                      <a:pt x="38" y="67"/>
                    </a:lnTo>
                    <a:lnTo>
                      <a:pt x="25" y="60"/>
                    </a:lnTo>
                    <a:lnTo>
                      <a:pt x="25" y="48"/>
                    </a:lnTo>
                    <a:lnTo>
                      <a:pt x="30" y="30"/>
                    </a:lnTo>
                    <a:lnTo>
                      <a:pt x="17" y="34"/>
                    </a:lnTo>
                    <a:lnTo>
                      <a:pt x="0" y="34"/>
                    </a:lnTo>
                    <a:lnTo>
                      <a:pt x="4" y="26"/>
                    </a:lnTo>
                    <a:lnTo>
                      <a:pt x="13" y="26"/>
                    </a:lnTo>
                    <a:lnTo>
                      <a:pt x="25" y="34"/>
                    </a:lnTo>
                    <a:lnTo>
                      <a:pt x="21" y="15"/>
                    </a:lnTo>
                    <a:lnTo>
                      <a:pt x="25" y="0"/>
                    </a:lnTo>
                    <a:lnTo>
                      <a:pt x="34" y="7"/>
                    </a:lnTo>
                    <a:lnTo>
                      <a:pt x="30" y="15"/>
                    </a:lnTo>
                    <a:lnTo>
                      <a:pt x="25" y="34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63" y="7"/>
                    </a:lnTo>
                    <a:lnTo>
                      <a:pt x="55" y="19"/>
                    </a:lnTo>
                    <a:lnTo>
                      <a:pt x="42" y="22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9" name="Freeform 55"/>
              <p:cNvSpPr>
                <a:spLocks/>
              </p:cNvSpPr>
              <p:nvPr/>
            </p:nvSpPr>
            <p:spPr bwMode="auto">
              <a:xfrm>
                <a:off x="1152" y="3431"/>
                <a:ext cx="67" cy="74"/>
              </a:xfrm>
              <a:custGeom>
                <a:avLst/>
                <a:gdLst>
                  <a:gd name="T0" fmla="*/ 21 w 67"/>
                  <a:gd name="T1" fmla="*/ 33 h 74"/>
                  <a:gd name="T2" fmla="*/ 42 w 67"/>
                  <a:gd name="T3" fmla="*/ 22 h 74"/>
                  <a:gd name="T4" fmla="*/ 54 w 67"/>
                  <a:gd name="T5" fmla="*/ 22 h 74"/>
                  <a:gd name="T6" fmla="*/ 67 w 67"/>
                  <a:gd name="T7" fmla="*/ 26 h 74"/>
                  <a:gd name="T8" fmla="*/ 54 w 67"/>
                  <a:gd name="T9" fmla="*/ 37 h 74"/>
                  <a:gd name="T10" fmla="*/ 37 w 67"/>
                  <a:gd name="T11" fmla="*/ 41 h 74"/>
                  <a:gd name="T12" fmla="*/ 21 w 67"/>
                  <a:gd name="T13" fmla="*/ 33 h 74"/>
                  <a:gd name="T14" fmla="*/ 33 w 67"/>
                  <a:gd name="T15" fmla="*/ 41 h 74"/>
                  <a:gd name="T16" fmla="*/ 37 w 67"/>
                  <a:gd name="T17" fmla="*/ 59 h 74"/>
                  <a:gd name="T18" fmla="*/ 42 w 67"/>
                  <a:gd name="T19" fmla="*/ 74 h 74"/>
                  <a:gd name="T20" fmla="*/ 29 w 67"/>
                  <a:gd name="T21" fmla="*/ 67 h 74"/>
                  <a:gd name="T22" fmla="*/ 25 w 67"/>
                  <a:gd name="T23" fmla="*/ 56 h 74"/>
                  <a:gd name="T24" fmla="*/ 21 w 67"/>
                  <a:gd name="T25" fmla="*/ 33 h 74"/>
                  <a:gd name="T26" fmla="*/ 12 w 67"/>
                  <a:gd name="T27" fmla="*/ 41 h 74"/>
                  <a:gd name="T28" fmla="*/ 8 w 67"/>
                  <a:gd name="T29" fmla="*/ 41 h 74"/>
                  <a:gd name="T30" fmla="*/ 0 w 67"/>
                  <a:gd name="T31" fmla="*/ 37 h 74"/>
                  <a:gd name="T32" fmla="*/ 4 w 67"/>
                  <a:gd name="T33" fmla="*/ 33 h 74"/>
                  <a:gd name="T34" fmla="*/ 8 w 67"/>
                  <a:gd name="T35" fmla="*/ 33 h 74"/>
                  <a:gd name="T36" fmla="*/ 21 w 67"/>
                  <a:gd name="T37" fmla="*/ 37 h 74"/>
                  <a:gd name="T38" fmla="*/ 12 w 67"/>
                  <a:gd name="T39" fmla="*/ 18 h 74"/>
                  <a:gd name="T40" fmla="*/ 12 w 67"/>
                  <a:gd name="T41" fmla="*/ 0 h 74"/>
                  <a:gd name="T42" fmla="*/ 16 w 67"/>
                  <a:gd name="T43" fmla="*/ 7 h 74"/>
                  <a:gd name="T44" fmla="*/ 21 w 67"/>
                  <a:gd name="T45" fmla="*/ 18 h 74"/>
                  <a:gd name="T46" fmla="*/ 21 w 67"/>
                  <a:gd name="T47" fmla="*/ 37 h 74"/>
                  <a:gd name="T48" fmla="*/ 33 w 67"/>
                  <a:gd name="T49" fmla="*/ 3 h 74"/>
                  <a:gd name="T50" fmla="*/ 42 w 67"/>
                  <a:gd name="T51" fmla="*/ 0 h 74"/>
                  <a:gd name="T52" fmla="*/ 42 w 67"/>
                  <a:gd name="T53" fmla="*/ 3 h 74"/>
                  <a:gd name="T54" fmla="*/ 42 w 67"/>
                  <a:gd name="T55" fmla="*/ 15 h 74"/>
                  <a:gd name="T56" fmla="*/ 29 w 67"/>
                  <a:gd name="T57" fmla="*/ 22 h 74"/>
                  <a:gd name="T58" fmla="*/ 21 w 67"/>
                  <a:gd name="T59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" h="74">
                    <a:moveTo>
                      <a:pt x="21" y="33"/>
                    </a:moveTo>
                    <a:lnTo>
                      <a:pt x="42" y="22"/>
                    </a:lnTo>
                    <a:lnTo>
                      <a:pt x="54" y="22"/>
                    </a:lnTo>
                    <a:lnTo>
                      <a:pt x="67" y="26"/>
                    </a:lnTo>
                    <a:lnTo>
                      <a:pt x="54" y="37"/>
                    </a:lnTo>
                    <a:lnTo>
                      <a:pt x="37" y="41"/>
                    </a:lnTo>
                    <a:lnTo>
                      <a:pt x="21" y="33"/>
                    </a:lnTo>
                    <a:lnTo>
                      <a:pt x="33" y="41"/>
                    </a:lnTo>
                    <a:lnTo>
                      <a:pt x="37" y="59"/>
                    </a:lnTo>
                    <a:lnTo>
                      <a:pt x="42" y="74"/>
                    </a:lnTo>
                    <a:lnTo>
                      <a:pt x="29" y="67"/>
                    </a:lnTo>
                    <a:lnTo>
                      <a:pt x="25" y="56"/>
                    </a:lnTo>
                    <a:lnTo>
                      <a:pt x="21" y="33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0" y="37"/>
                    </a:lnTo>
                    <a:lnTo>
                      <a:pt x="4" y="33"/>
                    </a:lnTo>
                    <a:lnTo>
                      <a:pt x="8" y="33"/>
                    </a:lnTo>
                    <a:lnTo>
                      <a:pt x="21" y="37"/>
                    </a:lnTo>
                    <a:lnTo>
                      <a:pt x="12" y="18"/>
                    </a:lnTo>
                    <a:lnTo>
                      <a:pt x="12" y="0"/>
                    </a:lnTo>
                    <a:lnTo>
                      <a:pt x="16" y="7"/>
                    </a:lnTo>
                    <a:lnTo>
                      <a:pt x="21" y="18"/>
                    </a:lnTo>
                    <a:lnTo>
                      <a:pt x="21" y="37"/>
                    </a:lnTo>
                    <a:lnTo>
                      <a:pt x="33" y="3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2" y="15"/>
                    </a:lnTo>
                    <a:lnTo>
                      <a:pt x="29" y="22"/>
                    </a:lnTo>
                    <a:lnTo>
                      <a:pt x="21" y="33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0" name="Freeform 56"/>
              <p:cNvSpPr>
                <a:spLocks/>
              </p:cNvSpPr>
              <p:nvPr/>
            </p:nvSpPr>
            <p:spPr bwMode="auto">
              <a:xfrm>
                <a:off x="1135" y="3509"/>
                <a:ext cx="88" cy="56"/>
              </a:xfrm>
              <a:custGeom>
                <a:avLst/>
                <a:gdLst>
                  <a:gd name="T0" fmla="*/ 50 w 88"/>
                  <a:gd name="T1" fmla="*/ 19 h 56"/>
                  <a:gd name="T2" fmla="*/ 54 w 88"/>
                  <a:gd name="T3" fmla="*/ 41 h 56"/>
                  <a:gd name="T4" fmla="*/ 50 w 88"/>
                  <a:gd name="T5" fmla="*/ 49 h 56"/>
                  <a:gd name="T6" fmla="*/ 42 w 88"/>
                  <a:gd name="T7" fmla="*/ 56 h 56"/>
                  <a:gd name="T8" fmla="*/ 33 w 88"/>
                  <a:gd name="T9" fmla="*/ 41 h 56"/>
                  <a:gd name="T10" fmla="*/ 38 w 88"/>
                  <a:gd name="T11" fmla="*/ 30 h 56"/>
                  <a:gd name="T12" fmla="*/ 50 w 88"/>
                  <a:gd name="T13" fmla="*/ 19 h 56"/>
                  <a:gd name="T14" fmla="*/ 38 w 88"/>
                  <a:gd name="T15" fmla="*/ 26 h 56"/>
                  <a:gd name="T16" fmla="*/ 17 w 88"/>
                  <a:gd name="T17" fmla="*/ 26 h 56"/>
                  <a:gd name="T18" fmla="*/ 0 w 88"/>
                  <a:gd name="T19" fmla="*/ 23 h 56"/>
                  <a:gd name="T20" fmla="*/ 12 w 88"/>
                  <a:gd name="T21" fmla="*/ 15 h 56"/>
                  <a:gd name="T22" fmla="*/ 25 w 88"/>
                  <a:gd name="T23" fmla="*/ 11 h 56"/>
                  <a:gd name="T24" fmla="*/ 50 w 88"/>
                  <a:gd name="T25" fmla="*/ 19 h 56"/>
                  <a:gd name="T26" fmla="*/ 46 w 88"/>
                  <a:gd name="T27" fmla="*/ 8 h 56"/>
                  <a:gd name="T28" fmla="*/ 46 w 88"/>
                  <a:gd name="T29" fmla="*/ 4 h 56"/>
                  <a:gd name="T30" fmla="*/ 50 w 88"/>
                  <a:gd name="T31" fmla="*/ 0 h 56"/>
                  <a:gd name="T32" fmla="*/ 59 w 88"/>
                  <a:gd name="T33" fmla="*/ 4 h 56"/>
                  <a:gd name="T34" fmla="*/ 59 w 88"/>
                  <a:gd name="T35" fmla="*/ 8 h 56"/>
                  <a:gd name="T36" fmla="*/ 46 w 88"/>
                  <a:gd name="T37" fmla="*/ 19 h 56"/>
                  <a:gd name="T38" fmla="*/ 71 w 88"/>
                  <a:gd name="T39" fmla="*/ 15 h 56"/>
                  <a:gd name="T40" fmla="*/ 88 w 88"/>
                  <a:gd name="T41" fmla="*/ 23 h 56"/>
                  <a:gd name="T42" fmla="*/ 79 w 88"/>
                  <a:gd name="T43" fmla="*/ 26 h 56"/>
                  <a:gd name="T44" fmla="*/ 67 w 88"/>
                  <a:gd name="T45" fmla="*/ 23 h 56"/>
                  <a:gd name="T46" fmla="*/ 46 w 88"/>
                  <a:gd name="T47" fmla="*/ 19 h 56"/>
                  <a:gd name="T48" fmla="*/ 79 w 88"/>
                  <a:gd name="T49" fmla="*/ 41 h 56"/>
                  <a:gd name="T50" fmla="*/ 79 w 88"/>
                  <a:gd name="T51" fmla="*/ 49 h 56"/>
                  <a:gd name="T52" fmla="*/ 75 w 88"/>
                  <a:gd name="T53" fmla="*/ 49 h 56"/>
                  <a:gd name="T54" fmla="*/ 63 w 88"/>
                  <a:gd name="T55" fmla="*/ 41 h 56"/>
                  <a:gd name="T56" fmla="*/ 59 w 88"/>
                  <a:gd name="T57" fmla="*/ 30 h 56"/>
                  <a:gd name="T58" fmla="*/ 50 w 88"/>
                  <a:gd name="T59" fmla="*/ 1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8" h="56">
                    <a:moveTo>
                      <a:pt x="50" y="19"/>
                    </a:moveTo>
                    <a:lnTo>
                      <a:pt x="54" y="41"/>
                    </a:lnTo>
                    <a:lnTo>
                      <a:pt x="50" y="49"/>
                    </a:lnTo>
                    <a:lnTo>
                      <a:pt x="42" y="56"/>
                    </a:lnTo>
                    <a:lnTo>
                      <a:pt x="33" y="41"/>
                    </a:lnTo>
                    <a:lnTo>
                      <a:pt x="38" y="30"/>
                    </a:lnTo>
                    <a:lnTo>
                      <a:pt x="50" y="19"/>
                    </a:lnTo>
                    <a:lnTo>
                      <a:pt x="38" y="26"/>
                    </a:lnTo>
                    <a:lnTo>
                      <a:pt x="17" y="26"/>
                    </a:lnTo>
                    <a:lnTo>
                      <a:pt x="0" y="23"/>
                    </a:lnTo>
                    <a:lnTo>
                      <a:pt x="12" y="15"/>
                    </a:lnTo>
                    <a:lnTo>
                      <a:pt x="25" y="11"/>
                    </a:lnTo>
                    <a:lnTo>
                      <a:pt x="50" y="19"/>
                    </a:lnTo>
                    <a:lnTo>
                      <a:pt x="46" y="8"/>
                    </a:lnTo>
                    <a:lnTo>
                      <a:pt x="46" y="4"/>
                    </a:lnTo>
                    <a:lnTo>
                      <a:pt x="50" y="0"/>
                    </a:lnTo>
                    <a:lnTo>
                      <a:pt x="59" y="4"/>
                    </a:lnTo>
                    <a:lnTo>
                      <a:pt x="59" y="8"/>
                    </a:lnTo>
                    <a:lnTo>
                      <a:pt x="46" y="19"/>
                    </a:lnTo>
                    <a:lnTo>
                      <a:pt x="71" y="15"/>
                    </a:lnTo>
                    <a:lnTo>
                      <a:pt x="88" y="23"/>
                    </a:lnTo>
                    <a:lnTo>
                      <a:pt x="79" y="26"/>
                    </a:lnTo>
                    <a:lnTo>
                      <a:pt x="67" y="23"/>
                    </a:lnTo>
                    <a:lnTo>
                      <a:pt x="46" y="19"/>
                    </a:lnTo>
                    <a:lnTo>
                      <a:pt x="79" y="41"/>
                    </a:lnTo>
                    <a:lnTo>
                      <a:pt x="79" y="49"/>
                    </a:lnTo>
                    <a:lnTo>
                      <a:pt x="75" y="49"/>
                    </a:lnTo>
                    <a:lnTo>
                      <a:pt x="63" y="41"/>
                    </a:lnTo>
                    <a:lnTo>
                      <a:pt x="59" y="30"/>
                    </a:lnTo>
                    <a:lnTo>
                      <a:pt x="50" y="19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1" name="Freeform 57"/>
              <p:cNvSpPr>
                <a:spLocks/>
              </p:cNvSpPr>
              <p:nvPr/>
            </p:nvSpPr>
            <p:spPr bwMode="auto">
              <a:xfrm>
                <a:off x="1210" y="3420"/>
                <a:ext cx="63" cy="59"/>
              </a:xfrm>
              <a:custGeom>
                <a:avLst/>
                <a:gdLst>
                  <a:gd name="T0" fmla="*/ 63 w 63"/>
                  <a:gd name="T1" fmla="*/ 41 h 59"/>
                  <a:gd name="T2" fmla="*/ 51 w 63"/>
                  <a:gd name="T3" fmla="*/ 52 h 59"/>
                  <a:gd name="T4" fmla="*/ 42 w 63"/>
                  <a:gd name="T5" fmla="*/ 52 h 59"/>
                  <a:gd name="T6" fmla="*/ 38 w 63"/>
                  <a:gd name="T7" fmla="*/ 48 h 59"/>
                  <a:gd name="T8" fmla="*/ 30 w 63"/>
                  <a:gd name="T9" fmla="*/ 37 h 59"/>
                  <a:gd name="T10" fmla="*/ 25 w 63"/>
                  <a:gd name="T11" fmla="*/ 48 h 59"/>
                  <a:gd name="T12" fmla="*/ 13 w 63"/>
                  <a:gd name="T13" fmla="*/ 59 h 59"/>
                  <a:gd name="T14" fmla="*/ 13 w 63"/>
                  <a:gd name="T15" fmla="*/ 52 h 59"/>
                  <a:gd name="T16" fmla="*/ 13 w 63"/>
                  <a:gd name="T17" fmla="*/ 48 h 59"/>
                  <a:gd name="T18" fmla="*/ 25 w 63"/>
                  <a:gd name="T19" fmla="*/ 37 h 59"/>
                  <a:gd name="T20" fmla="*/ 9 w 63"/>
                  <a:gd name="T21" fmla="*/ 33 h 59"/>
                  <a:gd name="T22" fmla="*/ 0 w 63"/>
                  <a:gd name="T23" fmla="*/ 22 h 59"/>
                  <a:gd name="T24" fmla="*/ 9 w 63"/>
                  <a:gd name="T25" fmla="*/ 22 h 59"/>
                  <a:gd name="T26" fmla="*/ 13 w 63"/>
                  <a:gd name="T27" fmla="*/ 26 h 59"/>
                  <a:gd name="T28" fmla="*/ 25 w 63"/>
                  <a:gd name="T29" fmla="*/ 37 h 59"/>
                  <a:gd name="T30" fmla="*/ 17 w 63"/>
                  <a:gd name="T31" fmla="*/ 22 h 59"/>
                  <a:gd name="T32" fmla="*/ 13 w 63"/>
                  <a:gd name="T33" fmla="*/ 3 h 59"/>
                  <a:gd name="T34" fmla="*/ 17 w 63"/>
                  <a:gd name="T35" fmla="*/ 0 h 59"/>
                  <a:gd name="T36" fmla="*/ 21 w 63"/>
                  <a:gd name="T37" fmla="*/ 0 h 59"/>
                  <a:gd name="T38" fmla="*/ 30 w 63"/>
                  <a:gd name="T39" fmla="*/ 11 h 59"/>
                  <a:gd name="T40" fmla="*/ 25 w 63"/>
                  <a:gd name="T41" fmla="*/ 22 h 59"/>
                  <a:gd name="T42" fmla="*/ 25 w 63"/>
                  <a:gd name="T43" fmla="*/ 33 h 59"/>
                  <a:gd name="T44" fmla="*/ 34 w 63"/>
                  <a:gd name="T45" fmla="*/ 18 h 59"/>
                  <a:gd name="T46" fmla="*/ 38 w 63"/>
                  <a:gd name="T47" fmla="*/ 11 h 59"/>
                  <a:gd name="T48" fmla="*/ 51 w 63"/>
                  <a:gd name="T49" fmla="*/ 3 h 59"/>
                  <a:gd name="T50" fmla="*/ 51 w 63"/>
                  <a:gd name="T51" fmla="*/ 3 h 59"/>
                  <a:gd name="T52" fmla="*/ 51 w 63"/>
                  <a:gd name="T53" fmla="*/ 11 h 59"/>
                  <a:gd name="T54" fmla="*/ 51 w 63"/>
                  <a:gd name="T55" fmla="*/ 22 h 59"/>
                  <a:gd name="T56" fmla="*/ 42 w 63"/>
                  <a:gd name="T57" fmla="*/ 29 h 59"/>
                  <a:gd name="T58" fmla="*/ 34 w 63"/>
                  <a:gd name="T59" fmla="*/ 33 h 59"/>
                  <a:gd name="T60" fmla="*/ 30 w 63"/>
                  <a:gd name="T61" fmla="*/ 37 h 59"/>
                  <a:gd name="T62" fmla="*/ 46 w 63"/>
                  <a:gd name="T63" fmla="*/ 37 h 59"/>
                  <a:gd name="T64" fmla="*/ 63 w 63"/>
                  <a:gd name="T65" fmla="*/ 4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59">
                    <a:moveTo>
                      <a:pt x="63" y="41"/>
                    </a:moveTo>
                    <a:lnTo>
                      <a:pt x="51" y="52"/>
                    </a:lnTo>
                    <a:lnTo>
                      <a:pt x="42" y="52"/>
                    </a:lnTo>
                    <a:lnTo>
                      <a:pt x="38" y="48"/>
                    </a:lnTo>
                    <a:lnTo>
                      <a:pt x="30" y="37"/>
                    </a:lnTo>
                    <a:lnTo>
                      <a:pt x="25" y="48"/>
                    </a:lnTo>
                    <a:lnTo>
                      <a:pt x="13" y="59"/>
                    </a:lnTo>
                    <a:lnTo>
                      <a:pt x="13" y="52"/>
                    </a:lnTo>
                    <a:lnTo>
                      <a:pt x="13" y="48"/>
                    </a:lnTo>
                    <a:lnTo>
                      <a:pt x="25" y="37"/>
                    </a:lnTo>
                    <a:lnTo>
                      <a:pt x="9" y="33"/>
                    </a:lnTo>
                    <a:lnTo>
                      <a:pt x="0" y="22"/>
                    </a:lnTo>
                    <a:lnTo>
                      <a:pt x="9" y="22"/>
                    </a:lnTo>
                    <a:lnTo>
                      <a:pt x="13" y="26"/>
                    </a:lnTo>
                    <a:lnTo>
                      <a:pt x="25" y="37"/>
                    </a:lnTo>
                    <a:lnTo>
                      <a:pt x="17" y="22"/>
                    </a:lnTo>
                    <a:lnTo>
                      <a:pt x="13" y="3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30" y="11"/>
                    </a:lnTo>
                    <a:lnTo>
                      <a:pt x="25" y="22"/>
                    </a:lnTo>
                    <a:lnTo>
                      <a:pt x="25" y="33"/>
                    </a:lnTo>
                    <a:lnTo>
                      <a:pt x="34" y="18"/>
                    </a:lnTo>
                    <a:lnTo>
                      <a:pt x="38" y="11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11"/>
                    </a:lnTo>
                    <a:lnTo>
                      <a:pt x="51" y="22"/>
                    </a:lnTo>
                    <a:lnTo>
                      <a:pt x="42" y="29"/>
                    </a:lnTo>
                    <a:lnTo>
                      <a:pt x="34" y="33"/>
                    </a:lnTo>
                    <a:lnTo>
                      <a:pt x="30" y="37"/>
                    </a:lnTo>
                    <a:lnTo>
                      <a:pt x="46" y="37"/>
                    </a:lnTo>
                    <a:lnTo>
                      <a:pt x="63" y="41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2" name="Freeform 58"/>
              <p:cNvSpPr>
                <a:spLocks/>
              </p:cNvSpPr>
              <p:nvPr/>
            </p:nvSpPr>
            <p:spPr bwMode="auto">
              <a:xfrm>
                <a:off x="1202" y="3472"/>
                <a:ext cx="67" cy="60"/>
              </a:xfrm>
              <a:custGeom>
                <a:avLst/>
                <a:gdLst>
                  <a:gd name="T0" fmla="*/ 50 w 67"/>
                  <a:gd name="T1" fmla="*/ 4 h 60"/>
                  <a:gd name="T2" fmla="*/ 38 w 67"/>
                  <a:gd name="T3" fmla="*/ 7 h 60"/>
                  <a:gd name="T4" fmla="*/ 33 w 67"/>
                  <a:gd name="T5" fmla="*/ 18 h 60"/>
                  <a:gd name="T6" fmla="*/ 25 w 67"/>
                  <a:gd name="T7" fmla="*/ 41 h 60"/>
                  <a:gd name="T8" fmla="*/ 25 w 67"/>
                  <a:gd name="T9" fmla="*/ 26 h 60"/>
                  <a:gd name="T10" fmla="*/ 29 w 67"/>
                  <a:gd name="T11" fmla="*/ 15 h 60"/>
                  <a:gd name="T12" fmla="*/ 21 w 67"/>
                  <a:gd name="T13" fmla="*/ 4 h 60"/>
                  <a:gd name="T14" fmla="*/ 17 w 67"/>
                  <a:gd name="T15" fmla="*/ 0 h 60"/>
                  <a:gd name="T16" fmla="*/ 17 w 67"/>
                  <a:gd name="T17" fmla="*/ 7 h 60"/>
                  <a:gd name="T18" fmla="*/ 21 w 67"/>
                  <a:gd name="T19" fmla="*/ 26 h 60"/>
                  <a:gd name="T20" fmla="*/ 29 w 67"/>
                  <a:gd name="T21" fmla="*/ 45 h 60"/>
                  <a:gd name="T22" fmla="*/ 17 w 67"/>
                  <a:gd name="T23" fmla="*/ 30 h 60"/>
                  <a:gd name="T24" fmla="*/ 8 w 67"/>
                  <a:gd name="T25" fmla="*/ 26 h 60"/>
                  <a:gd name="T26" fmla="*/ 0 w 67"/>
                  <a:gd name="T27" fmla="*/ 26 h 60"/>
                  <a:gd name="T28" fmla="*/ 8 w 67"/>
                  <a:gd name="T29" fmla="*/ 37 h 60"/>
                  <a:gd name="T30" fmla="*/ 29 w 67"/>
                  <a:gd name="T31" fmla="*/ 41 h 60"/>
                  <a:gd name="T32" fmla="*/ 17 w 67"/>
                  <a:gd name="T33" fmla="*/ 48 h 60"/>
                  <a:gd name="T34" fmla="*/ 12 w 67"/>
                  <a:gd name="T35" fmla="*/ 56 h 60"/>
                  <a:gd name="T36" fmla="*/ 17 w 67"/>
                  <a:gd name="T37" fmla="*/ 60 h 60"/>
                  <a:gd name="T38" fmla="*/ 25 w 67"/>
                  <a:gd name="T39" fmla="*/ 52 h 60"/>
                  <a:gd name="T40" fmla="*/ 25 w 67"/>
                  <a:gd name="T41" fmla="*/ 37 h 60"/>
                  <a:gd name="T42" fmla="*/ 42 w 67"/>
                  <a:gd name="T43" fmla="*/ 52 h 60"/>
                  <a:gd name="T44" fmla="*/ 54 w 67"/>
                  <a:gd name="T45" fmla="*/ 52 h 60"/>
                  <a:gd name="T46" fmla="*/ 67 w 67"/>
                  <a:gd name="T47" fmla="*/ 48 h 60"/>
                  <a:gd name="T48" fmla="*/ 67 w 67"/>
                  <a:gd name="T49" fmla="*/ 48 h 60"/>
                  <a:gd name="T50" fmla="*/ 59 w 67"/>
                  <a:gd name="T51" fmla="*/ 41 h 60"/>
                  <a:gd name="T52" fmla="*/ 42 w 67"/>
                  <a:gd name="T53" fmla="*/ 37 h 60"/>
                  <a:gd name="T54" fmla="*/ 29 w 67"/>
                  <a:gd name="T55" fmla="*/ 37 h 60"/>
                  <a:gd name="T56" fmla="*/ 42 w 67"/>
                  <a:gd name="T57" fmla="*/ 30 h 60"/>
                  <a:gd name="T58" fmla="*/ 50 w 67"/>
                  <a:gd name="T59" fmla="*/ 15 h 60"/>
                  <a:gd name="T60" fmla="*/ 54 w 67"/>
                  <a:gd name="T61" fmla="*/ 4 h 60"/>
                  <a:gd name="T62" fmla="*/ 50 w 67"/>
                  <a:gd name="T63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" h="60">
                    <a:moveTo>
                      <a:pt x="50" y="4"/>
                    </a:moveTo>
                    <a:lnTo>
                      <a:pt x="38" y="7"/>
                    </a:lnTo>
                    <a:lnTo>
                      <a:pt x="33" y="18"/>
                    </a:lnTo>
                    <a:lnTo>
                      <a:pt x="25" y="41"/>
                    </a:lnTo>
                    <a:lnTo>
                      <a:pt x="25" y="26"/>
                    </a:lnTo>
                    <a:lnTo>
                      <a:pt x="29" y="15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7" y="7"/>
                    </a:lnTo>
                    <a:lnTo>
                      <a:pt x="21" y="26"/>
                    </a:lnTo>
                    <a:lnTo>
                      <a:pt x="29" y="45"/>
                    </a:lnTo>
                    <a:lnTo>
                      <a:pt x="17" y="30"/>
                    </a:lnTo>
                    <a:lnTo>
                      <a:pt x="8" y="26"/>
                    </a:lnTo>
                    <a:lnTo>
                      <a:pt x="0" y="26"/>
                    </a:lnTo>
                    <a:lnTo>
                      <a:pt x="8" y="37"/>
                    </a:lnTo>
                    <a:lnTo>
                      <a:pt x="29" y="41"/>
                    </a:lnTo>
                    <a:lnTo>
                      <a:pt x="17" y="48"/>
                    </a:lnTo>
                    <a:lnTo>
                      <a:pt x="12" y="56"/>
                    </a:lnTo>
                    <a:lnTo>
                      <a:pt x="17" y="60"/>
                    </a:lnTo>
                    <a:lnTo>
                      <a:pt x="25" y="52"/>
                    </a:lnTo>
                    <a:lnTo>
                      <a:pt x="25" y="37"/>
                    </a:lnTo>
                    <a:lnTo>
                      <a:pt x="42" y="52"/>
                    </a:lnTo>
                    <a:lnTo>
                      <a:pt x="54" y="52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59" y="41"/>
                    </a:lnTo>
                    <a:lnTo>
                      <a:pt x="42" y="37"/>
                    </a:lnTo>
                    <a:lnTo>
                      <a:pt x="29" y="37"/>
                    </a:lnTo>
                    <a:lnTo>
                      <a:pt x="42" y="30"/>
                    </a:lnTo>
                    <a:lnTo>
                      <a:pt x="50" y="15"/>
                    </a:lnTo>
                    <a:lnTo>
                      <a:pt x="54" y="4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3" name="Freeform 59"/>
              <p:cNvSpPr>
                <a:spLocks/>
              </p:cNvSpPr>
              <p:nvPr/>
            </p:nvSpPr>
            <p:spPr bwMode="auto">
              <a:xfrm>
                <a:off x="1223" y="3524"/>
                <a:ext cx="29" cy="78"/>
              </a:xfrm>
              <a:custGeom>
                <a:avLst/>
                <a:gdLst>
                  <a:gd name="T0" fmla="*/ 29 w 29"/>
                  <a:gd name="T1" fmla="*/ 0 h 78"/>
                  <a:gd name="T2" fmla="*/ 21 w 29"/>
                  <a:gd name="T3" fmla="*/ 15 h 78"/>
                  <a:gd name="T4" fmla="*/ 17 w 29"/>
                  <a:gd name="T5" fmla="*/ 37 h 78"/>
                  <a:gd name="T6" fmla="*/ 8 w 29"/>
                  <a:gd name="T7" fmla="*/ 26 h 78"/>
                  <a:gd name="T8" fmla="*/ 4 w 29"/>
                  <a:gd name="T9" fmla="*/ 26 h 78"/>
                  <a:gd name="T10" fmla="*/ 0 w 29"/>
                  <a:gd name="T11" fmla="*/ 30 h 78"/>
                  <a:gd name="T12" fmla="*/ 0 w 29"/>
                  <a:gd name="T13" fmla="*/ 30 h 78"/>
                  <a:gd name="T14" fmla="*/ 8 w 29"/>
                  <a:gd name="T15" fmla="*/ 37 h 78"/>
                  <a:gd name="T16" fmla="*/ 21 w 29"/>
                  <a:gd name="T17" fmla="*/ 30 h 78"/>
                  <a:gd name="T18" fmla="*/ 12 w 29"/>
                  <a:gd name="T19" fmla="*/ 56 h 78"/>
                  <a:gd name="T20" fmla="*/ 8 w 29"/>
                  <a:gd name="T21" fmla="*/ 67 h 78"/>
                  <a:gd name="T22" fmla="*/ 17 w 29"/>
                  <a:gd name="T23" fmla="*/ 78 h 78"/>
                  <a:gd name="T24" fmla="*/ 29 w 29"/>
                  <a:gd name="T2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8">
                    <a:moveTo>
                      <a:pt x="29" y="0"/>
                    </a:moveTo>
                    <a:lnTo>
                      <a:pt x="21" y="15"/>
                    </a:lnTo>
                    <a:lnTo>
                      <a:pt x="17" y="37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8" y="37"/>
                    </a:lnTo>
                    <a:lnTo>
                      <a:pt x="21" y="30"/>
                    </a:lnTo>
                    <a:lnTo>
                      <a:pt x="12" y="56"/>
                    </a:lnTo>
                    <a:lnTo>
                      <a:pt x="8" y="67"/>
                    </a:lnTo>
                    <a:lnTo>
                      <a:pt x="17" y="7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4" name="Freeform 60"/>
              <p:cNvSpPr>
                <a:spLocks/>
              </p:cNvSpPr>
              <p:nvPr/>
            </p:nvSpPr>
            <p:spPr bwMode="auto">
              <a:xfrm>
                <a:off x="1223" y="3524"/>
                <a:ext cx="29" cy="78"/>
              </a:xfrm>
              <a:custGeom>
                <a:avLst/>
                <a:gdLst>
                  <a:gd name="T0" fmla="*/ 29 w 29"/>
                  <a:gd name="T1" fmla="*/ 0 h 78"/>
                  <a:gd name="T2" fmla="*/ 21 w 29"/>
                  <a:gd name="T3" fmla="*/ 15 h 78"/>
                  <a:gd name="T4" fmla="*/ 17 w 29"/>
                  <a:gd name="T5" fmla="*/ 37 h 78"/>
                  <a:gd name="T6" fmla="*/ 8 w 29"/>
                  <a:gd name="T7" fmla="*/ 26 h 78"/>
                  <a:gd name="T8" fmla="*/ 4 w 29"/>
                  <a:gd name="T9" fmla="*/ 26 h 78"/>
                  <a:gd name="T10" fmla="*/ 0 w 29"/>
                  <a:gd name="T11" fmla="*/ 30 h 78"/>
                  <a:gd name="T12" fmla="*/ 0 w 29"/>
                  <a:gd name="T13" fmla="*/ 30 h 78"/>
                  <a:gd name="T14" fmla="*/ 8 w 29"/>
                  <a:gd name="T15" fmla="*/ 37 h 78"/>
                  <a:gd name="T16" fmla="*/ 21 w 29"/>
                  <a:gd name="T17" fmla="*/ 30 h 78"/>
                  <a:gd name="T18" fmla="*/ 12 w 29"/>
                  <a:gd name="T19" fmla="*/ 56 h 78"/>
                  <a:gd name="T20" fmla="*/ 8 w 29"/>
                  <a:gd name="T21" fmla="*/ 67 h 78"/>
                  <a:gd name="T22" fmla="*/ 17 w 29"/>
                  <a:gd name="T2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78">
                    <a:moveTo>
                      <a:pt x="29" y="0"/>
                    </a:moveTo>
                    <a:lnTo>
                      <a:pt x="21" y="15"/>
                    </a:lnTo>
                    <a:lnTo>
                      <a:pt x="17" y="37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8" y="37"/>
                    </a:lnTo>
                    <a:lnTo>
                      <a:pt x="21" y="30"/>
                    </a:lnTo>
                    <a:lnTo>
                      <a:pt x="12" y="56"/>
                    </a:lnTo>
                    <a:lnTo>
                      <a:pt x="8" y="67"/>
                    </a:lnTo>
                    <a:lnTo>
                      <a:pt x="17" y="78"/>
                    </a:lnTo>
                  </a:path>
                </a:pathLst>
              </a:custGeom>
              <a:noFill/>
              <a:ln w="0">
                <a:solidFill>
                  <a:srgbClr val="8091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5" name="Freeform 61"/>
              <p:cNvSpPr>
                <a:spLocks/>
              </p:cNvSpPr>
              <p:nvPr/>
            </p:nvSpPr>
            <p:spPr bwMode="auto">
              <a:xfrm>
                <a:off x="1240" y="3524"/>
                <a:ext cx="37" cy="78"/>
              </a:xfrm>
              <a:custGeom>
                <a:avLst/>
                <a:gdLst>
                  <a:gd name="T0" fmla="*/ 0 w 37"/>
                  <a:gd name="T1" fmla="*/ 78 h 78"/>
                  <a:gd name="T2" fmla="*/ 8 w 37"/>
                  <a:gd name="T3" fmla="*/ 60 h 78"/>
                  <a:gd name="T4" fmla="*/ 8 w 37"/>
                  <a:gd name="T5" fmla="*/ 45 h 78"/>
                  <a:gd name="T6" fmla="*/ 4 w 37"/>
                  <a:gd name="T7" fmla="*/ 34 h 78"/>
                  <a:gd name="T8" fmla="*/ 12 w 37"/>
                  <a:gd name="T9" fmla="*/ 45 h 78"/>
                  <a:gd name="T10" fmla="*/ 29 w 37"/>
                  <a:gd name="T11" fmla="*/ 49 h 78"/>
                  <a:gd name="T12" fmla="*/ 33 w 37"/>
                  <a:gd name="T13" fmla="*/ 49 h 78"/>
                  <a:gd name="T14" fmla="*/ 25 w 37"/>
                  <a:gd name="T15" fmla="*/ 37 h 78"/>
                  <a:gd name="T16" fmla="*/ 21 w 37"/>
                  <a:gd name="T17" fmla="*/ 34 h 78"/>
                  <a:gd name="T18" fmla="*/ 4 w 37"/>
                  <a:gd name="T19" fmla="*/ 34 h 78"/>
                  <a:gd name="T20" fmla="*/ 16 w 37"/>
                  <a:gd name="T21" fmla="*/ 26 h 78"/>
                  <a:gd name="T22" fmla="*/ 29 w 37"/>
                  <a:gd name="T23" fmla="*/ 22 h 78"/>
                  <a:gd name="T24" fmla="*/ 37 w 37"/>
                  <a:gd name="T25" fmla="*/ 15 h 78"/>
                  <a:gd name="T26" fmla="*/ 33 w 37"/>
                  <a:gd name="T27" fmla="*/ 15 h 78"/>
                  <a:gd name="T28" fmla="*/ 16 w 37"/>
                  <a:gd name="T29" fmla="*/ 22 h 78"/>
                  <a:gd name="T30" fmla="*/ 0 w 37"/>
                  <a:gd name="T31" fmla="*/ 37 h 78"/>
                  <a:gd name="T32" fmla="*/ 12 w 37"/>
                  <a:gd name="T33" fmla="*/ 15 h 78"/>
                  <a:gd name="T34" fmla="*/ 12 w 37"/>
                  <a:gd name="T35" fmla="*/ 8 h 78"/>
                  <a:gd name="T36" fmla="*/ 12 w 37"/>
                  <a:gd name="T37" fmla="*/ 0 h 78"/>
                  <a:gd name="T38" fmla="*/ 0 w 37"/>
                  <a:gd name="T3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78">
                    <a:moveTo>
                      <a:pt x="0" y="78"/>
                    </a:moveTo>
                    <a:lnTo>
                      <a:pt x="8" y="60"/>
                    </a:lnTo>
                    <a:lnTo>
                      <a:pt x="8" y="45"/>
                    </a:lnTo>
                    <a:lnTo>
                      <a:pt x="4" y="34"/>
                    </a:lnTo>
                    <a:lnTo>
                      <a:pt x="12" y="45"/>
                    </a:lnTo>
                    <a:lnTo>
                      <a:pt x="29" y="49"/>
                    </a:lnTo>
                    <a:lnTo>
                      <a:pt x="33" y="49"/>
                    </a:lnTo>
                    <a:lnTo>
                      <a:pt x="25" y="37"/>
                    </a:lnTo>
                    <a:lnTo>
                      <a:pt x="21" y="34"/>
                    </a:lnTo>
                    <a:lnTo>
                      <a:pt x="4" y="34"/>
                    </a:lnTo>
                    <a:lnTo>
                      <a:pt x="16" y="26"/>
                    </a:lnTo>
                    <a:lnTo>
                      <a:pt x="29" y="22"/>
                    </a:lnTo>
                    <a:lnTo>
                      <a:pt x="37" y="15"/>
                    </a:lnTo>
                    <a:lnTo>
                      <a:pt x="33" y="15"/>
                    </a:lnTo>
                    <a:lnTo>
                      <a:pt x="16" y="22"/>
                    </a:lnTo>
                    <a:lnTo>
                      <a:pt x="0" y="37"/>
                    </a:lnTo>
                    <a:lnTo>
                      <a:pt x="12" y="15"/>
                    </a:lnTo>
                    <a:lnTo>
                      <a:pt x="12" y="8"/>
                    </a:lnTo>
                    <a:lnTo>
                      <a:pt x="12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6" name="Freeform 62"/>
              <p:cNvSpPr>
                <a:spLocks/>
              </p:cNvSpPr>
              <p:nvPr/>
            </p:nvSpPr>
            <p:spPr bwMode="auto">
              <a:xfrm>
                <a:off x="1240" y="3524"/>
                <a:ext cx="37" cy="78"/>
              </a:xfrm>
              <a:custGeom>
                <a:avLst/>
                <a:gdLst>
                  <a:gd name="T0" fmla="*/ 0 w 37"/>
                  <a:gd name="T1" fmla="*/ 78 h 78"/>
                  <a:gd name="T2" fmla="*/ 8 w 37"/>
                  <a:gd name="T3" fmla="*/ 60 h 78"/>
                  <a:gd name="T4" fmla="*/ 8 w 37"/>
                  <a:gd name="T5" fmla="*/ 45 h 78"/>
                  <a:gd name="T6" fmla="*/ 4 w 37"/>
                  <a:gd name="T7" fmla="*/ 34 h 78"/>
                  <a:gd name="T8" fmla="*/ 12 w 37"/>
                  <a:gd name="T9" fmla="*/ 45 h 78"/>
                  <a:gd name="T10" fmla="*/ 29 w 37"/>
                  <a:gd name="T11" fmla="*/ 49 h 78"/>
                  <a:gd name="T12" fmla="*/ 33 w 37"/>
                  <a:gd name="T13" fmla="*/ 49 h 78"/>
                  <a:gd name="T14" fmla="*/ 25 w 37"/>
                  <a:gd name="T15" fmla="*/ 37 h 78"/>
                  <a:gd name="T16" fmla="*/ 21 w 37"/>
                  <a:gd name="T17" fmla="*/ 34 h 78"/>
                  <a:gd name="T18" fmla="*/ 4 w 37"/>
                  <a:gd name="T19" fmla="*/ 34 h 78"/>
                  <a:gd name="T20" fmla="*/ 16 w 37"/>
                  <a:gd name="T21" fmla="*/ 26 h 78"/>
                  <a:gd name="T22" fmla="*/ 29 w 37"/>
                  <a:gd name="T23" fmla="*/ 22 h 78"/>
                  <a:gd name="T24" fmla="*/ 37 w 37"/>
                  <a:gd name="T25" fmla="*/ 15 h 78"/>
                  <a:gd name="T26" fmla="*/ 33 w 37"/>
                  <a:gd name="T27" fmla="*/ 15 h 78"/>
                  <a:gd name="T28" fmla="*/ 16 w 37"/>
                  <a:gd name="T29" fmla="*/ 22 h 78"/>
                  <a:gd name="T30" fmla="*/ 0 w 37"/>
                  <a:gd name="T31" fmla="*/ 37 h 78"/>
                  <a:gd name="T32" fmla="*/ 12 w 37"/>
                  <a:gd name="T33" fmla="*/ 15 h 78"/>
                  <a:gd name="T34" fmla="*/ 12 w 37"/>
                  <a:gd name="T35" fmla="*/ 8 h 78"/>
                  <a:gd name="T36" fmla="*/ 12 w 37"/>
                  <a:gd name="T3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78">
                    <a:moveTo>
                      <a:pt x="0" y="78"/>
                    </a:moveTo>
                    <a:lnTo>
                      <a:pt x="8" y="60"/>
                    </a:lnTo>
                    <a:lnTo>
                      <a:pt x="8" y="45"/>
                    </a:lnTo>
                    <a:lnTo>
                      <a:pt x="4" y="34"/>
                    </a:lnTo>
                    <a:lnTo>
                      <a:pt x="12" y="45"/>
                    </a:lnTo>
                    <a:lnTo>
                      <a:pt x="29" y="49"/>
                    </a:lnTo>
                    <a:lnTo>
                      <a:pt x="33" y="49"/>
                    </a:lnTo>
                    <a:lnTo>
                      <a:pt x="25" y="37"/>
                    </a:lnTo>
                    <a:lnTo>
                      <a:pt x="21" y="34"/>
                    </a:lnTo>
                    <a:lnTo>
                      <a:pt x="4" y="34"/>
                    </a:lnTo>
                    <a:lnTo>
                      <a:pt x="16" y="26"/>
                    </a:lnTo>
                    <a:lnTo>
                      <a:pt x="29" y="22"/>
                    </a:lnTo>
                    <a:lnTo>
                      <a:pt x="37" y="15"/>
                    </a:lnTo>
                    <a:lnTo>
                      <a:pt x="33" y="15"/>
                    </a:lnTo>
                    <a:lnTo>
                      <a:pt x="16" y="22"/>
                    </a:lnTo>
                    <a:lnTo>
                      <a:pt x="0" y="37"/>
                    </a:lnTo>
                    <a:lnTo>
                      <a:pt x="12" y="15"/>
                    </a:lnTo>
                    <a:lnTo>
                      <a:pt x="12" y="8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8091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7" name="Freeform 63"/>
              <p:cNvSpPr>
                <a:spLocks/>
              </p:cNvSpPr>
              <p:nvPr/>
            </p:nvSpPr>
            <p:spPr bwMode="auto">
              <a:xfrm>
                <a:off x="1269" y="3434"/>
                <a:ext cx="80" cy="64"/>
              </a:xfrm>
              <a:custGeom>
                <a:avLst/>
                <a:gdLst>
                  <a:gd name="T0" fmla="*/ 25 w 80"/>
                  <a:gd name="T1" fmla="*/ 27 h 64"/>
                  <a:gd name="T2" fmla="*/ 54 w 80"/>
                  <a:gd name="T3" fmla="*/ 23 h 64"/>
                  <a:gd name="T4" fmla="*/ 67 w 80"/>
                  <a:gd name="T5" fmla="*/ 23 h 64"/>
                  <a:gd name="T6" fmla="*/ 80 w 80"/>
                  <a:gd name="T7" fmla="*/ 30 h 64"/>
                  <a:gd name="T8" fmla="*/ 63 w 80"/>
                  <a:gd name="T9" fmla="*/ 34 h 64"/>
                  <a:gd name="T10" fmla="*/ 42 w 80"/>
                  <a:gd name="T11" fmla="*/ 38 h 64"/>
                  <a:gd name="T12" fmla="*/ 29 w 80"/>
                  <a:gd name="T13" fmla="*/ 30 h 64"/>
                  <a:gd name="T14" fmla="*/ 38 w 80"/>
                  <a:gd name="T15" fmla="*/ 34 h 64"/>
                  <a:gd name="T16" fmla="*/ 42 w 80"/>
                  <a:gd name="T17" fmla="*/ 49 h 64"/>
                  <a:gd name="T18" fmla="*/ 38 w 80"/>
                  <a:gd name="T19" fmla="*/ 64 h 64"/>
                  <a:gd name="T20" fmla="*/ 25 w 80"/>
                  <a:gd name="T21" fmla="*/ 56 h 64"/>
                  <a:gd name="T22" fmla="*/ 21 w 80"/>
                  <a:gd name="T23" fmla="*/ 49 h 64"/>
                  <a:gd name="T24" fmla="*/ 29 w 80"/>
                  <a:gd name="T25" fmla="*/ 27 h 64"/>
                  <a:gd name="T26" fmla="*/ 13 w 80"/>
                  <a:gd name="T27" fmla="*/ 34 h 64"/>
                  <a:gd name="T28" fmla="*/ 0 w 80"/>
                  <a:gd name="T29" fmla="*/ 30 h 64"/>
                  <a:gd name="T30" fmla="*/ 4 w 80"/>
                  <a:gd name="T31" fmla="*/ 27 h 64"/>
                  <a:gd name="T32" fmla="*/ 13 w 80"/>
                  <a:gd name="T33" fmla="*/ 27 h 64"/>
                  <a:gd name="T34" fmla="*/ 25 w 80"/>
                  <a:gd name="T35" fmla="*/ 30 h 64"/>
                  <a:gd name="T36" fmla="*/ 21 w 80"/>
                  <a:gd name="T37" fmla="*/ 15 h 64"/>
                  <a:gd name="T38" fmla="*/ 21 w 80"/>
                  <a:gd name="T39" fmla="*/ 8 h 64"/>
                  <a:gd name="T40" fmla="*/ 25 w 80"/>
                  <a:gd name="T41" fmla="*/ 0 h 64"/>
                  <a:gd name="T42" fmla="*/ 29 w 80"/>
                  <a:gd name="T43" fmla="*/ 8 h 64"/>
                  <a:gd name="T44" fmla="*/ 29 w 80"/>
                  <a:gd name="T45" fmla="*/ 15 h 64"/>
                  <a:gd name="T46" fmla="*/ 25 w 80"/>
                  <a:gd name="T47" fmla="*/ 30 h 64"/>
                  <a:gd name="T48" fmla="*/ 50 w 80"/>
                  <a:gd name="T49" fmla="*/ 4 h 64"/>
                  <a:gd name="T50" fmla="*/ 59 w 80"/>
                  <a:gd name="T51" fmla="*/ 0 h 64"/>
                  <a:gd name="T52" fmla="*/ 63 w 80"/>
                  <a:gd name="T53" fmla="*/ 4 h 64"/>
                  <a:gd name="T54" fmla="*/ 54 w 80"/>
                  <a:gd name="T55" fmla="*/ 15 h 64"/>
                  <a:gd name="T56" fmla="*/ 42 w 80"/>
                  <a:gd name="T57" fmla="*/ 23 h 64"/>
                  <a:gd name="T58" fmla="*/ 25 w 80"/>
                  <a:gd name="T59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64">
                    <a:moveTo>
                      <a:pt x="25" y="27"/>
                    </a:moveTo>
                    <a:lnTo>
                      <a:pt x="54" y="23"/>
                    </a:lnTo>
                    <a:lnTo>
                      <a:pt x="67" y="23"/>
                    </a:lnTo>
                    <a:lnTo>
                      <a:pt x="80" y="30"/>
                    </a:lnTo>
                    <a:lnTo>
                      <a:pt x="63" y="34"/>
                    </a:lnTo>
                    <a:lnTo>
                      <a:pt x="42" y="38"/>
                    </a:lnTo>
                    <a:lnTo>
                      <a:pt x="29" y="30"/>
                    </a:lnTo>
                    <a:lnTo>
                      <a:pt x="38" y="34"/>
                    </a:lnTo>
                    <a:lnTo>
                      <a:pt x="42" y="49"/>
                    </a:lnTo>
                    <a:lnTo>
                      <a:pt x="38" y="64"/>
                    </a:lnTo>
                    <a:lnTo>
                      <a:pt x="25" y="56"/>
                    </a:lnTo>
                    <a:lnTo>
                      <a:pt x="21" y="49"/>
                    </a:lnTo>
                    <a:lnTo>
                      <a:pt x="29" y="27"/>
                    </a:lnTo>
                    <a:lnTo>
                      <a:pt x="13" y="34"/>
                    </a:lnTo>
                    <a:lnTo>
                      <a:pt x="0" y="30"/>
                    </a:lnTo>
                    <a:lnTo>
                      <a:pt x="4" y="27"/>
                    </a:lnTo>
                    <a:lnTo>
                      <a:pt x="13" y="27"/>
                    </a:lnTo>
                    <a:lnTo>
                      <a:pt x="25" y="30"/>
                    </a:lnTo>
                    <a:lnTo>
                      <a:pt x="21" y="15"/>
                    </a:lnTo>
                    <a:lnTo>
                      <a:pt x="21" y="8"/>
                    </a:lnTo>
                    <a:lnTo>
                      <a:pt x="25" y="0"/>
                    </a:lnTo>
                    <a:lnTo>
                      <a:pt x="29" y="8"/>
                    </a:lnTo>
                    <a:lnTo>
                      <a:pt x="29" y="15"/>
                    </a:lnTo>
                    <a:lnTo>
                      <a:pt x="25" y="30"/>
                    </a:lnTo>
                    <a:lnTo>
                      <a:pt x="50" y="4"/>
                    </a:lnTo>
                    <a:lnTo>
                      <a:pt x="59" y="0"/>
                    </a:lnTo>
                    <a:lnTo>
                      <a:pt x="63" y="4"/>
                    </a:lnTo>
                    <a:lnTo>
                      <a:pt x="54" y="15"/>
                    </a:lnTo>
                    <a:lnTo>
                      <a:pt x="42" y="23"/>
                    </a:lnTo>
                    <a:lnTo>
                      <a:pt x="25" y="27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8" name="Freeform 64"/>
              <p:cNvSpPr>
                <a:spLocks/>
              </p:cNvSpPr>
              <p:nvPr/>
            </p:nvSpPr>
            <p:spPr bwMode="auto">
              <a:xfrm>
                <a:off x="1277" y="3490"/>
                <a:ext cx="72" cy="71"/>
              </a:xfrm>
              <a:custGeom>
                <a:avLst/>
                <a:gdLst>
                  <a:gd name="T0" fmla="*/ 25 w 72"/>
                  <a:gd name="T1" fmla="*/ 42 h 71"/>
                  <a:gd name="T2" fmla="*/ 42 w 72"/>
                  <a:gd name="T3" fmla="*/ 23 h 71"/>
                  <a:gd name="T4" fmla="*/ 55 w 72"/>
                  <a:gd name="T5" fmla="*/ 15 h 71"/>
                  <a:gd name="T6" fmla="*/ 72 w 72"/>
                  <a:gd name="T7" fmla="*/ 15 h 71"/>
                  <a:gd name="T8" fmla="*/ 63 w 72"/>
                  <a:gd name="T9" fmla="*/ 30 h 71"/>
                  <a:gd name="T10" fmla="*/ 46 w 72"/>
                  <a:gd name="T11" fmla="*/ 42 h 71"/>
                  <a:gd name="T12" fmla="*/ 25 w 72"/>
                  <a:gd name="T13" fmla="*/ 42 h 71"/>
                  <a:gd name="T14" fmla="*/ 38 w 72"/>
                  <a:gd name="T15" fmla="*/ 45 h 71"/>
                  <a:gd name="T16" fmla="*/ 51 w 72"/>
                  <a:gd name="T17" fmla="*/ 56 h 71"/>
                  <a:gd name="T18" fmla="*/ 59 w 72"/>
                  <a:gd name="T19" fmla="*/ 71 h 71"/>
                  <a:gd name="T20" fmla="*/ 42 w 72"/>
                  <a:gd name="T21" fmla="*/ 68 h 71"/>
                  <a:gd name="T22" fmla="*/ 34 w 72"/>
                  <a:gd name="T23" fmla="*/ 64 h 71"/>
                  <a:gd name="T24" fmla="*/ 25 w 72"/>
                  <a:gd name="T25" fmla="*/ 42 h 71"/>
                  <a:gd name="T26" fmla="*/ 17 w 72"/>
                  <a:gd name="T27" fmla="*/ 56 h 71"/>
                  <a:gd name="T28" fmla="*/ 0 w 72"/>
                  <a:gd name="T29" fmla="*/ 60 h 71"/>
                  <a:gd name="T30" fmla="*/ 0 w 72"/>
                  <a:gd name="T31" fmla="*/ 53 h 71"/>
                  <a:gd name="T32" fmla="*/ 9 w 72"/>
                  <a:gd name="T33" fmla="*/ 49 h 71"/>
                  <a:gd name="T34" fmla="*/ 25 w 72"/>
                  <a:gd name="T35" fmla="*/ 45 h 71"/>
                  <a:gd name="T36" fmla="*/ 9 w 72"/>
                  <a:gd name="T37" fmla="*/ 34 h 71"/>
                  <a:gd name="T38" fmla="*/ 0 w 72"/>
                  <a:gd name="T39" fmla="*/ 27 h 71"/>
                  <a:gd name="T40" fmla="*/ 0 w 72"/>
                  <a:gd name="T41" fmla="*/ 19 h 71"/>
                  <a:gd name="T42" fmla="*/ 13 w 72"/>
                  <a:gd name="T43" fmla="*/ 23 h 71"/>
                  <a:gd name="T44" fmla="*/ 17 w 72"/>
                  <a:gd name="T45" fmla="*/ 30 h 71"/>
                  <a:gd name="T46" fmla="*/ 25 w 72"/>
                  <a:gd name="T47" fmla="*/ 49 h 71"/>
                  <a:gd name="T48" fmla="*/ 25 w 72"/>
                  <a:gd name="T49" fmla="*/ 27 h 71"/>
                  <a:gd name="T50" fmla="*/ 30 w 72"/>
                  <a:gd name="T51" fmla="*/ 8 h 71"/>
                  <a:gd name="T52" fmla="*/ 34 w 72"/>
                  <a:gd name="T53" fmla="*/ 0 h 71"/>
                  <a:gd name="T54" fmla="*/ 38 w 72"/>
                  <a:gd name="T55" fmla="*/ 4 h 71"/>
                  <a:gd name="T56" fmla="*/ 38 w 72"/>
                  <a:gd name="T57" fmla="*/ 19 h 71"/>
                  <a:gd name="T58" fmla="*/ 30 w 72"/>
                  <a:gd name="T59" fmla="*/ 30 h 71"/>
                  <a:gd name="T60" fmla="*/ 25 w 72"/>
                  <a:gd name="T61" fmla="*/ 4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1">
                    <a:moveTo>
                      <a:pt x="25" y="42"/>
                    </a:moveTo>
                    <a:lnTo>
                      <a:pt x="42" y="23"/>
                    </a:lnTo>
                    <a:lnTo>
                      <a:pt x="55" y="15"/>
                    </a:lnTo>
                    <a:lnTo>
                      <a:pt x="72" y="15"/>
                    </a:lnTo>
                    <a:lnTo>
                      <a:pt x="63" y="30"/>
                    </a:lnTo>
                    <a:lnTo>
                      <a:pt x="46" y="42"/>
                    </a:lnTo>
                    <a:lnTo>
                      <a:pt x="25" y="42"/>
                    </a:lnTo>
                    <a:lnTo>
                      <a:pt x="38" y="45"/>
                    </a:lnTo>
                    <a:lnTo>
                      <a:pt x="51" y="56"/>
                    </a:lnTo>
                    <a:lnTo>
                      <a:pt x="59" y="71"/>
                    </a:lnTo>
                    <a:lnTo>
                      <a:pt x="42" y="68"/>
                    </a:lnTo>
                    <a:lnTo>
                      <a:pt x="34" y="64"/>
                    </a:lnTo>
                    <a:lnTo>
                      <a:pt x="25" y="42"/>
                    </a:lnTo>
                    <a:lnTo>
                      <a:pt x="17" y="56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9" y="49"/>
                    </a:lnTo>
                    <a:lnTo>
                      <a:pt x="25" y="45"/>
                    </a:lnTo>
                    <a:lnTo>
                      <a:pt x="9" y="34"/>
                    </a:lnTo>
                    <a:lnTo>
                      <a:pt x="0" y="27"/>
                    </a:lnTo>
                    <a:lnTo>
                      <a:pt x="0" y="19"/>
                    </a:lnTo>
                    <a:lnTo>
                      <a:pt x="13" y="23"/>
                    </a:lnTo>
                    <a:lnTo>
                      <a:pt x="17" y="30"/>
                    </a:lnTo>
                    <a:lnTo>
                      <a:pt x="25" y="49"/>
                    </a:lnTo>
                    <a:lnTo>
                      <a:pt x="25" y="27"/>
                    </a:lnTo>
                    <a:lnTo>
                      <a:pt x="30" y="8"/>
                    </a:lnTo>
                    <a:lnTo>
                      <a:pt x="34" y="0"/>
                    </a:lnTo>
                    <a:lnTo>
                      <a:pt x="38" y="4"/>
                    </a:lnTo>
                    <a:lnTo>
                      <a:pt x="38" y="19"/>
                    </a:lnTo>
                    <a:lnTo>
                      <a:pt x="30" y="30"/>
                    </a:lnTo>
                    <a:lnTo>
                      <a:pt x="25" y="42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9" name="Freeform 65"/>
              <p:cNvSpPr>
                <a:spLocks/>
              </p:cNvSpPr>
              <p:nvPr/>
            </p:nvSpPr>
            <p:spPr bwMode="auto">
              <a:xfrm>
                <a:off x="3158" y="3532"/>
                <a:ext cx="774" cy="257"/>
              </a:xfrm>
              <a:custGeom>
                <a:avLst/>
                <a:gdLst>
                  <a:gd name="T0" fmla="*/ 0 w 774"/>
                  <a:gd name="T1" fmla="*/ 0 h 257"/>
                  <a:gd name="T2" fmla="*/ 205 w 774"/>
                  <a:gd name="T3" fmla="*/ 82 h 257"/>
                  <a:gd name="T4" fmla="*/ 418 w 774"/>
                  <a:gd name="T5" fmla="*/ 164 h 257"/>
                  <a:gd name="T6" fmla="*/ 515 w 774"/>
                  <a:gd name="T7" fmla="*/ 197 h 257"/>
                  <a:gd name="T8" fmla="*/ 611 w 774"/>
                  <a:gd name="T9" fmla="*/ 220 h 257"/>
                  <a:gd name="T10" fmla="*/ 699 w 774"/>
                  <a:gd name="T11" fmla="*/ 242 h 257"/>
                  <a:gd name="T12" fmla="*/ 774 w 774"/>
                  <a:gd name="T13" fmla="*/ 250 h 257"/>
                  <a:gd name="T14" fmla="*/ 770 w 774"/>
                  <a:gd name="T15" fmla="*/ 257 h 257"/>
                  <a:gd name="T16" fmla="*/ 728 w 774"/>
                  <a:gd name="T17" fmla="*/ 250 h 257"/>
                  <a:gd name="T18" fmla="*/ 691 w 774"/>
                  <a:gd name="T19" fmla="*/ 242 h 257"/>
                  <a:gd name="T20" fmla="*/ 666 w 774"/>
                  <a:gd name="T21" fmla="*/ 238 h 257"/>
                  <a:gd name="T22" fmla="*/ 640 w 774"/>
                  <a:gd name="T23" fmla="*/ 235 h 257"/>
                  <a:gd name="T24" fmla="*/ 607 w 774"/>
                  <a:gd name="T25" fmla="*/ 227 h 257"/>
                  <a:gd name="T26" fmla="*/ 582 w 774"/>
                  <a:gd name="T27" fmla="*/ 220 h 257"/>
                  <a:gd name="T28" fmla="*/ 368 w 774"/>
                  <a:gd name="T29" fmla="*/ 153 h 257"/>
                  <a:gd name="T30" fmla="*/ 268 w 774"/>
                  <a:gd name="T31" fmla="*/ 115 h 257"/>
                  <a:gd name="T32" fmla="*/ 180 w 774"/>
                  <a:gd name="T33" fmla="*/ 82 h 257"/>
                  <a:gd name="T34" fmla="*/ 104 w 774"/>
                  <a:gd name="T35" fmla="*/ 52 h 257"/>
                  <a:gd name="T36" fmla="*/ 75 w 774"/>
                  <a:gd name="T37" fmla="*/ 37 h 257"/>
                  <a:gd name="T38" fmla="*/ 46 w 774"/>
                  <a:gd name="T39" fmla="*/ 26 h 257"/>
                  <a:gd name="T40" fmla="*/ 25 w 774"/>
                  <a:gd name="T41" fmla="*/ 14 h 257"/>
                  <a:gd name="T42" fmla="*/ 12 w 774"/>
                  <a:gd name="T43" fmla="*/ 7 h 257"/>
                  <a:gd name="T44" fmla="*/ 0 w 774"/>
                  <a:gd name="T45" fmla="*/ 3 h 257"/>
                  <a:gd name="T46" fmla="*/ 0 w 774"/>
                  <a:gd name="T47" fmla="*/ 3 h 257"/>
                  <a:gd name="T48" fmla="*/ 0 w 774"/>
                  <a:gd name="T4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74" h="257">
                    <a:moveTo>
                      <a:pt x="0" y="0"/>
                    </a:moveTo>
                    <a:lnTo>
                      <a:pt x="205" y="82"/>
                    </a:lnTo>
                    <a:lnTo>
                      <a:pt x="418" y="164"/>
                    </a:lnTo>
                    <a:lnTo>
                      <a:pt x="515" y="197"/>
                    </a:lnTo>
                    <a:lnTo>
                      <a:pt x="611" y="220"/>
                    </a:lnTo>
                    <a:lnTo>
                      <a:pt x="699" y="242"/>
                    </a:lnTo>
                    <a:lnTo>
                      <a:pt x="774" y="250"/>
                    </a:lnTo>
                    <a:lnTo>
                      <a:pt x="770" y="257"/>
                    </a:lnTo>
                    <a:lnTo>
                      <a:pt x="728" y="250"/>
                    </a:lnTo>
                    <a:lnTo>
                      <a:pt x="691" y="242"/>
                    </a:lnTo>
                    <a:lnTo>
                      <a:pt x="666" y="238"/>
                    </a:lnTo>
                    <a:lnTo>
                      <a:pt x="640" y="235"/>
                    </a:lnTo>
                    <a:lnTo>
                      <a:pt x="607" y="227"/>
                    </a:lnTo>
                    <a:lnTo>
                      <a:pt x="582" y="220"/>
                    </a:lnTo>
                    <a:lnTo>
                      <a:pt x="368" y="153"/>
                    </a:lnTo>
                    <a:lnTo>
                      <a:pt x="268" y="115"/>
                    </a:lnTo>
                    <a:lnTo>
                      <a:pt x="180" y="82"/>
                    </a:lnTo>
                    <a:lnTo>
                      <a:pt x="104" y="52"/>
                    </a:lnTo>
                    <a:lnTo>
                      <a:pt x="75" y="37"/>
                    </a:lnTo>
                    <a:lnTo>
                      <a:pt x="46" y="26"/>
                    </a:lnTo>
                    <a:lnTo>
                      <a:pt x="25" y="14"/>
                    </a:lnTo>
                    <a:lnTo>
                      <a:pt x="12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0" name="Freeform 66"/>
              <p:cNvSpPr>
                <a:spLocks/>
              </p:cNvSpPr>
              <p:nvPr/>
            </p:nvSpPr>
            <p:spPr bwMode="auto">
              <a:xfrm>
                <a:off x="3112" y="3487"/>
                <a:ext cx="75" cy="71"/>
              </a:xfrm>
              <a:custGeom>
                <a:avLst/>
                <a:gdLst>
                  <a:gd name="T0" fmla="*/ 33 w 75"/>
                  <a:gd name="T1" fmla="*/ 45 h 71"/>
                  <a:gd name="T2" fmla="*/ 29 w 75"/>
                  <a:gd name="T3" fmla="*/ 22 h 71"/>
                  <a:gd name="T4" fmla="*/ 33 w 75"/>
                  <a:gd name="T5" fmla="*/ 11 h 71"/>
                  <a:gd name="T6" fmla="*/ 42 w 75"/>
                  <a:gd name="T7" fmla="*/ 0 h 71"/>
                  <a:gd name="T8" fmla="*/ 46 w 75"/>
                  <a:gd name="T9" fmla="*/ 18 h 71"/>
                  <a:gd name="T10" fmla="*/ 46 w 75"/>
                  <a:gd name="T11" fmla="*/ 33 h 71"/>
                  <a:gd name="T12" fmla="*/ 33 w 75"/>
                  <a:gd name="T13" fmla="*/ 45 h 71"/>
                  <a:gd name="T14" fmla="*/ 42 w 75"/>
                  <a:gd name="T15" fmla="*/ 41 h 71"/>
                  <a:gd name="T16" fmla="*/ 62 w 75"/>
                  <a:gd name="T17" fmla="*/ 41 h 71"/>
                  <a:gd name="T18" fmla="*/ 75 w 75"/>
                  <a:gd name="T19" fmla="*/ 45 h 71"/>
                  <a:gd name="T20" fmla="*/ 62 w 75"/>
                  <a:gd name="T21" fmla="*/ 52 h 71"/>
                  <a:gd name="T22" fmla="*/ 54 w 75"/>
                  <a:gd name="T23" fmla="*/ 56 h 71"/>
                  <a:gd name="T24" fmla="*/ 33 w 75"/>
                  <a:gd name="T25" fmla="*/ 45 h 71"/>
                  <a:gd name="T26" fmla="*/ 37 w 75"/>
                  <a:gd name="T27" fmla="*/ 59 h 71"/>
                  <a:gd name="T28" fmla="*/ 29 w 75"/>
                  <a:gd name="T29" fmla="*/ 71 h 71"/>
                  <a:gd name="T30" fmla="*/ 25 w 75"/>
                  <a:gd name="T31" fmla="*/ 67 h 71"/>
                  <a:gd name="T32" fmla="*/ 25 w 75"/>
                  <a:gd name="T33" fmla="*/ 59 h 71"/>
                  <a:gd name="T34" fmla="*/ 33 w 75"/>
                  <a:gd name="T35" fmla="*/ 48 h 71"/>
                  <a:gd name="T36" fmla="*/ 16 w 75"/>
                  <a:gd name="T37" fmla="*/ 52 h 71"/>
                  <a:gd name="T38" fmla="*/ 0 w 75"/>
                  <a:gd name="T39" fmla="*/ 45 h 71"/>
                  <a:gd name="T40" fmla="*/ 8 w 75"/>
                  <a:gd name="T41" fmla="*/ 41 h 71"/>
                  <a:gd name="T42" fmla="*/ 16 w 75"/>
                  <a:gd name="T43" fmla="*/ 41 h 71"/>
                  <a:gd name="T44" fmla="*/ 37 w 75"/>
                  <a:gd name="T45" fmla="*/ 48 h 71"/>
                  <a:gd name="T46" fmla="*/ 8 w 75"/>
                  <a:gd name="T47" fmla="*/ 22 h 71"/>
                  <a:gd name="T48" fmla="*/ 12 w 75"/>
                  <a:gd name="T49" fmla="*/ 15 h 71"/>
                  <a:gd name="T50" fmla="*/ 16 w 75"/>
                  <a:gd name="T51" fmla="*/ 15 h 71"/>
                  <a:gd name="T52" fmla="*/ 25 w 75"/>
                  <a:gd name="T53" fmla="*/ 22 h 71"/>
                  <a:gd name="T54" fmla="*/ 29 w 75"/>
                  <a:gd name="T55" fmla="*/ 33 h 71"/>
                  <a:gd name="T56" fmla="*/ 33 w 75"/>
                  <a:gd name="T57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5" h="71">
                    <a:moveTo>
                      <a:pt x="33" y="45"/>
                    </a:moveTo>
                    <a:lnTo>
                      <a:pt x="29" y="22"/>
                    </a:lnTo>
                    <a:lnTo>
                      <a:pt x="33" y="11"/>
                    </a:lnTo>
                    <a:lnTo>
                      <a:pt x="42" y="0"/>
                    </a:lnTo>
                    <a:lnTo>
                      <a:pt x="46" y="18"/>
                    </a:lnTo>
                    <a:lnTo>
                      <a:pt x="46" y="33"/>
                    </a:lnTo>
                    <a:lnTo>
                      <a:pt x="33" y="45"/>
                    </a:lnTo>
                    <a:lnTo>
                      <a:pt x="42" y="41"/>
                    </a:lnTo>
                    <a:lnTo>
                      <a:pt x="62" y="41"/>
                    </a:lnTo>
                    <a:lnTo>
                      <a:pt x="75" y="45"/>
                    </a:lnTo>
                    <a:lnTo>
                      <a:pt x="62" y="52"/>
                    </a:lnTo>
                    <a:lnTo>
                      <a:pt x="54" y="56"/>
                    </a:lnTo>
                    <a:lnTo>
                      <a:pt x="33" y="45"/>
                    </a:lnTo>
                    <a:lnTo>
                      <a:pt x="37" y="59"/>
                    </a:lnTo>
                    <a:lnTo>
                      <a:pt x="29" y="71"/>
                    </a:lnTo>
                    <a:lnTo>
                      <a:pt x="25" y="67"/>
                    </a:lnTo>
                    <a:lnTo>
                      <a:pt x="25" y="59"/>
                    </a:lnTo>
                    <a:lnTo>
                      <a:pt x="33" y="48"/>
                    </a:lnTo>
                    <a:lnTo>
                      <a:pt x="16" y="52"/>
                    </a:lnTo>
                    <a:lnTo>
                      <a:pt x="0" y="45"/>
                    </a:lnTo>
                    <a:lnTo>
                      <a:pt x="8" y="41"/>
                    </a:lnTo>
                    <a:lnTo>
                      <a:pt x="16" y="41"/>
                    </a:lnTo>
                    <a:lnTo>
                      <a:pt x="37" y="48"/>
                    </a:lnTo>
                    <a:lnTo>
                      <a:pt x="8" y="22"/>
                    </a:lnTo>
                    <a:lnTo>
                      <a:pt x="12" y="15"/>
                    </a:lnTo>
                    <a:lnTo>
                      <a:pt x="16" y="15"/>
                    </a:lnTo>
                    <a:lnTo>
                      <a:pt x="25" y="22"/>
                    </a:lnTo>
                    <a:lnTo>
                      <a:pt x="29" y="33"/>
                    </a:lnTo>
                    <a:lnTo>
                      <a:pt x="33" y="45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1" name="Freeform 67"/>
              <p:cNvSpPr>
                <a:spLocks/>
              </p:cNvSpPr>
              <p:nvPr/>
            </p:nvSpPr>
            <p:spPr bwMode="auto">
              <a:xfrm>
                <a:off x="3183" y="3498"/>
                <a:ext cx="75" cy="71"/>
              </a:xfrm>
              <a:custGeom>
                <a:avLst/>
                <a:gdLst>
                  <a:gd name="T0" fmla="*/ 33 w 75"/>
                  <a:gd name="T1" fmla="*/ 45 h 71"/>
                  <a:gd name="T2" fmla="*/ 29 w 75"/>
                  <a:gd name="T3" fmla="*/ 22 h 71"/>
                  <a:gd name="T4" fmla="*/ 33 w 75"/>
                  <a:gd name="T5" fmla="*/ 11 h 71"/>
                  <a:gd name="T6" fmla="*/ 42 w 75"/>
                  <a:gd name="T7" fmla="*/ 0 h 71"/>
                  <a:gd name="T8" fmla="*/ 46 w 75"/>
                  <a:gd name="T9" fmla="*/ 19 h 71"/>
                  <a:gd name="T10" fmla="*/ 46 w 75"/>
                  <a:gd name="T11" fmla="*/ 34 h 71"/>
                  <a:gd name="T12" fmla="*/ 33 w 75"/>
                  <a:gd name="T13" fmla="*/ 45 h 71"/>
                  <a:gd name="T14" fmla="*/ 42 w 75"/>
                  <a:gd name="T15" fmla="*/ 41 h 71"/>
                  <a:gd name="T16" fmla="*/ 58 w 75"/>
                  <a:gd name="T17" fmla="*/ 37 h 71"/>
                  <a:gd name="T18" fmla="*/ 75 w 75"/>
                  <a:gd name="T19" fmla="*/ 41 h 71"/>
                  <a:gd name="T20" fmla="*/ 63 w 75"/>
                  <a:gd name="T21" fmla="*/ 52 h 71"/>
                  <a:gd name="T22" fmla="*/ 54 w 75"/>
                  <a:gd name="T23" fmla="*/ 52 h 71"/>
                  <a:gd name="T24" fmla="*/ 33 w 75"/>
                  <a:gd name="T25" fmla="*/ 45 h 71"/>
                  <a:gd name="T26" fmla="*/ 38 w 75"/>
                  <a:gd name="T27" fmla="*/ 60 h 71"/>
                  <a:gd name="T28" fmla="*/ 29 w 75"/>
                  <a:gd name="T29" fmla="*/ 71 h 71"/>
                  <a:gd name="T30" fmla="*/ 25 w 75"/>
                  <a:gd name="T31" fmla="*/ 63 h 71"/>
                  <a:gd name="T32" fmla="*/ 25 w 75"/>
                  <a:gd name="T33" fmla="*/ 60 h 71"/>
                  <a:gd name="T34" fmla="*/ 33 w 75"/>
                  <a:gd name="T35" fmla="*/ 48 h 71"/>
                  <a:gd name="T36" fmla="*/ 17 w 75"/>
                  <a:gd name="T37" fmla="*/ 48 h 71"/>
                  <a:gd name="T38" fmla="*/ 0 w 75"/>
                  <a:gd name="T39" fmla="*/ 45 h 71"/>
                  <a:gd name="T40" fmla="*/ 8 w 75"/>
                  <a:gd name="T41" fmla="*/ 41 h 71"/>
                  <a:gd name="T42" fmla="*/ 17 w 75"/>
                  <a:gd name="T43" fmla="*/ 41 h 71"/>
                  <a:gd name="T44" fmla="*/ 38 w 75"/>
                  <a:gd name="T45" fmla="*/ 48 h 71"/>
                  <a:gd name="T46" fmla="*/ 8 w 75"/>
                  <a:gd name="T47" fmla="*/ 22 h 71"/>
                  <a:gd name="T48" fmla="*/ 8 w 75"/>
                  <a:gd name="T49" fmla="*/ 15 h 71"/>
                  <a:gd name="T50" fmla="*/ 12 w 75"/>
                  <a:gd name="T51" fmla="*/ 15 h 71"/>
                  <a:gd name="T52" fmla="*/ 25 w 75"/>
                  <a:gd name="T53" fmla="*/ 22 h 71"/>
                  <a:gd name="T54" fmla="*/ 25 w 75"/>
                  <a:gd name="T55" fmla="*/ 34 h 71"/>
                  <a:gd name="T56" fmla="*/ 33 w 75"/>
                  <a:gd name="T57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5" h="71">
                    <a:moveTo>
                      <a:pt x="33" y="45"/>
                    </a:moveTo>
                    <a:lnTo>
                      <a:pt x="29" y="22"/>
                    </a:lnTo>
                    <a:lnTo>
                      <a:pt x="33" y="11"/>
                    </a:lnTo>
                    <a:lnTo>
                      <a:pt x="42" y="0"/>
                    </a:lnTo>
                    <a:lnTo>
                      <a:pt x="46" y="19"/>
                    </a:lnTo>
                    <a:lnTo>
                      <a:pt x="46" y="34"/>
                    </a:lnTo>
                    <a:lnTo>
                      <a:pt x="33" y="45"/>
                    </a:lnTo>
                    <a:lnTo>
                      <a:pt x="42" y="41"/>
                    </a:lnTo>
                    <a:lnTo>
                      <a:pt x="58" y="37"/>
                    </a:lnTo>
                    <a:lnTo>
                      <a:pt x="75" y="41"/>
                    </a:lnTo>
                    <a:lnTo>
                      <a:pt x="63" y="52"/>
                    </a:lnTo>
                    <a:lnTo>
                      <a:pt x="54" y="52"/>
                    </a:lnTo>
                    <a:lnTo>
                      <a:pt x="33" y="45"/>
                    </a:lnTo>
                    <a:lnTo>
                      <a:pt x="38" y="60"/>
                    </a:lnTo>
                    <a:lnTo>
                      <a:pt x="29" y="71"/>
                    </a:lnTo>
                    <a:lnTo>
                      <a:pt x="25" y="63"/>
                    </a:lnTo>
                    <a:lnTo>
                      <a:pt x="25" y="60"/>
                    </a:lnTo>
                    <a:lnTo>
                      <a:pt x="33" y="48"/>
                    </a:lnTo>
                    <a:lnTo>
                      <a:pt x="17" y="48"/>
                    </a:lnTo>
                    <a:lnTo>
                      <a:pt x="0" y="45"/>
                    </a:lnTo>
                    <a:lnTo>
                      <a:pt x="8" y="41"/>
                    </a:lnTo>
                    <a:lnTo>
                      <a:pt x="17" y="41"/>
                    </a:lnTo>
                    <a:lnTo>
                      <a:pt x="38" y="48"/>
                    </a:lnTo>
                    <a:lnTo>
                      <a:pt x="8" y="22"/>
                    </a:lnTo>
                    <a:lnTo>
                      <a:pt x="8" y="15"/>
                    </a:lnTo>
                    <a:lnTo>
                      <a:pt x="12" y="15"/>
                    </a:lnTo>
                    <a:lnTo>
                      <a:pt x="25" y="22"/>
                    </a:lnTo>
                    <a:lnTo>
                      <a:pt x="25" y="34"/>
                    </a:lnTo>
                    <a:lnTo>
                      <a:pt x="33" y="45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2" name="Freeform 68"/>
              <p:cNvSpPr>
                <a:spLocks/>
              </p:cNvSpPr>
              <p:nvPr/>
            </p:nvSpPr>
            <p:spPr bwMode="auto">
              <a:xfrm>
                <a:off x="3154" y="3561"/>
                <a:ext cx="67" cy="60"/>
              </a:xfrm>
              <a:custGeom>
                <a:avLst/>
                <a:gdLst>
                  <a:gd name="T0" fmla="*/ 41 w 67"/>
                  <a:gd name="T1" fmla="*/ 34 h 60"/>
                  <a:gd name="T2" fmla="*/ 16 w 67"/>
                  <a:gd name="T3" fmla="*/ 27 h 60"/>
                  <a:gd name="T4" fmla="*/ 8 w 67"/>
                  <a:gd name="T5" fmla="*/ 19 h 60"/>
                  <a:gd name="T6" fmla="*/ 4 w 67"/>
                  <a:gd name="T7" fmla="*/ 8 h 60"/>
                  <a:gd name="T8" fmla="*/ 20 w 67"/>
                  <a:gd name="T9" fmla="*/ 12 h 60"/>
                  <a:gd name="T10" fmla="*/ 37 w 67"/>
                  <a:gd name="T11" fmla="*/ 19 h 60"/>
                  <a:gd name="T12" fmla="*/ 41 w 67"/>
                  <a:gd name="T13" fmla="*/ 34 h 60"/>
                  <a:gd name="T14" fmla="*/ 41 w 67"/>
                  <a:gd name="T15" fmla="*/ 23 h 60"/>
                  <a:gd name="T16" fmla="*/ 46 w 67"/>
                  <a:gd name="T17" fmla="*/ 8 h 60"/>
                  <a:gd name="T18" fmla="*/ 58 w 67"/>
                  <a:gd name="T19" fmla="*/ 0 h 60"/>
                  <a:gd name="T20" fmla="*/ 62 w 67"/>
                  <a:gd name="T21" fmla="*/ 12 h 60"/>
                  <a:gd name="T22" fmla="*/ 62 w 67"/>
                  <a:gd name="T23" fmla="*/ 19 h 60"/>
                  <a:gd name="T24" fmla="*/ 41 w 67"/>
                  <a:gd name="T25" fmla="*/ 34 h 60"/>
                  <a:gd name="T26" fmla="*/ 58 w 67"/>
                  <a:gd name="T27" fmla="*/ 38 h 60"/>
                  <a:gd name="T28" fmla="*/ 67 w 67"/>
                  <a:gd name="T29" fmla="*/ 45 h 60"/>
                  <a:gd name="T30" fmla="*/ 62 w 67"/>
                  <a:gd name="T31" fmla="*/ 49 h 60"/>
                  <a:gd name="T32" fmla="*/ 54 w 67"/>
                  <a:gd name="T33" fmla="*/ 45 h 60"/>
                  <a:gd name="T34" fmla="*/ 46 w 67"/>
                  <a:gd name="T35" fmla="*/ 34 h 60"/>
                  <a:gd name="T36" fmla="*/ 41 w 67"/>
                  <a:gd name="T37" fmla="*/ 49 h 60"/>
                  <a:gd name="T38" fmla="*/ 29 w 67"/>
                  <a:gd name="T39" fmla="*/ 60 h 60"/>
                  <a:gd name="T40" fmla="*/ 29 w 67"/>
                  <a:gd name="T41" fmla="*/ 49 h 60"/>
                  <a:gd name="T42" fmla="*/ 33 w 67"/>
                  <a:gd name="T43" fmla="*/ 45 h 60"/>
                  <a:gd name="T44" fmla="*/ 50 w 67"/>
                  <a:gd name="T45" fmla="*/ 34 h 60"/>
                  <a:gd name="T46" fmla="*/ 8 w 67"/>
                  <a:gd name="T47" fmla="*/ 45 h 60"/>
                  <a:gd name="T48" fmla="*/ 0 w 67"/>
                  <a:gd name="T49" fmla="*/ 38 h 60"/>
                  <a:gd name="T50" fmla="*/ 4 w 67"/>
                  <a:gd name="T51" fmla="*/ 38 h 60"/>
                  <a:gd name="T52" fmla="*/ 16 w 67"/>
                  <a:gd name="T53" fmla="*/ 30 h 60"/>
                  <a:gd name="T54" fmla="*/ 29 w 67"/>
                  <a:gd name="T55" fmla="*/ 34 h 60"/>
                  <a:gd name="T56" fmla="*/ 41 w 67"/>
                  <a:gd name="T57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60">
                    <a:moveTo>
                      <a:pt x="41" y="34"/>
                    </a:moveTo>
                    <a:lnTo>
                      <a:pt x="16" y="27"/>
                    </a:lnTo>
                    <a:lnTo>
                      <a:pt x="8" y="19"/>
                    </a:lnTo>
                    <a:lnTo>
                      <a:pt x="4" y="8"/>
                    </a:lnTo>
                    <a:lnTo>
                      <a:pt x="20" y="12"/>
                    </a:lnTo>
                    <a:lnTo>
                      <a:pt x="37" y="19"/>
                    </a:lnTo>
                    <a:lnTo>
                      <a:pt x="41" y="34"/>
                    </a:lnTo>
                    <a:lnTo>
                      <a:pt x="41" y="23"/>
                    </a:lnTo>
                    <a:lnTo>
                      <a:pt x="46" y="8"/>
                    </a:lnTo>
                    <a:lnTo>
                      <a:pt x="58" y="0"/>
                    </a:lnTo>
                    <a:lnTo>
                      <a:pt x="62" y="12"/>
                    </a:lnTo>
                    <a:lnTo>
                      <a:pt x="62" y="19"/>
                    </a:lnTo>
                    <a:lnTo>
                      <a:pt x="41" y="34"/>
                    </a:lnTo>
                    <a:lnTo>
                      <a:pt x="58" y="38"/>
                    </a:lnTo>
                    <a:lnTo>
                      <a:pt x="67" y="45"/>
                    </a:lnTo>
                    <a:lnTo>
                      <a:pt x="62" y="49"/>
                    </a:lnTo>
                    <a:lnTo>
                      <a:pt x="54" y="45"/>
                    </a:lnTo>
                    <a:lnTo>
                      <a:pt x="46" y="34"/>
                    </a:lnTo>
                    <a:lnTo>
                      <a:pt x="41" y="49"/>
                    </a:lnTo>
                    <a:lnTo>
                      <a:pt x="29" y="60"/>
                    </a:lnTo>
                    <a:lnTo>
                      <a:pt x="29" y="49"/>
                    </a:lnTo>
                    <a:lnTo>
                      <a:pt x="33" y="45"/>
                    </a:lnTo>
                    <a:lnTo>
                      <a:pt x="50" y="34"/>
                    </a:lnTo>
                    <a:lnTo>
                      <a:pt x="8" y="45"/>
                    </a:lnTo>
                    <a:lnTo>
                      <a:pt x="0" y="38"/>
                    </a:lnTo>
                    <a:lnTo>
                      <a:pt x="4" y="38"/>
                    </a:lnTo>
                    <a:lnTo>
                      <a:pt x="16" y="30"/>
                    </a:lnTo>
                    <a:lnTo>
                      <a:pt x="29" y="34"/>
                    </a:lnTo>
                    <a:lnTo>
                      <a:pt x="41" y="34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3" name="Freeform 69"/>
              <p:cNvSpPr>
                <a:spLocks/>
              </p:cNvSpPr>
              <p:nvPr/>
            </p:nvSpPr>
            <p:spPr bwMode="auto">
              <a:xfrm>
                <a:off x="3241" y="3535"/>
                <a:ext cx="72" cy="67"/>
              </a:xfrm>
              <a:custGeom>
                <a:avLst/>
                <a:gdLst>
                  <a:gd name="T0" fmla="*/ 26 w 72"/>
                  <a:gd name="T1" fmla="*/ 34 h 67"/>
                  <a:gd name="T2" fmla="*/ 47 w 72"/>
                  <a:gd name="T3" fmla="*/ 23 h 67"/>
                  <a:gd name="T4" fmla="*/ 59 w 72"/>
                  <a:gd name="T5" fmla="*/ 19 h 67"/>
                  <a:gd name="T6" fmla="*/ 72 w 72"/>
                  <a:gd name="T7" fmla="*/ 19 h 67"/>
                  <a:gd name="T8" fmla="*/ 59 w 72"/>
                  <a:gd name="T9" fmla="*/ 34 h 67"/>
                  <a:gd name="T10" fmla="*/ 42 w 72"/>
                  <a:gd name="T11" fmla="*/ 38 h 67"/>
                  <a:gd name="T12" fmla="*/ 26 w 72"/>
                  <a:gd name="T13" fmla="*/ 38 h 67"/>
                  <a:gd name="T14" fmla="*/ 38 w 72"/>
                  <a:gd name="T15" fmla="*/ 41 h 67"/>
                  <a:gd name="T16" fmla="*/ 47 w 72"/>
                  <a:gd name="T17" fmla="*/ 53 h 67"/>
                  <a:gd name="T18" fmla="*/ 51 w 72"/>
                  <a:gd name="T19" fmla="*/ 67 h 67"/>
                  <a:gd name="T20" fmla="*/ 34 w 72"/>
                  <a:gd name="T21" fmla="*/ 64 h 67"/>
                  <a:gd name="T22" fmla="*/ 30 w 72"/>
                  <a:gd name="T23" fmla="*/ 56 h 67"/>
                  <a:gd name="T24" fmla="*/ 26 w 72"/>
                  <a:gd name="T25" fmla="*/ 34 h 67"/>
                  <a:gd name="T26" fmla="*/ 13 w 72"/>
                  <a:gd name="T27" fmla="*/ 45 h 67"/>
                  <a:gd name="T28" fmla="*/ 0 w 72"/>
                  <a:gd name="T29" fmla="*/ 45 h 67"/>
                  <a:gd name="T30" fmla="*/ 5 w 72"/>
                  <a:gd name="T31" fmla="*/ 41 h 67"/>
                  <a:gd name="T32" fmla="*/ 9 w 72"/>
                  <a:gd name="T33" fmla="*/ 38 h 67"/>
                  <a:gd name="T34" fmla="*/ 26 w 72"/>
                  <a:gd name="T35" fmla="*/ 38 h 67"/>
                  <a:gd name="T36" fmla="*/ 13 w 72"/>
                  <a:gd name="T37" fmla="*/ 26 h 67"/>
                  <a:gd name="T38" fmla="*/ 9 w 72"/>
                  <a:gd name="T39" fmla="*/ 19 h 67"/>
                  <a:gd name="T40" fmla="*/ 13 w 72"/>
                  <a:gd name="T41" fmla="*/ 11 h 67"/>
                  <a:gd name="T42" fmla="*/ 21 w 72"/>
                  <a:gd name="T43" fmla="*/ 15 h 67"/>
                  <a:gd name="T44" fmla="*/ 21 w 72"/>
                  <a:gd name="T45" fmla="*/ 23 h 67"/>
                  <a:gd name="T46" fmla="*/ 26 w 72"/>
                  <a:gd name="T47" fmla="*/ 41 h 67"/>
                  <a:gd name="T48" fmla="*/ 30 w 72"/>
                  <a:gd name="T49" fmla="*/ 23 h 67"/>
                  <a:gd name="T50" fmla="*/ 38 w 72"/>
                  <a:gd name="T51" fmla="*/ 4 h 67"/>
                  <a:gd name="T52" fmla="*/ 47 w 72"/>
                  <a:gd name="T53" fmla="*/ 0 h 67"/>
                  <a:gd name="T54" fmla="*/ 51 w 72"/>
                  <a:gd name="T55" fmla="*/ 4 h 67"/>
                  <a:gd name="T56" fmla="*/ 47 w 72"/>
                  <a:gd name="T57" fmla="*/ 15 h 67"/>
                  <a:gd name="T58" fmla="*/ 34 w 72"/>
                  <a:gd name="T59" fmla="*/ 26 h 67"/>
                  <a:gd name="T60" fmla="*/ 26 w 72"/>
                  <a:gd name="T61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67">
                    <a:moveTo>
                      <a:pt x="26" y="34"/>
                    </a:moveTo>
                    <a:lnTo>
                      <a:pt x="47" y="23"/>
                    </a:lnTo>
                    <a:lnTo>
                      <a:pt x="59" y="19"/>
                    </a:lnTo>
                    <a:lnTo>
                      <a:pt x="72" y="19"/>
                    </a:lnTo>
                    <a:lnTo>
                      <a:pt x="59" y="34"/>
                    </a:lnTo>
                    <a:lnTo>
                      <a:pt x="42" y="38"/>
                    </a:lnTo>
                    <a:lnTo>
                      <a:pt x="26" y="38"/>
                    </a:lnTo>
                    <a:lnTo>
                      <a:pt x="38" y="41"/>
                    </a:lnTo>
                    <a:lnTo>
                      <a:pt x="47" y="53"/>
                    </a:lnTo>
                    <a:lnTo>
                      <a:pt x="51" y="67"/>
                    </a:lnTo>
                    <a:lnTo>
                      <a:pt x="34" y="64"/>
                    </a:lnTo>
                    <a:lnTo>
                      <a:pt x="30" y="56"/>
                    </a:lnTo>
                    <a:lnTo>
                      <a:pt x="26" y="34"/>
                    </a:lnTo>
                    <a:lnTo>
                      <a:pt x="13" y="45"/>
                    </a:lnTo>
                    <a:lnTo>
                      <a:pt x="0" y="45"/>
                    </a:lnTo>
                    <a:lnTo>
                      <a:pt x="5" y="41"/>
                    </a:lnTo>
                    <a:lnTo>
                      <a:pt x="9" y="38"/>
                    </a:lnTo>
                    <a:lnTo>
                      <a:pt x="26" y="38"/>
                    </a:lnTo>
                    <a:lnTo>
                      <a:pt x="13" y="26"/>
                    </a:lnTo>
                    <a:lnTo>
                      <a:pt x="9" y="19"/>
                    </a:lnTo>
                    <a:lnTo>
                      <a:pt x="13" y="11"/>
                    </a:lnTo>
                    <a:lnTo>
                      <a:pt x="21" y="15"/>
                    </a:lnTo>
                    <a:lnTo>
                      <a:pt x="21" y="23"/>
                    </a:lnTo>
                    <a:lnTo>
                      <a:pt x="26" y="41"/>
                    </a:lnTo>
                    <a:lnTo>
                      <a:pt x="30" y="23"/>
                    </a:lnTo>
                    <a:lnTo>
                      <a:pt x="38" y="4"/>
                    </a:lnTo>
                    <a:lnTo>
                      <a:pt x="47" y="0"/>
                    </a:lnTo>
                    <a:lnTo>
                      <a:pt x="51" y="4"/>
                    </a:lnTo>
                    <a:lnTo>
                      <a:pt x="47" y="15"/>
                    </a:lnTo>
                    <a:lnTo>
                      <a:pt x="34" y="26"/>
                    </a:lnTo>
                    <a:lnTo>
                      <a:pt x="26" y="34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4" name="Freeform 70"/>
              <p:cNvSpPr>
                <a:spLocks/>
              </p:cNvSpPr>
              <p:nvPr/>
            </p:nvSpPr>
            <p:spPr bwMode="auto">
              <a:xfrm>
                <a:off x="3308" y="3565"/>
                <a:ext cx="59" cy="71"/>
              </a:xfrm>
              <a:custGeom>
                <a:avLst/>
                <a:gdLst>
                  <a:gd name="T0" fmla="*/ 21 w 59"/>
                  <a:gd name="T1" fmla="*/ 37 h 71"/>
                  <a:gd name="T2" fmla="*/ 38 w 59"/>
                  <a:gd name="T3" fmla="*/ 19 h 71"/>
                  <a:gd name="T4" fmla="*/ 47 w 59"/>
                  <a:gd name="T5" fmla="*/ 15 h 71"/>
                  <a:gd name="T6" fmla="*/ 59 w 59"/>
                  <a:gd name="T7" fmla="*/ 19 h 71"/>
                  <a:gd name="T8" fmla="*/ 55 w 59"/>
                  <a:gd name="T9" fmla="*/ 34 h 71"/>
                  <a:gd name="T10" fmla="*/ 42 w 59"/>
                  <a:gd name="T11" fmla="*/ 37 h 71"/>
                  <a:gd name="T12" fmla="*/ 21 w 59"/>
                  <a:gd name="T13" fmla="*/ 37 h 71"/>
                  <a:gd name="T14" fmla="*/ 34 w 59"/>
                  <a:gd name="T15" fmla="*/ 41 h 71"/>
                  <a:gd name="T16" fmla="*/ 59 w 59"/>
                  <a:gd name="T17" fmla="*/ 71 h 71"/>
                  <a:gd name="T18" fmla="*/ 42 w 59"/>
                  <a:gd name="T19" fmla="*/ 67 h 71"/>
                  <a:gd name="T20" fmla="*/ 34 w 59"/>
                  <a:gd name="T21" fmla="*/ 56 h 71"/>
                  <a:gd name="T22" fmla="*/ 21 w 59"/>
                  <a:gd name="T23" fmla="*/ 37 h 71"/>
                  <a:gd name="T24" fmla="*/ 17 w 59"/>
                  <a:gd name="T25" fmla="*/ 49 h 71"/>
                  <a:gd name="T26" fmla="*/ 5 w 59"/>
                  <a:gd name="T27" fmla="*/ 49 h 71"/>
                  <a:gd name="T28" fmla="*/ 5 w 59"/>
                  <a:gd name="T29" fmla="*/ 41 h 71"/>
                  <a:gd name="T30" fmla="*/ 9 w 59"/>
                  <a:gd name="T31" fmla="*/ 41 h 71"/>
                  <a:gd name="T32" fmla="*/ 21 w 59"/>
                  <a:gd name="T33" fmla="*/ 41 h 71"/>
                  <a:gd name="T34" fmla="*/ 9 w 59"/>
                  <a:gd name="T35" fmla="*/ 26 h 71"/>
                  <a:gd name="T36" fmla="*/ 0 w 59"/>
                  <a:gd name="T37" fmla="*/ 11 h 71"/>
                  <a:gd name="T38" fmla="*/ 9 w 59"/>
                  <a:gd name="T39" fmla="*/ 15 h 71"/>
                  <a:gd name="T40" fmla="*/ 13 w 59"/>
                  <a:gd name="T41" fmla="*/ 23 h 71"/>
                  <a:gd name="T42" fmla="*/ 21 w 59"/>
                  <a:gd name="T43" fmla="*/ 41 h 71"/>
                  <a:gd name="T44" fmla="*/ 21 w 59"/>
                  <a:gd name="T45" fmla="*/ 4 h 71"/>
                  <a:gd name="T46" fmla="*/ 26 w 59"/>
                  <a:gd name="T47" fmla="*/ 0 h 71"/>
                  <a:gd name="T48" fmla="*/ 30 w 59"/>
                  <a:gd name="T49" fmla="*/ 0 h 71"/>
                  <a:gd name="T50" fmla="*/ 34 w 59"/>
                  <a:gd name="T51" fmla="*/ 15 h 71"/>
                  <a:gd name="T52" fmla="*/ 26 w 59"/>
                  <a:gd name="T53" fmla="*/ 26 h 71"/>
                  <a:gd name="T54" fmla="*/ 21 w 59"/>
                  <a:gd name="T55" fmla="*/ 3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9" h="71">
                    <a:moveTo>
                      <a:pt x="21" y="37"/>
                    </a:moveTo>
                    <a:lnTo>
                      <a:pt x="38" y="19"/>
                    </a:lnTo>
                    <a:lnTo>
                      <a:pt x="47" y="15"/>
                    </a:lnTo>
                    <a:lnTo>
                      <a:pt x="59" y="19"/>
                    </a:lnTo>
                    <a:lnTo>
                      <a:pt x="55" y="34"/>
                    </a:lnTo>
                    <a:lnTo>
                      <a:pt x="42" y="37"/>
                    </a:lnTo>
                    <a:lnTo>
                      <a:pt x="21" y="37"/>
                    </a:lnTo>
                    <a:lnTo>
                      <a:pt x="34" y="41"/>
                    </a:lnTo>
                    <a:lnTo>
                      <a:pt x="59" y="71"/>
                    </a:lnTo>
                    <a:lnTo>
                      <a:pt x="42" y="67"/>
                    </a:lnTo>
                    <a:lnTo>
                      <a:pt x="34" y="56"/>
                    </a:lnTo>
                    <a:lnTo>
                      <a:pt x="21" y="37"/>
                    </a:lnTo>
                    <a:lnTo>
                      <a:pt x="17" y="49"/>
                    </a:lnTo>
                    <a:lnTo>
                      <a:pt x="5" y="49"/>
                    </a:lnTo>
                    <a:lnTo>
                      <a:pt x="5" y="41"/>
                    </a:lnTo>
                    <a:lnTo>
                      <a:pt x="9" y="41"/>
                    </a:lnTo>
                    <a:lnTo>
                      <a:pt x="21" y="41"/>
                    </a:lnTo>
                    <a:lnTo>
                      <a:pt x="9" y="26"/>
                    </a:lnTo>
                    <a:lnTo>
                      <a:pt x="0" y="11"/>
                    </a:lnTo>
                    <a:lnTo>
                      <a:pt x="9" y="15"/>
                    </a:lnTo>
                    <a:lnTo>
                      <a:pt x="13" y="23"/>
                    </a:lnTo>
                    <a:lnTo>
                      <a:pt x="21" y="41"/>
                    </a:lnTo>
                    <a:lnTo>
                      <a:pt x="21" y="4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15"/>
                    </a:lnTo>
                    <a:lnTo>
                      <a:pt x="26" y="26"/>
                    </a:lnTo>
                    <a:lnTo>
                      <a:pt x="21" y="37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5" name="Freeform 71"/>
              <p:cNvSpPr>
                <a:spLocks/>
              </p:cNvSpPr>
              <p:nvPr/>
            </p:nvSpPr>
            <p:spPr bwMode="auto">
              <a:xfrm>
                <a:off x="3321" y="3640"/>
                <a:ext cx="84" cy="56"/>
              </a:xfrm>
              <a:custGeom>
                <a:avLst/>
                <a:gdLst>
                  <a:gd name="T0" fmla="*/ 46 w 84"/>
                  <a:gd name="T1" fmla="*/ 18 h 56"/>
                  <a:gd name="T2" fmla="*/ 59 w 84"/>
                  <a:gd name="T3" fmla="*/ 37 h 56"/>
                  <a:gd name="T4" fmla="*/ 59 w 84"/>
                  <a:gd name="T5" fmla="*/ 45 h 56"/>
                  <a:gd name="T6" fmla="*/ 50 w 84"/>
                  <a:gd name="T7" fmla="*/ 56 h 56"/>
                  <a:gd name="T8" fmla="*/ 38 w 84"/>
                  <a:gd name="T9" fmla="*/ 45 h 56"/>
                  <a:gd name="T10" fmla="*/ 38 w 84"/>
                  <a:gd name="T11" fmla="*/ 33 h 56"/>
                  <a:gd name="T12" fmla="*/ 46 w 84"/>
                  <a:gd name="T13" fmla="*/ 18 h 56"/>
                  <a:gd name="T14" fmla="*/ 38 w 84"/>
                  <a:gd name="T15" fmla="*/ 26 h 56"/>
                  <a:gd name="T16" fmla="*/ 17 w 84"/>
                  <a:gd name="T17" fmla="*/ 33 h 56"/>
                  <a:gd name="T18" fmla="*/ 0 w 84"/>
                  <a:gd name="T19" fmla="*/ 37 h 56"/>
                  <a:gd name="T20" fmla="*/ 8 w 84"/>
                  <a:gd name="T21" fmla="*/ 26 h 56"/>
                  <a:gd name="T22" fmla="*/ 21 w 84"/>
                  <a:gd name="T23" fmla="*/ 18 h 56"/>
                  <a:gd name="T24" fmla="*/ 46 w 84"/>
                  <a:gd name="T25" fmla="*/ 18 h 56"/>
                  <a:gd name="T26" fmla="*/ 38 w 84"/>
                  <a:gd name="T27" fmla="*/ 11 h 56"/>
                  <a:gd name="T28" fmla="*/ 38 w 84"/>
                  <a:gd name="T29" fmla="*/ 0 h 56"/>
                  <a:gd name="T30" fmla="*/ 46 w 84"/>
                  <a:gd name="T31" fmla="*/ 0 h 56"/>
                  <a:gd name="T32" fmla="*/ 50 w 84"/>
                  <a:gd name="T33" fmla="*/ 7 h 56"/>
                  <a:gd name="T34" fmla="*/ 42 w 84"/>
                  <a:gd name="T35" fmla="*/ 18 h 56"/>
                  <a:gd name="T36" fmla="*/ 63 w 84"/>
                  <a:gd name="T37" fmla="*/ 11 h 56"/>
                  <a:gd name="T38" fmla="*/ 84 w 84"/>
                  <a:gd name="T39" fmla="*/ 11 h 56"/>
                  <a:gd name="T40" fmla="*/ 75 w 84"/>
                  <a:gd name="T41" fmla="*/ 15 h 56"/>
                  <a:gd name="T42" fmla="*/ 63 w 84"/>
                  <a:gd name="T43" fmla="*/ 18 h 56"/>
                  <a:gd name="T44" fmla="*/ 42 w 84"/>
                  <a:gd name="T45" fmla="*/ 18 h 56"/>
                  <a:gd name="T46" fmla="*/ 84 w 84"/>
                  <a:gd name="T47" fmla="*/ 30 h 56"/>
                  <a:gd name="T48" fmla="*/ 84 w 84"/>
                  <a:gd name="T49" fmla="*/ 33 h 56"/>
                  <a:gd name="T50" fmla="*/ 80 w 84"/>
                  <a:gd name="T51" fmla="*/ 37 h 56"/>
                  <a:gd name="T52" fmla="*/ 67 w 84"/>
                  <a:gd name="T53" fmla="*/ 33 h 56"/>
                  <a:gd name="T54" fmla="*/ 54 w 84"/>
                  <a:gd name="T55" fmla="*/ 26 h 56"/>
                  <a:gd name="T56" fmla="*/ 46 w 84"/>
                  <a:gd name="T57" fmla="*/ 1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4" h="56">
                    <a:moveTo>
                      <a:pt x="46" y="18"/>
                    </a:moveTo>
                    <a:lnTo>
                      <a:pt x="59" y="37"/>
                    </a:lnTo>
                    <a:lnTo>
                      <a:pt x="59" y="45"/>
                    </a:lnTo>
                    <a:lnTo>
                      <a:pt x="50" y="56"/>
                    </a:lnTo>
                    <a:lnTo>
                      <a:pt x="38" y="45"/>
                    </a:lnTo>
                    <a:lnTo>
                      <a:pt x="38" y="33"/>
                    </a:lnTo>
                    <a:lnTo>
                      <a:pt x="46" y="18"/>
                    </a:lnTo>
                    <a:lnTo>
                      <a:pt x="38" y="26"/>
                    </a:lnTo>
                    <a:lnTo>
                      <a:pt x="17" y="33"/>
                    </a:lnTo>
                    <a:lnTo>
                      <a:pt x="0" y="37"/>
                    </a:lnTo>
                    <a:lnTo>
                      <a:pt x="8" y="26"/>
                    </a:lnTo>
                    <a:lnTo>
                      <a:pt x="21" y="18"/>
                    </a:lnTo>
                    <a:lnTo>
                      <a:pt x="46" y="18"/>
                    </a:lnTo>
                    <a:lnTo>
                      <a:pt x="38" y="11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0" y="7"/>
                    </a:lnTo>
                    <a:lnTo>
                      <a:pt x="42" y="18"/>
                    </a:lnTo>
                    <a:lnTo>
                      <a:pt x="63" y="11"/>
                    </a:lnTo>
                    <a:lnTo>
                      <a:pt x="84" y="11"/>
                    </a:lnTo>
                    <a:lnTo>
                      <a:pt x="75" y="15"/>
                    </a:lnTo>
                    <a:lnTo>
                      <a:pt x="63" y="18"/>
                    </a:lnTo>
                    <a:lnTo>
                      <a:pt x="42" y="18"/>
                    </a:lnTo>
                    <a:lnTo>
                      <a:pt x="84" y="30"/>
                    </a:lnTo>
                    <a:lnTo>
                      <a:pt x="84" y="33"/>
                    </a:lnTo>
                    <a:lnTo>
                      <a:pt x="80" y="37"/>
                    </a:lnTo>
                    <a:lnTo>
                      <a:pt x="67" y="33"/>
                    </a:lnTo>
                    <a:lnTo>
                      <a:pt x="54" y="26"/>
                    </a:lnTo>
                    <a:lnTo>
                      <a:pt x="46" y="18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6" name="Freeform 72"/>
              <p:cNvSpPr>
                <a:spLocks/>
              </p:cNvSpPr>
              <p:nvPr/>
            </p:nvSpPr>
            <p:spPr bwMode="auto">
              <a:xfrm>
                <a:off x="3355" y="3539"/>
                <a:ext cx="67" cy="60"/>
              </a:xfrm>
              <a:custGeom>
                <a:avLst/>
                <a:gdLst>
                  <a:gd name="T0" fmla="*/ 67 w 67"/>
                  <a:gd name="T1" fmla="*/ 34 h 60"/>
                  <a:gd name="T2" fmla="*/ 58 w 67"/>
                  <a:gd name="T3" fmla="*/ 45 h 60"/>
                  <a:gd name="T4" fmla="*/ 54 w 67"/>
                  <a:gd name="T5" fmla="*/ 49 h 60"/>
                  <a:gd name="T6" fmla="*/ 46 w 67"/>
                  <a:gd name="T7" fmla="*/ 45 h 60"/>
                  <a:gd name="T8" fmla="*/ 33 w 67"/>
                  <a:gd name="T9" fmla="*/ 37 h 60"/>
                  <a:gd name="T10" fmla="*/ 37 w 67"/>
                  <a:gd name="T11" fmla="*/ 49 h 60"/>
                  <a:gd name="T12" fmla="*/ 29 w 67"/>
                  <a:gd name="T13" fmla="*/ 60 h 60"/>
                  <a:gd name="T14" fmla="*/ 25 w 67"/>
                  <a:gd name="T15" fmla="*/ 56 h 60"/>
                  <a:gd name="T16" fmla="*/ 25 w 67"/>
                  <a:gd name="T17" fmla="*/ 49 h 60"/>
                  <a:gd name="T18" fmla="*/ 33 w 67"/>
                  <a:gd name="T19" fmla="*/ 37 h 60"/>
                  <a:gd name="T20" fmla="*/ 16 w 67"/>
                  <a:gd name="T21" fmla="*/ 41 h 60"/>
                  <a:gd name="T22" fmla="*/ 0 w 67"/>
                  <a:gd name="T23" fmla="*/ 34 h 60"/>
                  <a:gd name="T24" fmla="*/ 8 w 67"/>
                  <a:gd name="T25" fmla="*/ 26 h 60"/>
                  <a:gd name="T26" fmla="*/ 16 w 67"/>
                  <a:gd name="T27" fmla="*/ 30 h 60"/>
                  <a:gd name="T28" fmla="*/ 29 w 67"/>
                  <a:gd name="T29" fmla="*/ 37 h 60"/>
                  <a:gd name="T30" fmla="*/ 8 w 67"/>
                  <a:gd name="T31" fmla="*/ 11 h 60"/>
                  <a:gd name="T32" fmla="*/ 8 w 67"/>
                  <a:gd name="T33" fmla="*/ 4 h 60"/>
                  <a:gd name="T34" fmla="*/ 16 w 67"/>
                  <a:gd name="T35" fmla="*/ 4 h 60"/>
                  <a:gd name="T36" fmla="*/ 25 w 67"/>
                  <a:gd name="T37" fmla="*/ 11 h 60"/>
                  <a:gd name="T38" fmla="*/ 25 w 67"/>
                  <a:gd name="T39" fmla="*/ 22 h 60"/>
                  <a:gd name="T40" fmla="*/ 29 w 67"/>
                  <a:gd name="T41" fmla="*/ 34 h 60"/>
                  <a:gd name="T42" fmla="*/ 29 w 67"/>
                  <a:gd name="T43" fmla="*/ 15 h 60"/>
                  <a:gd name="T44" fmla="*/ 33 w 67"/>
                  <a:gd name="T45" fmla="*/ 7 h 60"/>
                  <a:gd name="T46" fmla="*/ 46 w 67"/>
                  <a:gd name="T47" fmla="*/ 0 h 60"/>
                  <a:gd name="T48" fmla="*/ 46 w 67"/>
                  <a:gd name="T49" fmla="*/ 0 h 60"/>
                  <a:gd name="T50" fmla="*/ 46 w 67"/>
                  <a:gd name="T51" fmla="*/ 7 h 60"/>
                  <a:gd name="T52" fmla="*/ 50 w 67"/>
                  <a:gd name="T53" fmla="*/ 15 h 60"/>
                  <a:gd name="T54" fmla="*/ 46 w 67"/>
                  <a:gd name="T55" fmla="*/ 26 h 60"/>
                  <a:gd name="T56" fmla="*/ 37 w 67"/>
                  <a:gd name="T57" fmla="*/ 34 h 60"/>
                  <a:gd name="T58" fmla="*/ 37 w 67"/>
                  <a:gd name="T59" fmla="*/ 37 h 60"/>
                  <a:gd name="T60" fmla="*/ 54 w 67"/>
                  <a:gd name="T61" fmla="*/ 30 h 60"/>
                  <a:gd name="T62" fmla="*/ 62 w 67"/>
                  <a:gd name="T63" fmla="*/ 30 h 60"/>
                  <a:gd name="T64" fmla="*/ 67 w 67"/>
                  <a:gd name="T65" fmla="*/ 30 h 60"/>
                  <a:gd name="T66" fmla="*/ 67 w 67"/>
                  <a:gd name="T67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7" h="60">
                    <a:moveTo>
                      <a:pt x="67" y="34"/>
                    </a:moveTo>
                    <a:lnTo>
                      <a:pt x="58" y="45"/>
                    </a:lnTo>
                    <a:lnTo>
                      <a:pt x="54" y="49"/>
                    </a:lnTo>
                    <a:lnTo>
                      <a:pt x="46" y="45"/>
                    </a:lnTo>
                    <a:lnTo>
                      <a:pt x="33" y="37"/>
                    </a:lnTo>
                    <a:lnTo>
                      <a:pt x="37" y="49"/>
                    </a:lnTo>
                    <a:lnTo>
                      <a:pt x="29" y="60"/>
                    </a:lnTo>
                    <a:lnTo>
                      <a:pt x="25" y="56"/>
                    </a:lnTo>
                    <a:lnTo>
                      <a:pt x="25" y="49"/>
                    </a:lnTo>
                    <a:lnTo>
                      <a:pt x="33" y="37"/>
                    </a:lnTo>
                    <a:lnTo>
                      <a:pt x="16" y="41"/>
                    </a:lnTo>
                    <a:lnTo>
                      <a:pt x="0" y="34"/>
                    </a:lnTo>
                    <a:lnTo>
                      <a:pt x="8" y="26"/>
                    </a:lnTo>
                    <a:lnTo>
                      <a:pt x="16" y="30"/>
                    </a:lnTo>
                    <a:lnTo>
                      <a:pt x="29" y="37"/>
                    </a:lnTo>
                    <a:lnTo>
                      <a:pt x="8" y="11"/>
                    </a:lnTo>
                    <a:lnTo>
                      <a:pt x="8" y="4"/>
                    </a:lnTo>
                    <a:lnTo>
                      <a:pt x="16" y="4"/>
                    </a:lnTo>
                    <a:lnTo>
                      <a:pt x="25" y="11"/>
                    </a:lnTo>
                    <a:lnTo>
                      <a:pt x="25" y="22"/>
                    </a:lnTo>
                    <a:lnTo>
                      <a:pt x="29" y="34"/>
                    </a:lnTo>
                    <a:lnTo>
                      <a:pt x="29" y="15"/>
                    </a:lnTo>
                    <a:lnTo>
                      <a:pt x="33" y="7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50" y="15"/>
                    </a:lnTo>
                    <a:lnTo>
                      <a:pt x="46" y="26"/>
                    </a:lnTo>
                    <a:lnTo>
                      <a:pt x="37" y="34"/>
                    </a:lnTo>
                    <a:lnTo>
                      <a:pt x="37" y="37"/>
                    </a:lnTo>
                    <a:lnTo>
                      <a:pt x="54" y="30"/>
                    </a:lnTo>
                    <a:lnTo>
                      <a:pt x="62" y="30"/>
                    </a:lnTo>
                    <a:lnTo>
                      <a:pt x="67" y="30"/>
                    </a:lnTo>
                    <a:lnTo>
                      <a:pt x="67" y="34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7" name="Freeform 73"/>
              <p:cNvSpPr>
                <a:spLocks/>
              </p:cNvSpPr>
              <p:nvPr/>
            </p:nvSpPr>
            <p:spPr bwMode="auto">
              <a:xfrm>
                <a:off x="3367" y="3588"/>
                <a:ext cx="75" cy="67"/>
              </a:xfrm>
              <a:custGeom>
                <a:avLst/>
                <a:gdLst>
                  <a:gd name="T0" fmla="*/ 42 w 75"/>
                  <a:gd name="T1" fmla="*/ 0 h 67"/>
                  <a:gd name="T2" fmla="*/ 34 w 75"/>
                  <a:gd name="T3" fmla="*/ 11 h 67"/>
                  <a:gd name="T4" fmla="*/ 29 w 75"/>
                  <a:gd name="T5" fmla="*/ 18 h 67"/>
                  <a:gd name="T6" fmla="*/ 34 w 75"/>
                  <a:gd name="T7" fmla="*/ 41 h 67"/>
                  <a:gd name="T8" fmla="*/ 29 w 75"/>
                  <a:gd name="T9" fmla="*/ 29 h 67"/>
                  <a:gd name="T10" fmla="*/ 25 w 75"/>
                  <a:gd name="T11" fmla="*/ 14 h 67"/>
                  <a:gd name="T12" fmla="*/ 13 w 75"/>
                  <a:gd name="T13" fmla="*/ 7 h 67"/>
                  <a:gd name="T14" fmla="*/ 8 w 75"/>
                  <a:gd name="T15" fmla="*/ 7 h 67"/>
                  <a:gd name="T16" fmla="*/ 8 w 75"/>
                  <a:gd name="T17" fmla="*/ 14 h 67"/>
                  <a:gd name="T18" fmla="*/ 38 w 75"/>
                  <a:gd name="T19" fmla="*/ 44 h 67"/>
                  <a:gd name="T20" fmla="*/ 17 w 75"/>
                  <a:gd name="T21" fmla="*/ 37 h 67"/>
                  <a:gd name="T22" fmla="*/ 8 w 75"/>
                  <a:gd name="T23" fmla="*/ 33 h 67"/>
                  <a:gd name="T24" fmla="*/ 0 w 75"/>
                  <a:gd name="T25" fmla="*/ 37 h 67"/>
                  <a:gd name="T26" fmla="*/ 17 w 75"/>
                  <a:gd name="T27" fmla="*/ 44 h 67"/>
                  <a:gd name="T28" fmla="*/ 34 w 75"/>
                  <a:gd name="T29" fmla="*/ 44 h 67"/>
                  <a:gd name="T30" fmla="*/ 29 w 75"/>
                  <a:gd name="T31" fmla="*/ 56 h 67"/>
                  <a:gd name="T32" fmla="*/ 29 w 75"/>
                  <a:gd name="T33" fmla="*/ 59 h 67"/>
                  <a:gd name="T34" fmla="*/ 34 w 75"/>
                  <a:gd name="T35" fmla="*/ 67 h 67"/>
                  <a:gd name="T36" fmla="*/ 38 w 75"/>
                  <a:gd name="T37" fmla="*/ 52 h 67"/>
                  <a:gd name="T38" fmla="*/ 34 w 75"/>
                  <a:gd name="T39" fmla="*/ 41 h 67"/>
                  <a:gd name="T40" fmla="*/ 55 w 75"/>
                  <a:gd name="T41" fmla="*/ 48 h 67"/>
                  <a:gd name="T42" fmla="*/ 63 w 75"/>
                  <a:gd name="T43" fmla="*/ 48 h 67"/>
                  <a:gd name="T44" fmla="*/ 75 w 75"/>
                  <a:gd name="T45" fmla="*/ 41 h 67"/>
                  <a:gd name="T46" fmla="*/ 75 w 75"/>
                  <a:gd name="T47" fmla="*/ 37 h 67"/>
                  <a:gd name="T48" fmla="*/ 63 w 75"/>
                  <a:gd name="T49" fmla="*/ 37 h 67"/>
                  <a:gd name="T50" fmla="*/ 46 w 75"/>
                  <a:gd name="T51" fmla="*/ 37 h 67"/>
                  <a:gd name="T52" fmla="*/ 34 w 75"/>
                  <a:gd name="T53" fmla="*/ 41 h 67"/>
                  <a:gd name="T54" fmla="*/ 46 w 75"/>
                  <a:gd name="T55" fmla="*/ 29 h 67"/>
                  <a:gd name="T56" fmla="*/ 50 w 75"/>
                  <a:gd name="T57" fmla="*/ 11 h 67"/>
                  <a:gd name="T58" fmla="*/ 42 w 75"/>
                  <a:gd name="T5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67">
                    <a:moveTo>
                      <a:pt x="42" y="0"/>
                    </a:moveTo>
                    <a:lnTo>
                      <a:pt x="34" y="11"/>
                    </a:lnTo>
                    <a:lnTo>
                      <a:pt x="29" y="18"/>
                    </a:lnTo>
                    <a:lnTo>
                      <a:pt x="34" y="41"/>
                    </a:lnTo>
                    <a:lnTo>
                      <a:pt x="29" y="29"/>
                    </a:lnTo>
                    <a:lnTo>
                      <a:pt x="25" y="14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38" y="44"/>
                    </a:lnTo>
                    <a:lnTo>
                      <a:pt x="17" y="37"/>
                    </a:lnTo>
                    <a:lnTo>
                      <a:pt x="8" y="33"/>
                    </a:lnTo>
                    <a:lnTo>
                      <a:pt x="0" y="37"/>
                    </a:lnTo>
                    <a:lnTo>
                      <a:pt x="17" y="44"/>
                    </a:lnTo>
                    <a:lnTo>
                      <a:pt x="34" y="44"/>
                    </a:lnTo>
                    <a:lnTo>
                      <a:pt x="29" y="56"/>
                    </a:lnTo>
                    <a:lnTo>
                      <a:pt x="29" y="59"/>
                    </a:lnTo>
                    <a:lnTo>
                      <a:pt x="34" y="67"/>
                    </a:lnTo>
                    <a:lnTo>
                      <a:pt x="38" y="52"/>
                    </a:lnTo>
                    <a:lnTo>
                      <a:pt x="34" y="41"/>
                    </a:lnTo>
                    <a:lnTo>
                      <a:pt x="55" y="48"/>
                    </a:lnTo>
                    <a:lnTo>
                      <a:pt x="63" y="48"/>
                    </a:lnTo>
                    <a:lnTo>
                      <a:pt x="75" y="41"/>
                    </a:lnTo>
                    <a:lnTo>
                      <a:pt x="75" y="37"/>
                    </a:lnTo>
                    <a:lnTo>
                      <a:pt x="63" y="37"/>
                    </a:lnTo>
                    <a:lnTo>
                      <a:pt x="46" y="37"/>
                    </a:lnTo>
                    <a:lnTo>
                      <a:pt x="34" y="41"/>
                    </a:lnTo>
                    <a:lnTo>
                      <a:pt x="46" y="29"/>
                    </a:lnTo>
                    <a:lnTo>
                      <a:pt x="50" y="1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8" name="Freeform 74"/>
              <p:cNvSpPr>
                <a:spLocks/>
              </p:cNvSpPr>
              <p:nvPr/>
            </p:nvSpPr>
            <p:spPr bwMode="auto">
              <a:xfrm>
                <a:off x="3409" y="3636"/>
                <a:ext cx="38" cy="78"/>
              </a:xfrm>
              <a:custGeom>
                <a:avLst/>
                <a:gdLst>
                  <a:gd name="T0" fmla="*/ 17 w 38"/>
                  <a:gd name="T1" fmla="*/ 0 h 78"/>
                  <a:gd name="T2" fmla="*/ 17 w 38"/>
                  <a:gd name="T3" fmla="*/ 19 h 78"/>
                  <a:gd name="T4" fmla="*/ 21 w 38"/>
                  <a:gd name="T5" fmla="*/ 37 h 78"/>
                  <a:gd name="T6" fmla="*/ 13 w 38"/>
                  <a:gd name="T7" fmla="*/ 30 h 78"/>
                  <a:gd name="T8" fmla="*/ 4 w 38"/>
                  <a:gd name="T9" fmla="*/ 30 h 78"/>
                  <a:gd name="T10" fmla="*/ 0 w 38"/>
                  <a:gd name="T11" fmla="*/ 34 h 78"/>
                  <a:gd name="T12" fmla="*/ 0 w 38"/>
                  <a:gd name="T13" fmla="*/ 37 h 78"/>
                  <a:gd name="T14" fmla="*/ 8 w 38"/>
                  <a:gd name="T15" fmla="*/ 41 h 78"/>
                  <a:gd name="T16" fmla="*/ 17 w 38"/>
                  <a:gd name="T17" fmla="*/ 41 h 78"/>
                  <a:gd name="T18" fmla="*/ 25 w 38"/>
                  <a:gd name="T19" fmla="*/ 34 h 78"/>
                  <a:gd name="T20" fmla="*/ 21 w 38"/>
                  <a:gd name="T21" fmla="*/ 56 h 78"/>
                  <a:gd name="T22" fmla="*/ 25 w 38"/>
                  <a:gd name="T23" fmla="*/ 67 h 78"/>
                  <a:gd name="T24" fmla="*/ 38 w 38"/>
                  <a:gd name="T25" fmla="*/ 78 h 78"/>
                  <a:gd name="T26" fmla="*/ 17 w 38"/>
                  <a:gd name="T2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78">
                    <a:moveTo>
                      <a:pt x="17" y="0"/>
                    </a:moveTo>
                    <a:lnTo>
                      <a:pt x="17" y="19"/>
                    </a:lnTo>
                    <a:lnTo>
                      <a:pt x="21" y="37"/>
                    </a:lnTo>
                    <a:lnTo>
                      <a:pt x="13" y="30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8" y="41"/>
                    </a:lnTo>
                    <a:lnTo>
                      <a:pt x="17" y="41"/>
                    </a:lnTo>
                    <a:lnTo>
                      <a:pt x="25" y="34"/>
                    </a:lnTo>
                    <a:lnTo>
                      <a:pt x="21" y="56"/>
                    </a:lnTo>
                    <a:lnTo>
                      <a:pt x="25" y="67"/>
                    </a:lnTo>
                    <a:lnTo>
                      <a:pt x="38" y="7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9" name="Freeform 75"/>
              <p:cNvSpPr>
                <a:spLocks/>
              </p:cNvSpPr>
              <p:nvPr/>
            </p:nvSpPr>
            <p:spPr bwMode="auto">
              <a:xfrm>
                <a:off x="3409" y="3636"/>
                <a:ext cx="38" cy="78"/>
              </a:xfrm>
              <a:custGeom>
                <a:avLst/>
                <a:gdLst>
                  <a:gd name="T0" fmla="*/ 17 w 38"/>
                  <a:gd name="T1" fmla="*/ 0 h 78"/>
                  <a:gd name="T2" fmla="*/ 17 w 38"/>
                  <a:gd name="T3" fmla="*/ 19 h 78"/>
                  <a:gd name="T4" fmla="*/ 21 w 38"/>
                  <a:gd name="T5" fmla="*/ 37 h 78"/>
                  <a:gd name="T6" fmla="*/ 13 w 38"/>
                  <a:gd name="T7" fmla="*/ 30 h 78"/>
                  <a:gd name="T8" fmla="*/ 4 w 38"/>
                  <a:gd name="T9" fmla="*/ 30 h 78"/>
                  <a:gd name="T10" fmla="*/ 0 w 38"/>
                  <a:gd name="T11" fmla="*/ 34 h 78"/>
                  <a:gd name="T12" fmla="*/ 0 w 38"/>
                  <a:gd name="T13" fmla="*/ 37 h 78"/>
                  <a:gd name="T14" fmla="*/ 8 w 38"/>
                  <a:gd name="T15" fmla="*/ 41 h 78"/>
                  <a:gd name="T16" fmla="*/ 17 w 38"/>
                  <a:gd name="T17" fmla="*/ 41 h 78"/>
                  <a:gd name="T18" fmla="*/ 25 w 38"/>
                  <a:gd name="T19" fmla="*/ 34 h 78"/>
                  <a:gd name="T20" fmla="*/ 21 w 38"/>
                  <a:gd name="T21" fmla="*/ 56 h 78"/>
                  <a:gd name="T22" fmla="*/ 25 w 38"/>
                  <a:gd name="T23" fmla="*/ 67 h 78"/>
                  <a:gd name="T24" fmla="*/ 38 w 38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78">
                    <a:moveTo>
                      <a:pt x="17" y="0"/>
                    </a:moveTo>
                    <a:lnTo>
                      <a:pt x="17" y="19"/>
                    </a:lnTo>
                    <a:lnTo>
                      <a:pt x="21" y="37"/>
                    </a:lnTo>
                    <a:lnTo>
                      <a:pt x="13" y="30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8" y="41"/>
                    </a:lnTo>
                    <a:lnTo>
                      <a:pt x="17" y="41"/>
                    </a:lnTo>
                    <a:lnTo>
                      <a:pt x="25" y="34"/>
                    </a:lnTo>
                    <a:lnTo>
                      <a:pt x="21" y="56"/>
                    </a:lnTo>
                    <a:lnTo>
                      <a:pt x="25" y="67"/>
                    </a:lnTo>
                    <a:lnTo>
                      <a:pt x="38" y="78"/>
                    </a:lnTo>
                  </a:path>
                </a:pathLst>
              </a:custGeom>
              <a:noFill/>
              <a:ln w="0">
                <a:solidFill>
                  <a:srgbClr val="8091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0" name="Freeform 76"/>
              <p:cNvSpPr>
                <a:spLocks/>
              </p:cNvSpPr>
              <p:nvPr/>
            </p:nvSpPr>
            <p:spPr bwMode="auto">
              <a:xfrm>
                <a:off x="3426" y="3636"/>
                <a:ext cx="42" cy="78"/>
              </a:xfrm>
              <a:custGeom>
                <a:avLst/>
                <a:gdLst>
                  <a:gd name="T0" fmla="*/ 21 w 42"/>
                  <a:gd name="T1" fmla="*/ 78 h 78"/>
                  <a:gd name="T2" fmla="*/ 21 w 42"/>
                  <a:gd name="T3" fmla="*/ 60 h 78"/>
                  <a:gd name="T4" fmla="*/ 16 w 42"/>
                  <a:gd name="T5" fmla="*/ 41 h 78"/>
                  <a:gd name="T6" fmla="*/ 8 w 42"/>
                  <a:gd name="T7" fmla="*/ 34 h 78"/>
                  <a:gd name="T8" fmla="*/ 21 w 42"/>
                  <a:gd name="T9" fmla="*/ 41 h 78"/>
                  <a:gd name="T10" fmla="*/ 37 w 42"/>
                  <a:gd name="T11" fmla="*/ 41 h 78"/>
                  <a:gd name="T12" fmla="*/ 42 w 42"/>
                  <a:gd name="T13" fmla="*/ 41 h 78"/>
                  <a:gd name="T14" fmla="*/ 29 w 42"/>
                  <a:gd name="T15" fmla="*/ 30 h 78"/>
                  <a:gd name="T16" fmla="*/ 25 w 42"/>
                  <a:gd name="T17" fmla="*/ 30 h 78"/>
                  <a:gd name="T18" fmla="*/ 8 w 42"/>
                  <a:gd name="T19" fmla="*/ 34 h 78"/>
                  <a:gd name="T20" fmla="*/ 16 w 42"/>
                  <a:gd name="T21" fmla="*/ 22 h 78"/>
                  <a:gd name="T22" fmla="*/ 29 w 42"/>
                  <a:gd name="T23" fmla="*/ 19 h 78"/>
                  <a:gd name="T24" fmla="*/ 33 w 42"/>
                  <a:gd name="T25" fmla="*/ 4 h 78"/>
                  <a:gd name="T26" fmla="*/ 29 w 42"/>
                  <a:gd name="T27" fmla="*/ 8 h 78"/>
                  <a:gd name="T28" fmla="*/ 12 w 42"/>
                  <a:gd name="T29" fmla="*/ 19 h 78"/>
                  <a:gd name="T30" fmla="*/ 4 w 42"/>
                  <a:gd name="T31" fmla="*/ 37 h 78"/>
                  <a:gd name="T32" fmla="*/ 8 w 42"/>
                  <a:gd name="T33" fmla="*/ 15 h 78"/>
                  <a:gd name="T34" fmla="*/ 8 w 42"/>
                  <a:gd name="T35" fmla="*/ 8 h 78"/>
                  <a:gd name="T36" fmla="*/ 0 w 42"/>
                  <a:gd name="T37" fmla="*/ 0 h 78"/>
                  <a:gd name="T38" fmla="*/ 21 w 42"/>
                  <a:gd name="T3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78">
                    <a:moveTo>
                      <a:pt x="21" y="78"/>
                    </a:moveTo>
                    <a:lnTo>
                      <a:pt x="21" y="60"/>
                    </a:lnTo>
                    <a:lnTo>
                      <a:pt x="16" y="41"/>
                    </a:lnTo>
                    <a:lnTo>
                      <a:pt x="8" y="34"/>
                    </a:lnTo>
                    <a:lnTo>
                      <a:pt x="21" y="41"/>
                    </a:lnTo>
                    <a:lnTo>
                      <a:pt x="37" y="41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25" y="30"/>
                    </a:lnTo>
                    <a:lnTo>
                      <a:pt x="8" y="34"/>
                    </a:lnTo>
                    <a:lnTo>
                      <a:pt x="16" y="22"/>
                    </a:lnTo>
                    <a:lnTo>
                      <a:pt x="29" y="19"/>
                    </a:lnTo>
                    <a:lnTo>
                      <a:pt x="33" y="4"/>
                    </a:lnTo>
                    <a:lnTo>
                      <a:pt x="29" y="8"/>
                    </a:lnTo>
                    <a:lnTo>
                      <a:pt x="12" y="19"/>
                    </a:lnTo>
                    <a:lnTo>
                      <a:pt x="4" y="37"/>
                    </a:lnTo>
                    <a:lnTo>
                      <a:pt x="8" y="15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21" y="78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1" name="Freeform 77"/>
              <p:cNvSpPr>
                <a:spLocks/>
              </p:cNvSpPr>
              <p:nvPr/>
            </p:nvSpPr>
            <p:spPr bwMode="auto">
              <a:xfrm>
                <a:off x="3426" y="3636"/>
                <a:ext cx="42" cy="78"/>
              </a:xfrm>
              <a:custGeom>
                <a:avLst/>
                <a:gdLst>
                  <a:gd name="T0" fmla="*/ 21 w 42"/>
                  <a:gd name="T1" fmla="*/ 78 h 78"/>
                  <a:gd name="T2" fmla="*/ 21 w 42"/>
                  <a:gd name="T3" fmla="*/ 60 h 78"/>
                  <a:gd name="T4" fmla="*/ 16 w 42"/>
                  <a:gd name="T5" fmla="*/ 41 h 78"/>
                  <a:gd name="T6" fmla="*/ 8 w 42"/>
                  <a:gd name="T7" fmla="*/ 34 h 78"/>
                  <a:gd name="T8" fmla="*/ 21 w 42"/>
                  <a:gd name="T9" fmla="*/ 41 h 78"/>
                  <a:gd name="T10" fmla="*/ 37 w 42"/>
                  <a:gd name="T11" fmla="*/ 41 h 78"/>
                  <a:gd name="T12" fmla="*/ 42 w 42"/>
                  <a:gd name="T13" fmla="*/ 41 h 78"/>
                  <a:gd name="T14" fmla="*/ 29 w 42"/>
                  <a:gd name="T15" fmla="*/ 30 h 78"/>
                  <a:gd name="T16" fmla="*/ 25 w 42"/>
                  <a:gd name="T17" fmla="*/ 30 h 78"/>
                  <a:gd name="T18" fmla="*/ 8 w 42"/>
                  <a:gd name="T19" fmla="*/ 34 h 78"/>
                  <a:gd name="T20" fmla="*/ 16 w 42"/>
                  <a:gd name="T21" fmla="*/ 22 h 78"/>
                  <a:gd name="T22" fmla="*/ 29 w 42"/>
                  <a:gd name="T23" fmla="*/ 19 h 78"/>
                  <a:gd name="T24" fmla="*/ 33 w 42"/>
                  <a:gd name="T25" fmla="*/ 4 h 78"/>
                  <a:gd name="T26" fmla="*/ 29 w 42"/>
                  <a:gd name="T27" fmla="*/ 8 h 78"/>
                  <a:gd name="T28" fmla="*/ 12 w 42"/>
                  <a:gd name="T29" fmla="*/ 19 h 78"/>
                  <a:gd name="T30" fmla="*/ 4 w 42"/>
                  <a:gd name="T31" fmla="*/ 37 h 78"/>
                  <a:gd name="T32" fmla="*/ 8 w 42"/>
                  <a:gd name="T33" fmla="*/ 15 h 78"/>
                  <a:gd name="T34" fmla="*/ 8 w 42"/>
                  <a:gd name="T35" fmla="*/ 8 h 78"/>
                  <a:gd name="T36" fmla="*/ 0 w 42"/>
                  <a:gd name="T3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8">
                    <a:moveTo>
                      <a:pt x="21" y="78"/>
                    </a:moveTo>
                    <a:lnTo>
                      <a:pt x="21" y="60"/>
                    </a:lnTo>
                    <a:lnTo>
                      <a:pt x="16" y="41"/>
                    </a:lnTo>
                    <a:lnTo>
                      <a:pt x="8" y="34"/>
                    </a:lnTo>
                    <a:lnTo>
                      <a:pt x="21" y="41"/>
                    </a:lnTo>
                    <a:lnTo>
                      <a:pt x="37" y="41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25" y="30"/>
                    </a:lnTo>
                    <a:lnTo>
                      <a:pt x="8" y="34"/>
                    </a:lnTo>
                    <a:lnTo>
                      <a:pt x="16" y="22"/>
                    </a:lnTo>
                    <a:lnTo>
                      <a:pt x="29" y="19"/>
                    </a:lnTo>
                    <a:lnTo>
                      <a:pt x="33" y="4"/>
                    </a:lnTo>
                    <a:lnTo>
                      <a:pt x="29" y="8"/>
                    </a:lnTo>
                    <a:lnTo>
                      <a:pt x="12" y="19"/>
                    </a:lnTo>
                    <a:lnTo>
                      <a:pt x="4" y="37"/>
                    </a:lnTo>
                    <a:lnTo>
                      <a:pt x="8" y="15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8091C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2" name="Freeform 78"/>
              <p:cNvSpPr>
                <a:spLocks/>
              </p:cNvSpPr>
              <p:nvPr/>
            </p:nvSpPr>
            <p:spPr bwMode="auto">
              <a:xfrm>
                <a:off x="3422" y="3532"/>
                <a:ext cx="75" cy="63"/>
              </a:xfrm>
              <a:custGeom>
                <a:avLst/>
                <a:gdLst>
                  <a:gd name="T0" fmla="*/ 25 w 75"/>
                  <a:gd name="T1" fmla="*/ 33 h 63"/>
                  <a:gd name="T2" fmla="*/ 46 w 75"/>
                  <a:gd name="T3" fmla="*/ 18 h 63"/>
                  <a:gd name="T4" fmla="*/ 58 w 75"/>
                  <a:gd name="T5" fmla="*/ 14 h 63"/>
                  <a:gd name="T6" fmla="*/ 75 w 75"/>
                  <a:gd name="T7" fmla="*/ 18 h 63"/>
                  <a:gd name="T8" fmla="*/ 58 w 75"/>
                  <a:gd name="T9" fmla="*/ 29 h 63"/>
                  <a:gd name="T10" fmla="*/ 41 w 75"/>
                  <a:gd name="T11" fmla="*/ 37 h 63"/>
                  <a:gd name="T12" fmla="*/ 25 w 75"/>
                  <a:gd name="T13" fmla="*/ 33 h 63"/>
                  <a:gd name="T14" fmla="*/ 37 w 75"/>
                  <a:gd name="T15" fmla="*/ 37 h 63"/>
                  <a:gd name="T16" fmla="*/ 46 w 75"/>
                  <a:gd name="T17" fmla="*/ 52 h 63"/>
                  <a:gd name="T18" fmla="*/ 50 w 75"/>
                  <a:gd name="T19" fmla="*/ 63 h 63"/>
                  <a:gd name="T20" fmla="*/ 33 w 75"/>
                  <a:gd name="T21" fmla="*/ 59 h 63"/>
                  <a:gd name="T22" fmla="*/ 25 w 75"/>
                  <a:gd name="T23" fmla="*/ 52 h 63"/>
                  <a:gd name="T24" fmla="*/ 25 w 75"/>
                  <a:gd name="T25" fmla="*/ 33 h 63"/>
                  <a:gd name="T26" fmla="*/ 16 w 75"/>
                  <a:gd name="T27" fmla="*/ 41 h 63"/>
                  <a:gd name="T28" fmla="*/ 0 w 75"/>
                  <a:gd name="T29" fmla="*/ 44 h 63"/>
                  <a:gd name="T30" fmla="*/ 8 w 75"/>
                  <a:gd name="T31" fmla="*/ 33 h 63"/>
                  <a:gd name="T32" fmla="*/ 20 w 75"/>
                  <a:gd name="T33" fmla="*/ 37 h 63"/>
                  <a:gd name="T34" fmla="*/ 12 w 75"/>
                  <a:gd name="T35" fmla="*/ 22 h 63"/>
                  <a:gd name="T36" fmla="*/ 8 w 75"/>
                  <a:gd name="T37" fmla="*/ 14 h 63"/>
                  <a:gd name="T38" fmla="*/ 12 w 75"/>
                  <a:gd name="T39" fmla="*/ 7 h 63"/>
                  <a:gd name="T40" fmla="*/ 20 w 75"/>
                  <a:gd name="T41" fmla="*/ 11 h 63"/>
                  <a:gd name="T42" fmla="*/ 20 w 75"/>
                  <a:gd name="T43" fmla="*/ 18 h 63"/>
                  <a:gd name="T44" fmla="*/ 25 w 75"/>
                  <a:gd name="T45" fmla="*/ 37 h 63"/>
                  <a:gd name="T46" fmla="*/ 29 w 75"/>
                  <a:gd name="T47" fmla="*/ 18 h 63"/>
                  <a:gd name="T48" fmla="*/ 37 w 75"/>
                  <a:gd name="T49" fmla="*/ 3 h 63"/>
                  <a:gd name="T50" fmla="*/ 46 w 75"/>
                  <a:gd name="T51" fmla="*/ 0 h 63"/>
                  <a:gd name="T52" fmla="*/ 46 w 75"/>
                  <a:gd name="T53" fmla="*/ 3 h 63"/>
                  <a:gd name="T54" fmla="*/ 46 w 75"/>
                  <a:gd name="T55" fmla="*/ 14 h 63"/>
                  <a:gd name="T56" fmla="*/ 33 w 75"/>
                  <a:gd name="T57" fmla="*/ 22 h 63"/>
                  <a:gd name="T58" fmla="*/ 25 w 75"/>
                  <a:gd name="T59" fmla="*/ 3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63">
                    <a:moveTo>
                      <a:pt x="25" y="33"/>
                    </a:moveTo>
                    <a:lnTo>
                      <a:pt x="46" y="18"/>
                    </a:lnTo>
                    <a:lnTo>
                      <a:pt x="58" y="14"/>
                    </a:lnTo>
                    <a:lnTo>
                      <a:pt x="75" y="18"/>
                    </a:lnTo>
                    <a:lnTo>
                      <a:pt x="58" y="29"/>
                    </a:lnTo>
                    <a:lnTo>
                      <a:pt x="41" y="37"/>
                    </a:lnTo>
                    <a:lnTo>
                      <a:pt x="25" y="33"/>
                    </a:lnTo>
                    <a:lnTo>
                      <a:pt x="37" y="37"/>
                    </a:lnTo>
                    <a:lnTo>
                      <a:pt x="46" y="52"/>
                    </a:lnTo>
                    <a:lnTo>
                      <a:pt x="50" y="63"/>
                    </a:lnTo>
                    <a:lnTo>
                      <a:pt x="33" y="59"/>
                    </a:lnTo>
                    <a:lnTo>
                      <a:pt x="25" y="52"/>
                    </a:lnTo>
                    <a:lnTo>
                      <a:pt x="25" y="33"/>
                    </a:lnTo>
                    <a:lnTo>
                      <a:pt x="16" y="41"/>
                    </a:lnTo>
                    <a:lnTo>
                      <a:pt x="0" y="44"/>
                    </a:lnTo>
                    <a:lnTo>
                      <a:pt x="8" y="33"/>
                    </a:lnTo>
                    <a:lnTo>
                      <a:pt x="20" y="37"/>
                    </a:lnTo>
                    <a:lnTo>
                      <a:pt x="12" y="22"/>
                    </a:lnTo>
                    <a:lnTo>
                      <a:pt x="8" y="14"/>
                    </a:lnTo>
                    <a:lnTo>
                      <a:pt x="12" y="7"/>
                    </a:lnTo>
                    <a:lnTo>
                      <a:pt x="20" y="11"/>
                    </a:lnTo>
                    <a:lnTo>
                      <a:pt x="20" y="18"/>
                    </a:lnTo>
                    <a:lnTo>
                      <a:pt x="25" y="37"/>
                    </a:lnTo>
                    <a:lnTo>
                      <a:pt x="29" y="18"/>
                    </a:lnTo>
                    <a:lnTo>
                      <a:pt x="37" y="3"/>
                    </a:lnTo>
                    <a:lnTo>
                      <a:pt x="46" y="0"/>
                    </a:lnTo>
                    <a:lnTo>
                      <a:pt x="46" y="3"/>
                    </a:lnTo>
                    <a:lnTo>
                      <a:pt x="46" y="14"/>
                    </a:lnTo>
                    <a:lnTo>
                      <a:pt x="33" y="22"/>
                    </a:lnTo>
                    <a:lnTo>
                      <a:pt x="25" y="33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3" name="Freeform 79"/>
              <p:cNvSpPr>
                <a:spLocks/>
              </p:cNvSpPr>
              <p:nvPr/>
            </p:nvSpPr>
            <p:spPr bwMode="auto">
              <a:xfrm>
                <a:off x="3447" y="3588"/>
                <a:ext cx="75" cy="67"/>
              </a:xfrm>
              <a:custGeom>
                <a:avLst/>
                <a:gdLst>
                  <a:gd name="T0" fmla="*/ 29 w 75"/>
                  <a:gd name="T1" fmla="*/ 41 h 67"/>
                  <a:gd name="T2" fmla="*/ 42 w 75"/>
                  <a:gd name="T3" fmla="*/ 18 h 67"/>
                  <a:gd name="T4" fmla="*/ 50 w 75"/>
                  <a:gd name="T5" fmla="*/ 7 h 67"/>
                  <a:gd name="T6" fmla="*/ 62 w 75"/>
                  <a:gd name="T7" fmla="*/ 3 h 67"/>
                  <a:gd name="T8" fmla="*/ 58 w 75"/>
                  <a:gd name="T9" fmla="*/ 22 h 67"/>
                  <a:gd name="T10" fmla="*/ 50 w 75"/>
                  <a:gd name="T11" fmla="*/ 33 h 67"/>
                  <a:gd name="T12" fmla="*/ 33 w 75"/>
                  <a:gd name="T13" fmla="*/ 41 h 67"/>
                  <a:gd name="T14" fmla="*/ 46 w 75"/>
                  <a:gd name="T15" fmla="*/ 41 h 67"/>
                  <a:gd name="T16" fmla="*/ 62 w 75"/>
                  <a:gd name="T17" fmla="*/ 48 h 67"/>
                  <a:gd name="T18" fmla="*/ 75 w 75"/>
                  <a:gd name="T19" fmla="*/ 56 h 67"/>
                  <a:gd name="T20" fmla="*/ 58 w 75"/>
                  <a:gd name="T21" fmla="*/ 63 h 67"/>
                  <a:gd name="T22" fmla="*/ 50 w 75"/>
                  <a:gd name="T23" fmla="*/ 59 h 67"/>
                  <a:gd name="T24" fmla="*/ 29 w 75"/>
                  <a:gd name="T25" fmla="*/ 41 h 67"/>
                  <a:gd name="T26" fmla="*/ 29 w 75"/>
                  <a:gd name="T27" fmla="*/ 56 h 67"/>
                  <a:gd name="T28" fmla="*/ 16 w 75"/>
                  <a:gd name="T29" fmla="*/ 67 h 67"/>
                  <a:gd name="T30" fmla="*/ 16 w 75"/>
                  <a:gd name="T31" fmla="*/ 59 h 67"/>
                  <a:gd name="T32" fmla="*/ 21 w 75"/>
                  <a:gd name="T33" fmla="*/ 52 h 67"/>
                  <a:gd name="T34" fmla="*/ 33 w 75"/>
                  <a:gd name="T35" fmla="*/ 44 h 67"/>
                  <a:gd name="T36" fmla="*/ 12 w 75"/>
                  <a:gd name="T37" fmla="*/ 41 h 67"/>
                  <a:gd name="T38" fmla="*/ 0 w 75"/>
                  <a:gd name="T39" fmla="*/ 26 h 67"/>
                  <a:gd name="T40" fmla="*/ 12 w 75"/>
                  <a:gd name="T41" fmla="*/ 26 h 67"/>
                  <a:gd name="T42" fmla="*/ 16 w 75"/>
                  <a:gd name="T43" fmla="*/ 29 h 67"/>
                  <a:gd name="T44" fmla="*/ 33 w 75"/>
                  <a:gd name="T45" fmla="*/ 48 h 67"/>
                  <a:gd name="T46" fmla="*/ 25 w 75"/>
                  <a:gd name="T47" fmla="*/ 29 h 67"/>
                  <a:gd name="T48" fmla="*/ 21 w 75"/>
                  <a:gd name="T49" fmla="*/ 7 h 67"/>
                  <a:gd name="T50" fmla="*/ 25 w 75"/>
                  <a:gd name="T51" fmla="*/ 0 h 67"/>
                  <a:gd name="T52" fmla="*/ 29 w 75"/>
                  <a:gd name="T53" fmla="*/ 3 h 67"/>
                  <a:gd name="T54" fmla="*/ 33 w 75"/>
                  <a:gd name="T55" fmla="*/ 14 h 67"/>
                  <a:gd name="T56" fmla="*/ 33 w 75"/>
                  <a:gd name="T57" fmla="*/ 26 h 67"/>
                  <a:gd name="T58" fmla="*/ 29 w 75"/>
                  <a:gd name="T59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67">
                    <a:moveTo>
                      <a:pt x="29" y="41"/>
                    </a:moveTo>
                    <a:lnTo>
                      <a:pt x="42" y="18"/>
                    </a:lnTo>
                    <a:lnTo>
                      <a:pt x="50" y="7"/>
                    </a:lnTo>
                    <a:lnTo>
                      <a:pt x="62" y="3"/>
                    </a:lnTo>
                    <a:lnTo>
                      <a:pt x="58" y="22"/>
                    </a:lnTo>
                    <a:lnTo>
                      <a:pt x="50" y="33"/>
                    </a:lnTo>
                    <a:lnTo>
                      <a:pt x="33" y="41"/>
                    </a:lnTo>
                    <a:lnTo>
                      <a:pt x="46" y="41"/>
                    </a:lnTo>
                    <a:lnTo>
                      <a:pt x="62" y="48"/>
                    </a:lnTo>
                    <a:lnTo>
                      <a:pt x="75" y="56"/>
                    </a:lnTo>
                    <a:lnTo>
                      <a:pt x="58" y="63"/>
                    </a:lnTo>
                    <a:lnTo>
                      <a:pt x="50" y="59"/>
                    </a:lnTo>
                    <a:lnTo>
                      <a:pt x="29" y="41"/>
                    </a:lnTo>
                    <a:lnTo>
                      <a:pt x="29" y="56"/>
                    </a:lnTo>
                    <a:lnTo>
                      <a:pt x="16" y="67"/>
                    </a:lnTo>
                    <a:lnTo>
                      <a:pt x="16" y="59"/>
                    </a:lnTo>
                    <a:lnTo>
                      <a:pt x="21" y="52"/>
                    </a:lnTo>
                    <a:lnTo>
                      <a:pt x="33" y="44"/>
                    </a:lnTo>
                    <a:lnTo>
                      <a:pt x="12" y="41"/>
                    </a:lnTo>
                    <a:lnTo>
                      <a:pt x="0" y="26"/>
                    </a:lnTo>
                    <a:lnTo>
                      <a:pt x="12" y="26"/>
                    </a:lnTo>
                    <a:lnTo>
                      <a:pt x="16" y="29"/>
                    </a:lnTo>
                    <a:lnTo>
                      <a:pt x="33" y="48"/>
                    </a:lnTo>
                    <a:lnTo>
                      <a:pt x="25" y="29"/>
                    </a:lnTo>
                    <a:lnTo>
                      <a:pt x="21" y="7"/>
                    </a:lnTo>
                    <a:lnTo>
                      <a:pt x="25" y="0"/>
                    </a:lnTo>
                    <a:lnTo>
                      <a:pt x="29" y="3"/>
                    </a:lnTo>
                    <a:lnTo>
                      <a:pt x="33" y="14"/>
                    </a:lnTo>
                    <a:lnTo>
                      <a:pt x="33" y="26"/>
                    </a:lnTo>
                    <a:lnTo>
                      <a:pt x="29" y="41"/>
                    </a:lnTo>
                    <a:close/>
                  </a:path>
                </a:pathLst>
              </a:custGeom>
              <a:solidFill>
                <a:srgbClr val="809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4" name="Freeform 80"/>
              <p:cNvSpPr>
                <a:spLocks/>
              </p:cNvSpPr>
              <p:nvPr/>
            </p:nvSpPr>
            <p:spPr bwMode="auto">
              <a:xfrm>
                <a:off x="251" y="2852"/>
                <a:ext cx="88" cy="168"/>
              </a:xfrm>
              <a:custGeom>
                <a:avLst/>
                <a:gdLst>
                  <a:gd name="T0" fmla="*/ 88 w 88"/>
                  <a:gd name="T1" fmla="*/ 168 h 168"/>
                  <a:gd name="T2" fmla="*/ 80 w 88"/>
                  <a:gd name="T3" fmla="*/ 164 h 168"/>
                  <a:gd name="T4" fmla="*/ 55 w 88"/>
                  <a:gd name="T5" fmla="*/ 149 h 168"/>
                  <a:gd name="T6" fmla="*/ 42 w 88"/>
                  <a:gd name="T7" fmla="*/ 142 h 168"/>
                  <a:gd name="T8" fmla="*/ 21 w 88"/>
                  <a:gd name="T9" fmla="*/ 112 h 168"/>
                  <a:gd name="T10" fmla="*/ 13 w 88"/>
                  <a:gd name="T11" fmla="*/ 105 h 168"/>
                  <a:gd name="T12" fmla="*/ 4 w 88"/>
                  <a:gd name="T13" fmla="*/ 82 h 168"/>
                  <a:gd name="T14" fmla="*/ 0 w 88"/>
                  <a:gd name="T15" fmla="*/ 60 h 168"/>
                  <a:gd name="T16" fmla="*/ 9 w 88"/>
                  <a:gd name="T17" fmla="*/ 41 h 168"/>
                  <a:gd name="T18" fmla="*/ 30 w 88"/>
                  <a:gd name="T19" fmla="*/ 19 h 168"/>
                  <a:gd name="T20" fmla="*/ 63 w 88"/>
                  <a:gd name="T21" fmla="*/ 0 h 168"/>
                  <a:gd name="T22" fmla="*/ 55 w 88"/>
                  <a:gd name="T23" fmla="*/ 23 h 168"/>
                  <a:gd name="T24" fmla="*/ 42 w 88"/>
                  <a:gd name="T25" fmla="*/ 37 h 168"/>
                  <a:gd name="T26" fmla="*/ 38 w 88"/>
                  <a:gd name="T27" fmla="*/ 56 h 168"/>
                  <a:gd name="T28" fmla="*/ 38 w 88"/>
                  <a:gd name="T29" fmla="*/ 64 h 168"/>
                  <a:gd name="T30" fmla="*/ 42 w 88"/>
                  <a:gd name="T31" fmla="*/ 75 h 168"/>
                  <a:gd name="T32" fmla="*/ 46 w 88"/>
                  <a:gd name="T33" fmla="*/ 86 h 168"/>
                  <a:gd name="T34" fmla="*/ 59 w 88"/>
                  <a:gd name="T35" fmla="*/ 112 h 168"/>
                  <a:gd name="T36" fmla="*/ 67 w 88"/>
                  <a:gd name="T37" fmla="*/ 127 h 168"/>
                  <a:gd name="T38" fmla="*/ 71 w 88"/>
                  <a:gd name="T39" fmla="*/ 142 h 168"/>
                  <a:gd name="T40" fmla="*/ 84 w 88"/>
                  <a:gd name="T41" fmla="*/ 157 h 168"/>
                  <a:gd name="T42" fmla="*/ 88 w 88"/>
                  <a:gd name="T4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8" h="168">
                    <a:moveTo>
                      <a:pt x="88" y="168"/>
                    </a:moveTo>
                    <a:lnTo>
                      <a:pt x="80" y="164"/>
                    </a:lnTo>
                    <a:lnTo>
                      <a:pt x="55" y="149"/>
                    </a:lnTo>
                    <a:lnTo>
                      <a:pt x="42" y="142"/>
                    </a:lnTo>
                    <a:lnTo>
                      <a:pt x="21" y="112"/>
                    </a:lnTo>
                    <a:lnTo>
                      <a:pt x="13" y="105"/>
                    </a:lnTo>
                    <a:lnTo>
                      <a:pt x="4" y="82"/>
                    </a:lnTo>
                    <a:lnTo>
                      <a:pt x="0" y="60"/>
                    </a:lnTo>
                    <a:lnTo>
                      <a:pt x="9" y="41"/>
                    </a:lnTo>
                    <a:lnTo>
                      <a:pt x="30" y="19"/>
                    </a:lnTo>
                    <a:lnTo>
                      <a:pt x="63" y="0"/>
                    </a:lnTo>
                    <a:lnTo>
                      <a:pt x="55" y="23"/>
                    </a:lnTo>
                    <a:lnTo>
                      <a:pt x="42" y="37"/>
                    </a:lnTo>
                    <a:lnTo>
                      <a:pt x="38" y="56"/>
                    </a:lnTo>
                    <a:lnTo>
                      <a:pt x="38" y="64"/>
                    </a:lnTo>
                    <a:lnTo>
                      <a:pt x="42" y="75"/>
                    </a:lnTo>
                    <a:lnTo>
                      <a:pt x="46" y="86"/>
                    </a:lnTo>
                    <a:lnTo>
                      <a:pt x="59" y="112"/>
                    </a:lnTo>
                    <a:lnTo>
                      <a:pt x="67" y="127"/>
                    </a:lnTo>
                    <a:lnTo>
                      <a:pt x="71" y="142"/>
                    </a:lnTo>
                    <a:lnTo>
                      <a:pt x="84" y="157"/>
                    </a:lnTo>
                    <a:lnTo>
                      <a:pt x="88" y="168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5" name="Freeform 81"/>
              <p:cNvSpPr>
                <a:spLocks/>
              </p:cNvSpPr>
              <p:nvPr/>
            </p:nvSpPr>
            <p:spPr bwMode="auto">
              <a:xfrm>
                <a:off x="285" y="3087"/>
                <a:ext cx="381" cy="534"/>
              </a:xfrm>
              <a:custGeom>
                <a:avLst/>
                <a:gdLst>
                  <a:gd name="T0" fmla="*/ 12 w 381"/>
                  <a:gd name="T1" fmla="*/ 0 h 534"/>
                  <a:gd name="T2" fmla="*/ 17 w 381"/>
                  <a:gd name="T3" fmla="*/ 4 h 534"/>
                  <a:gd name="T4" fmla="*/ 25 w 381"/>
                  <a:gd name="T5" fmla="*/ 12 h 534"/>
                  <a:gd name="T6" fmla="*/ 58 w 381"/>
                  <a:gd name="T7" fmla="*/ 56 h 534"/>
                  <a:gd name="T8" fmla="*/ 88 w 381"/>
                  <a:gd name="T9" fmla="*/ 105 h 534"/>
                  <a:gd name="T10" fmla="*/ 113 w 381"/>
                  <a:gd name="T11" fmla="*/ 153 h 534"/>
                  <a:gd name="T12" fmla="*/ 134 w 381"/>
                  <a:gd name="T13" fmla="*/ 191 h 534"/>
                  <a:gd name="T14" fmla="*/ 151 w 381"/>
                  <a:gd name="T15" fmla="*/ 217 h 534"/>
                  <a:gd name="T16" fmla="*/ 163 w 381"/>
                  <a:gd name="T17" fmla="*/ 239 h 534"/>
                  <a:gd name="T18" fmla="*/ 184 w 381"/>
                  <a:gd name="T19" fmla="*/ 277 h 534"/>
                  <a:gd name="T20" fmla="*/ 205 w 381"/>
                  <a:gd name="T21" fmla="*/ 310 h 534"/>
                  <a:gd name="T22" fmla="*/ 226 w 381"/>
                  <a:gd name="T23" fmla="*/ 347 h 534"/>
                  <a:gd name="T24" fmla="*/ 259 w 381"/>
                  <a:gd name="T25" fmla="*/ 392 h 534"/>
                  <a:gd name="T26" fmla="*/ 297 w 381"/>
                  <a:gd name="T27" fmla="*/ 441 h 534"/>
                  <a:gd name="T28" fmla="*/ 331 w 381"/>
                  <a:gd name="T29" fmla="*/ 478 h 534"/>
                  <a:gd name="T30" fmla="*/ 343 w 381"/>
                  <a:gd name="T31" fmla="*/ 493 h 534"/>
                  <a:gd name="T32" fmla="*/ 352 w 381"/>
                  <a:gd name="T33" fmla="*/ 497 h 534"/>
                  <a:gd name="T34" fmla="*/ 360 w 381"/>
                  <a:gd name="T35" fmla="*/ 512 h 534"/>
                  <a:gd name="T36" fmla="*/ 381 w 381"/>
                  <a:gd name="T37" fmla="*/ 534 h 534"/>
                  <a:gd name="T38" fmla="*/ 368 w 381"/>
                  <a:gd name="T39" fmla="*/ 523 h 534"/>
                  <a:gd name="T40" fmla="*/ 352 w 381"/>
                  <a:gd name="T41" fmla="*/ 508 h 534"/>
                  <a:gd name="T42" fmla="*/ 297 w 381"/>
                  <a:gd name="T43" fmla="*/ 459 h 534"/>
                  <a:gd name="T44" fmla="*/ 247 w 381"/>
                  <a:gd name="T45" fmla="*/ 407 h 534"/>
                  <a:gd name="T46" fmla="*/ 222 w 381"/>
                  <a:gd name="T47" fmla="*/ 385 h 534"/>
                  <a:gd name="T48" fmla="*/ 209 w 381"/>
                  <a:gd name="T49" fmla="*/ 359 h 534"/>
                  <a:gd name="T50" fmla="*/ 176 w 381"/>
                  <a:gd name="T51" fmla="*/ 306 h 534"/>
                  <a:gd name="T52" fmla="*/ 151 w 381"/>
                  <a:gd name="T53" fmla="*/ 262 h 534"/>
                  <a:gd name="T54" fmla="*/ 134 w 381"/>
                  <a:gd name="T55" fmla="*/ 236 h 534"/>
                  <a:gd name="T56" fmla="*/ 125 w 381"/>
                  <a:gd name="T57" fmla="*/ 217 h 534"/>
                  <a:gd name="T58" fmla="*/ 104 w 381"/>
                  <a:gd name="T59" fmla="*/ 183 h 534"/>
                  <a:gd name="T60" fmla="*/ 92 w 381"/>
                  <a:gd name="T61" fmla="*/ 157 h 534"/>
                  <a:gd name="T62" fmla="*/ 71 w 381"/>
                  <a:gd name="T63" fmla="*/ 124 h 534"/>
                  <a:gd name="T64" fmla="*/ 29 w 381"/>
                  <a:gd name="T65" fmla="*/ 53 h 534"/>
                  <a:gd name="T66" fmla="*/ 21 w 381"/>
                  <a:gd name="T67" fmla="*/ 38 h 534"/>
                  <a:gd name="T68" fmla="*/ 12 w 381"/>
                  <a:gd name="T69" fmla="*/ 30 h 534"/>
                  <a:gd name="T70" fmla="*/ 8 w 381"/>
                  <a:gd name="T71" fmla="*/ 26 h 534"/>
                  <a:gd name="T72" fmla="*/ 0 w 381"/>
                  <a:gd name="T73" fmla="*/ 12 h 534"/>
                  <a:gd name="T74" fmla="*/ 12 w 381"/>
                  <a:gd name="T75" fmla="*/ 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1" h="534">
                    <a:moveTo>
                      <a:pt x="12" y="0"/>
                    </a:moveTo>
                    <a:lnTo>
                      <a:pt x="17" y="4"/>
                    </a:lnTo>
                    <a:lnTo>
                      <a:pt x="25" y="12"/>
                    </a:lnTo>
                    <a:lnTo>
                      <a:pt x="58" y="56"/>
                    </a:lnTo>
                    <a:lnTo>
                      <a:pt x="88" y="105"/>
                    </a:lnTo>
                    <a:lnTo>
                      <a:pt x="113" y="153"/>
                    </a:lnTo>
                    <a:lnTo>
                      <a:pt x="134" y="191"/>
                    </a:lnTo>
                    <a:lnTo>
                      <a:pt x="151" y="217"/>
                    </a:lnTo>
                    <a:lnTo>
                      <a:pt x="163" y="239"/>
                    </a:lnTo>
                    <a:lnTo>
                      <a:pt x="184" y="277"/>
                    </a:lnTo>
                    <a:lnTo>
                      <a:pt x="205" y="310"/>
                    </a:lnTo>
                    <a:lnTo>
                      <a:pt x="226" y="347"/>
                    </a:lnTo>
                    <a:lnTo>
                      <a:pt x="259" y="392"/>
                    </a:lnTo>
                    <a:lnTo>
                      <a:pt x="297" y="441"/>
                    </a:lnTo>
                    <a:lnTo>
                      <a:pt x="331" y="478"/>
                    </a:lnTo>
                    <a:lnTo>
                      <a:pt x="343" y="493"/>
                    </a:lnTo>
                    <a:lnTo>
                      <a:pt x="352" y="497"/>
                    </a:lnTo>
                    <a:lnTo>
                      <a:pt x="360" y="512"/>
                    </a:lnTo>
                    <a:lnTo>
                      <a:pt x="381" y="534"/>
                    </a:lnTo>
                    <a:lnTo>
                      <a:pt x="368" y="523"/>
                    </a:lnTo>
                    <a:lnTo>
                      <a:pt x="352" y="508"/>
                    </a:lnTo>
                    <a:lnTo>
                      <a:pt x="297" y="459"/>
                    </a:lnTo>
                    <a:lnTo>
                      <a:pt x="247" y="407"/>
                    </a:lnTo>
                    <a:lnTo>
                      <a:pt x="222" y="385"/>
                    </a:lnTo>
                    <a:lnTo>
                      <a:pt x="209" y="359"/>
                    </a:lnTo>
                    <a:lnTo>
                      <a:pt x="176" y="306"/>
                    </a:lnTo>
                    <a:lnTo>
                      <a:pt x="151" y="262"/>
                    </a:lnTo>
                    <a:lnTo>
                      <a:pt x="134" y="236"/>
                    </a:lnTo>
                    <a:lnTo>
                      <a:pt x="125" y="217"/>
                    </a:lnTo>
                    <a:lnTo>
                      <a:pt x="104" y="183"/>
                    </a:lnTo>
                    <a:lnTo>
                      <a:pt x="92" y="157"/>
                    </a:lnTo>
                    <a:lnTo>
                      <a:pt x="71" y="124"/>
                    </a:lnTo>
                    <a:lnTo>
                      <a:pt x="29" y="53"/>
                    </a:lnTo>
                    <a:lnTo>
                      <a:pt x="21" y="38"/>
                    </a:lnTo>
                    <a:lnTo>
                      <a:pt x="12" y="30"/>
                    </a:lnTo>
                    <a:lnTo>
                      <a:pt x="8" y="26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0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6" name="Freeform 82"/>
              <p:cNvSpPr>
                <a:spLocks/>
              </p:cNvSpPr>
              <p:nvPr/>
            </p:nvSpPr>
            <p:spPr bwMode="auto">
              <a:xfrm>
                <a:off x="147" y="2856"/>
                <a:ext cx="201" cy="246"/>
              </a:xfrm>
              <a:custGeom>
                <a:avLst/>
                <a:gdLst>
                  <a:gd name="T0" fmla="*/ 4 w 201"/>
                  <a:gd name="T1" fmla="*/ 97 h 246"/>
                  <a:gd name="T2" fmla="*/ 0 w 201"/>
                  <a:gd name="T3" fmla="*/ 164 h 246"/>
                  <a:gd name="T4" fmla="*/ 4 w 201"/>
                  <a:gd name="T5" fmla="*/ 179 h 246"/>
                  <a:gd name="T6" fmla="*/ 16 w 201"/>
                  <a:gd name="T7" fmla="*/ 187 h 246"/>
                  <a:gd name="T8" fmla="*/ 92 w 201"/>
                  <a:gd name="T9" fmla="*/ 235 h 246"/>
                  <a:gd name="T10" fmla="*/ 121 w 201"/>
                  <a:gd name="T11" fmla="*/ 246 h 246"/>
                  <a:gd name="T12" fmla="*/ 146 w 201"/>
                  <a:gd name="T13" fmla="*/ 243 h 246"/>
                  <a:gd name="T14" fmla="*/ 159 w 201"/>
                  <a:gd name="T15" fmla="*/ 231 h 246"/>
                  <a:gd name="T16" fmla="*/ 163 w 201"/>
                  <a:gd name="T17" fmla="*/ 216 h 246"/>
                  <a:gd name="T18" fmla="*/ 175 w 201"/>
                  <a:gd name="T19" fmla="*/ 183 h 246"/>
                  <a:gd name="T20" fmla="*/ 192 w 201"/>
                  <a:gd name="T21" fmla="*/ 179 h 246"/>
                  <a:gd name="T22" fmla="*/ 201 w 201"/>
                  <a:gd name="T23" fmla="*/ 172 h 246"/>
                  <a:gd name="T24" fmla="*/ 196 w 201"/>
                  <a:gd name="T25" fmla="*/ 157 h 246"/>
                  <a:gd name="T26" fmla="*/ 184 w 201"/>
                  <a:gd name="T27" fmla="*/ 145 h 246"/>
                  <a:gd name="T28" fmla="*/ 155 w 201"/>
                  <a:gd name="T29" fmla="*/ 131 h 246"/>
                  <a:gd name="T30" fmla="*/ 138 w 201"/>
                  <a:gd name="T31" fmla="*/ 116 h 246"/>
                  <a:gd name="T32" fmla="*/ 121 w 201"/>
                  <a:gd name="T33" fmla="*/ 97 h 246"/>
                  <a:gd name="T34" fmla="*/ 104 w 201"/>
                  <a:gd name="T35" fmla="*/ 63 h 246"/>
                  <a:gd name="T36" fmla="*/ 88 w 201"/>
                  <a:gd name="T37" fmla="*/ 30 h 246"/>
                  <a:gd name="T38" fmla="*/ 71 w 201"/>
                  <a:gd name="T39" fmla="*/ 15 h 246"/>
                  <a:gd name="T40" fmla="*/ 46 w 201"/>
                  <a:gd name="T41" fmla="*/ 0 h 246"/>
                  <a:gd name="T42" fmla="*/ 41 w 201"/>
                  <a:gd name="T43" fmla="*/ 4 h 246"/>
                  <a:gd name="T44" fmla="*/ 41 w 201"/>
                  <a:gd name="T45" fmla="*/ 7 h 246"/>
                  <a:gd name="T46" fmla="*/ 54 w 201"/>
                  <a:gd name="T47" fmla="*/ 26 h 246"/>
                  <a:gd name="T48" fmla="*/ 62 w 201"/>
                  <a:gd name="T49" fmla="*/ 45 h 246"/>
                  <a:gd name="T50" fmla="*/ 67 w 201"/>
                  <a:gd name="T51" fmla="*/ 48 h 246"/>
                  <a:gd name="T52" fmla="*/ 62 w 201"/>
                  <a:gd name="T53" fmla="*/ 45 h 246"/>
                  <a:gd name="T54" fmla="*/ 54 w 201"/>
                  <a:gd name="T55" fmla="*/ 37 h 246"/>
                  <a:gd name="T56" fmla="*/ 41 w 201"/>
                  <a:gd name="T57" fmla="*/ 30 h 246"/>
                  <a:gd name="T58" fmla="*/ 33 w 201"/>
                  <a:gd name="T59" fmla="*/ 19 h 246"/>
                  <a:gd name="T60" fmla="*/ 25 w 201"/>
                  <a:gd name="T61" fmla="*/ 15 h 246"/>
                  <a:gd name="T62" fmla="*/ 8 w 201"/>
                  <a:gd name="T63" fmla="*/ 30 h 246"/>
                  <a:gd name="T64" fmla="*/ 4 w 201"/>
                  <a:gd name="T65" fmla="*/ 63 h 246"/>
                  <a:gd name="T66" fmla="*/ 4 w 201"/>
                  <a:gd name="T67" fmla="*/ 9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1" h="246">
                    <a:moveTo>
                      <a:pt x="4" y="97"/>
                    </a:moveTo>
                    <a:lnTo>
                      <a:pt x="0" y="164"/>
                    </a:lnTo>
                    <a:lnTo>
                      <a:pt x="4" y="179"/>
                    </a:lnTo>
                    <a:lnTo>
                      <a:pt x="16" y="187"/>
                    </a:lnTo>
                    <a:lnTo>
                      <a:pt x="92" y="235"/>
                    </a:lnTo>
                    <a:lnTo>
                      <a:pt x="121" y="246"/>
                    </a:lnTo>
                    <a:lnTo>
                      <a:pt x="146" y="243"/>
                    </a:lnTo>
                    <a:lnTo>
                      <a:pt x="159" y="231"/>
                    </a:lnTo>
                    <a:lnTo>
                      <a:pt x="163" y="216"/>
                    </a:lnTo>
                    <a:lnTo>
                      <a:pt x="175" y="183"/>
                    </a:lnTo>
                    <a:lnTo>
                      <a:pt x="192" y="179"/>
                    </a:lnTo>
                    <a:lnTo>
                      <a:pt x="201" y="172"/>
                    </a:lnTo>
                    <a:lnTo>
                      <a:pt x="196" y="157"/>
                    </a:lnTo>
                    <a:lnTo>
                      <a:pt x="184" y="145"/>
                    </a:lnTo>
                    <a:lnTo>
                      <a:pt x="155" y="131"/>
                    </a:lnTo>
                    <a:lnTo>
                      <a:pt x="138" y="116"/>
                    </a:lnTo>
                    <a:lnTo>
                      <a:pt x="121" y="97"/>
                    </a:lnTo>
                    <a:lnTo>
                      <a:pt x="104" y="63"/>
                    </a:lnTo>
                    <a:lnTo>
                      <a:pt x="88" y="30"/>
                    </a:lnTo>
                    <a:lnTo>
                      <a:pt x="71" y="15"/>
                    </a:lnTo>
                    <a:lnTo>
                      <a:pt x="46" y="0"/>
                    </a:lnTo>
                    <a:lnTo>
                      <a:pt x="41" y="4"/>
                    </a:lnTo>
                    <a:lnTo>
                      <a:pt x="41" y="7"/>
                    </a:lnTo>
                    <a:lnTo>
                      <a:pt x="54" y="26"/>
                    </a:lnTo>
                    <a:lnTo>
                      <a:pt x="62" y="45"/>
                    </a:lnTo>
                    <a:lnTo>
                      <a:pt x="67" y="48"/>
                    </a:lnTo>
                    <a:lnTo>
                      <a:pt x="62" y="45"/>
                    </a:lnTo>
                    <a:lnTo>
                      <a:pt x="54" y="37"/>
                    </a:lnTo>
                    <a:lnTo>
                      <a:pt x="41" y="30"/>
                    </a:lnTo>
                    <a:lnTo>
                      <a:pt x="33" y="19"/>
                    </a:lnTo>
                    <a:lnTo>
                      <a:pt x="25" y="15"/>
                    </a:lnTo>
                    <a:lnTo>
                      <a:pt x="8" y="30"/>
                    </a:lnTo>
                    <a:lnTo>
                      <a:pt x="4" y="63"/>
                    </a:lnTo>
                    <a:lnTo>
                      <a:pt x="4" y="97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7" name="Freeform 83"/>
              <p:cNvSpPr>
                <a:spLocks/>
              </p:cNvSpPr>
              <p:nvPr/>
            </p:nvSpPr>
            <p:spPr bwMode="auto">
              <a:xfrm>
                <a:off x="105" y="2942"/>
                <a:ext cx="209" cy="160"/>
              </a:xfrm>
              <a:custGeom>
                <a:avLst/>
                <a:gdLst>
                  <a:gd name="T0" fmla="*/ 188 w 209"/>
                  <a:gd name="T1" fmla="*/ 160 h 160"/>
                  <a:gd name="T2" fmla="*/ 150 w 209"/>
                  <a:gd name="T3" fmla="*/ 160 h 160"/>
                  <a:gd name="T4" fmla="*/ 117 w 209"/>
                  <a:gd name="T5" fmla="*/ 157 h 160"/>
                  <a:gd name="T6" fmla="*/ 88 w 209"/>
                  <a:gd name="T7" fmla="*/ 145 h 160"/>
                  <a:gd name="T8" fmla="*/ 58 w 209"/>
                  <a:gd name="T9" fmla="*/ 123 h 160"/>
                  <a:gd name="T10" fmla="*/ 42 w 209"/>
                  <a:gd name="T11" fmla="*/ 89 h 160"/>
                  <a:gd name="T12" fmla="*/ 25 w 209"/>
                  <a:gd name="T13" fmla="*/ 59 h 160"/>
                  <a:gd name="T14" fmla="*/ 16 w 209"/>
                  <a:gd name="T15" fmla="*/ 33 h 160"/>
                  <a:gd name="T16" fmla="*/ 4 w 209"/>
                  <a:gd name="T17" fmla="*/ 11 h 160"/>
                  <a:gd name="T18" fmla="*/ 0 w 209"/>
                  <a:gd name="T19" fmla="*/ 0 h 160"/>
                  <a:gd name="T20" fmla="*/ 12 w 209"/>
                  <a:gd name="T21" fmla="*/ 11 h 160"/>
                  <a:gd name="T22" fmla="*/ 16 w 209"/>
                  <a:gd name="T23" fmla="*/ 11 h 160"/>
                  <a:gd name="T24" fmla="*/ 25 w 209"/>
                  <a:gd name="T25" fmla="*/ 7 h 160"/>
                  <a:gd name="T26" fmla="*/ 37 w 209"/>
                  <a:gd name="T27" fmla="*/ 22 h 160"/>
                  <a:gd name="T28" fmla="*/ 50 w 209"/>
                  <a:gd name="T29" fmla="*/ 37 h 160"/>
                  <a:gd name="T30" fmla="*/ 138 w 209"/>
                  <a:gd name="T31" fmla="*/ 93 h 160"/>
                  <a:gd name="T32" fmla="*/ 167 w 209"/>
                  <a:gd name="T33" fmla="*/ 101 h 160"/>
                  <a:gd name="T34" fmla="*/ 188 w 209"/>
                  <a:gd name="T35" fmla="*/ 108 h 160"/>
                  <a:gd name="T36" fmla="*/ 201 w 209"/>
                  <a:gd name="T37" fmla="*/ 123 h 160"/>
                  <a:gd name="T38" fmla="*/ 209 w 209"/>
                  <a:gd name="T39" fmla="*/ 138 h 160"/>
                  <a:gd name="T40" fmla="*/ 201 w 209"/>
                  <a:gd name="T41" fmla="*/ 153 h 160"/>
                  <a:gd name="T42" fmla="*/ 188 w 209"/>
                  <a:gd name="T4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9" h="160">
                    <a:moveTo>
                      <a:pt x="188" y="160"/>
                    </a:moveTo>
                    <a:lnTo>
                      <a:pt x="150" y="160"/>
                    </a:lnTo>
                    <a:lnTo>
                      <a:pt x="117" y="157"/>
                    </a:lnTo>
                    <a:lnTo>
                      <a:pt x="88" y="145"/>
                    </a:lnTo>
                    <a:lnTo>
                      <a:pt x="58" y="123"/>
                    </a:lnTo>
                    <a:lnTo>
                      <a:pt x="42" y="89"/>
                    </a:lnTo>
                    <a:lnTo>
                      <a:pt x="25" y="59"/>
                    </a:lnTo>
                    <a:lnTo>
                      <a:pt x="16" y="3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12" y="11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7" y="22"/>
                    </a:lnTo>
                    <a:lnTo>
                      <a:pt x="50" y="37"/>
                    </a:lnTo>
                    <a:lnTo>
                      <a:pt x="138" y="93"/>
                    </a:lnTo>
                    <a:lnTo>
                      <a:pt x="167" y="101"/>
                    </a:lnTo>
                    <a:lnTo>
                      <a:pt x="188" y="108"/>
                    </a:lnTo>
                    <a:lnTo>
                      <a:pt x="201" y="123"/>
                    </a:lnTo>
                    <a:lnTo>
                      <a:pt x="209" y="138"/>
                    </a:lnTo>
                    <a:lnTo>
                      <a:pt x="201" y="153"/>
                    </a:lnTo>
                    <a:lnTo>
                      <a:pt x="188" y="160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8" name="Freeform 84"/>
              <p:cNvSpPr>
                <a:spLocks/>
              </p:cNvSpPr>
              <p:nvPr/>
            </p:nvSpPr>
            <p:spPr bwMode="auto">
              <a:xfrm>
                <a:off x="4209" y="3808"/>
                <a:ext cx="193" cy="71"/>
              </a:xfrm>
              <a:custGeom>
                <a:avLst/>
                <a:gdLst>
                  <a:gd name="T0" fmla="*/ 193 w 193"/>
                  <a:gd name="T1" fmla="*/ 15 h 71"/>
                  <a:gd name="T2" fmla="*/ 184 w 193"/>
                  <a:gd name="T3" fmla="*/ 18 h 71"/>
                  <a:gd name="T4" fmla="*/ 163 w 193"/>
                  <a:gd name="T5" fmla="*/ 37 h 71"/>
                  <a:gd name="T6" fmla="*/ 151 w 193"/>
                  <a:gd name="T7" fmla="*/ 48 h 71"/>
                  <a:gd name="T8" fmla="*/ 134 w 193"/>
                  <a:gd name="T9" fmla="*/ 56 h 71"/>
                  <a:gd name="T10" fmla="*/ 117 w 193"/>
                  <a:gd name="T11" fmla="*/ 63 h 71"/>
                  <a:gd name="T12" fmla="*/ 105 w 193"/>
                  <a:gd name="T13" fmla="*/ 67 h 71"/>
                  <a:gd name="T14" fmla="*/ 75 w 193"/>
                  <a:gd name="T15" fmla="*/ 71 h 71"/>
                  <a:gd name="T16" fmla="*/ 50 w 193"/>
                  <a:gd name="T17" fmla="*/ 67 h 71"/>
                  <a:gd name="T18" fmla="*/ 33 w 193"/>
                  <a:gd name="T19" fmla="*/ 56 h 71"/>
                  <a:gd name="T20" fmla="*/ 12 w 193"/>
                  <a:gd name="T21" fmla="*/ 33 h 71"/>
                  <a:gd name="T22" fmla="*/ 0 w 193"/>
                  <a:gd name="T23" fmla="*/ 0 h 71"/>
                  <a:gd name="T24" fmla="*/ 25 w 193"/>
                  <a:gd name="T25" fmla="*/ 15 h 71"/>
                  <a:gd name="T26" fmla="*/ 54 w 193"/>
                  <a:gd name="T27" fmla="*/ 33 h 71"/>
                  <a:gd name="T28" fmla="*/ 75 w 193"/>
                  <a:gd name="T29" fmla="*/ 37 h 71"/>
                  <a:gd name="T30" fmla="*/ 92 w 193"/>
                  <a:gd name="T31" fmla="*/ 33 h 71"/>
                  <a:gd name="T32" fmla="*/ 121 w 193"/>
                  <a:gd name="T33" fmla="*/ 26 h 71"/>
                  <a:gd name="T34" fmla="*/ 142 w 193"/>
                  <a:gd name="T35" fmla="*/ 26 h 71"/>
                  <a:gd name="T36" fmla="*/ 159 w 193"/>
                  <a:gd name="T37" fmla="*/ 22 h 71"/>
                  <a:gd name="T38" fmla="*/ 180 w 193"/>
                  <a:gd name="T39" fmla="*/ 18 h 71"/>
                  <a:gd name="T40" fmla="*/ 193 w 193"/>
                  <a:gd name="T41" fmla="*/ 1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3" h="71">
                    <a:moveTo>
                      <a:pt x="193" y="15"/>
                    </a:moveTo>
                    <a:lnTo>
                      <a:pt x="184" y="18"/>
                    </a:lnTo>
                    <a:lnTo>
                      <a:pt x="163" y="37"/>
                    </a:lnTo>
                    <a:lnTo>
                      <a:pt x="151" y="48"/>
                    </a:lnTo>
                    <a:lnTo>
                      <a:pt x="134" y="56"/>
                    </a:lnTo>
                    <a:lnTo>
                      <a:pt x="117" y="63"/>
                    </a:lnTo>
                    <a:lnTo>
                      <a:pt x="105" y="67"/>
                    </a:lnTo>
                    <a:lnTo>
                      <a:pt x="75" y="71"/>
                    </a:lnTo>
                    <a:lnTo>
                      <a:pt x="50" y="67"/>
                    </a:lnTo>
                    <a:lnTo>
                      <a:pt x="33" y="56"/>
                    </a:lnTo>
                    <a:lnTo>
                      <a:pt x="12" y="33"/>
                    </a:lnTo>
                    <a:lnTo>
                      <a:pt x="0" y="0"/>
                    </a:lnTo>
                    <a:lnTo>
                      <a:pt x="25" y="15"/>
                    </a:lnTo>
                    <a:lnTo>
                      <a:pt x="54" y="33"/>
                    </a:lnTo>
                    <a:lnTo>
                      <a:pt x="75" y="37"/>
                    </a:lnTo>
                    <a:lnTo>
                      <a:pt x="92" y="33"/>
                    </a:lnTo>
                    <a:lnTo>
                      <a:pt x="121" y="26"/>
                    </a:lnTo>
                    <a:lnTo>
                      <a:pt x="142" y="26"/>
                    </a:lnTo>
                    <a:lnTo>
                      <a:pt x="159" y="22"/>
                    </a:lnTo>
                    <a:lnTo>
                      <a:pt x="180" y="18"/>
                    </a:lnTo>
                    <a:lnTo>
                      <a:pt x="193" y="15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9" name="Freeform 85"/>
              <p:cNvSpPr>
                <a:spLocks/>
              </p:cNvSpPr>
              <p:nvPr/>
            </p:nvSpPr>
            <p:spPr bwMode="auto">
              <a:xfrm>
                <a:off x="4464" y="3666"/>
                <a:ext cx="666" cy="220"/>
              </a:xfrm>
              <a:custGeom>
                <a:avLst/>
                <a:gdLst>
                  <a:gd name="T0" fmla="*/ 0 w 666"/>
                  <a:gd name="T1" fmla="*/ 209 h 220"/>
                  <a:gd name="T2" fmla="*/ 5 w 666"/>
                  <a:gd name="T3" fmla="*/ 205 h 220"/>
                  <a:gd name="T4" fmla="*/ 17 w 666"/>
                  <a:gd name="T5" fmla="*/ 202 h 220"/>
                  <a:gd name="T6" fmla="*/ 72 w 666"/>
                  <a:gd name="T7" fmla="*/ 179 h 220"/>
                  <a:gd name="T8" fmla="*/ 134 w 666"/>
                  <a:gd name="T9" fmla="*/ 164 h 220"/>
                  <a:gd name="T10" fmla="*/ 189 w 666"/>
                  <a:gd name="T11" fmla="*/ 153 h 220"/>
                  <a:gd name="T12" fmla="*/ 235 w 666"/>
                  <a:gd name="T13" fmla="*/ 142 h 220"/>
                  <a:gd name="T14" fmla="*/ 268 w 666"/>
                  <a:gd name="T15" fmla="*/ 134 h 220"/>
                  <a:gd name="T16" fmla="*/ 293 w 666"/>
                  <a:gd name="T17" fmla="*/ 127 h 220"/>
                  <a:gd name="T18" fmla="*/ 340 w 666"/>
                  <a:gd name="T19" fmla="*/ 116 h 220"/>
                  <a:gd name="T20" fmla="*/ 381 w 666"/>
                  <a:gd name="T21" fmla="*/ 108 h 220"/>
                  <a:gd name="T22" fmla="*/ 427 w 666"/>
                  <a:gd name="T23" fmla="*/ 97 h 220"/>
                  <a:gd name="T24" fmla="*/ 486 w 666"/>
                  <a:gd name="T25" fmla="*/ 78 h 220"/>
                  <a:gd name="T26" fmla="*/ 545 w 666"/>
                  <a:gd name="T27" fmla="*/ 56 h 220"/>
                  <a:gd name="T28" fmla="*/ 574 w 666"/>
                  <a:gd name="T29" fmla="*/ 45 h 220"/>
                  <a:gd name="T30" fmla="*/ 595 w 666"/>
                  <a:gd name="T31" fmla="*/ 34 h 220"/>
                  <a:gd name="T32" fmla="*/ 612 w 666"/>
                  <a:gd name="T33" fmla="*/ 26 h 220"/>
                  <a:gd name="T34" fmla="*/ 620 w 666"/>
                  <a:gd name="T35" fmla="*/ 22 h 220"/>
                  <a:gd name="T36" fmla="*/ 629 w 666"/>
                  <a:gd name="T37" fmla="*/ 19 h 220"/>
                  <a:gd name="T38" fmla="*/ 637 w 666"/>
                  <a:gd name="T39" fmla="*/ 15 h 220"/>
                  <a:gd name="T40" fmla="*/ 666 w 666"/>
                  <a:gd name="T41" fmla="*/ 0 h 220"/>
                  <a:gd name="T42" fmla="*/ 654 w 666"/>
                  <a:gd name="T43" fmla="*/ 11 h 220"/>
                  <a:gd name="T44" fmla="*/ 633 w 666"/>
                  <a:gd name="T45" fmla="*/ 22 h 220"/>
                  <a:gd name="T46" fmla="*/ 603 w 666"/>
                  <a:gd name="T47" fmla="*/ 41 h 220"/>
                  <a:gd name="T48" fmla="*/ 570 w 666"/>
                  <a:gd name="T49" fmla="*/ 60 h 220"/>
                  <a:gd name="T50" fmla="*/ 499 w 666"/>
                  <a:gd name="T51" fmla="*/ 93 h 220"/>
                  <a:gd name="T52" fmla="*/ 465 w 666"/>
                  <a:gd name="T53" fmla="*/ 108 h 220"/>
                  <a:gd name="T54" fmla="*/ 436 w 666"/>
                  <a:gd name="T55" fmla="*/ 116 h 220"/>
                  <a:gd name="T56" fmla="*/ 369 w 666"/>
                  <a:gd name="T57" fmla="*/ 131 h 220"/>
                  <a:gd name="T58" fmla="*/ 319 w 666"/>
                  <a:gd name="T59" fmla="*/ 142 h 220"/>
                  <a:gd name="T60" fmla="*/ 281 w 666"/>
                  <a:gd name="T61" fmla="*/ 149 h 220"/>
                  <a:gd name="T62" fmla="*/ 264 w 666"/>
                  <a:gd name="T63" fmla="*/ 157 h 220"/>
                  <a:gd name="T64" fmla="*/ 218 w 666"/>
                  <a:gd name="T65" fmla="*/ 168 h 220"/>
                  <a:gd name="T66" fmla="*/ 193 w 666"/>
                  <a:gd name="T67" fmla="*/ 172 h 220"/>
                  <a:gd name="T68" fmla="*/ 151 w 666"/>
                  <a:gd name="T69" fmla="*/ 183 h 220"/>
                  <a:gd name="T70" fmla="*/ 59 w 666"/>
                  <a:gd name="T71" fmla="*/ 202 h 220"/>
                  <a:gd name="T72" fmla="*/ 42 w 666"/>
                  <a:gd name="T73" fmla="*/ 209 h 220"/>
                  <a:gd name="T74" fmla="*/ 34 w 666"/>
                  <a:gd name="T75" fmla="*/ 213 h 220"/>
                  <a:gd name="T76" fmla="*/ 25 w 666"/>
                  <a:gd name="T77" fmla="*/ 216 h 220"/>
                  <a:gd name="T78" fmla="*/ 9 w 666"/>
                  <a:gd name="T79" fmla="*/ 220 h 220"/>
                  <a:gd name="T80" fmla="*/ 0 w 666"/>
                  <a:gd name="T81" fmla="*/ 20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66" h="220">
                    <a:moveTo>
                      <a:pt x="0" y="209"/>
                    </a:moveTo>
                    <a:lnTo>
                      <a:pt x="5" y="205"/>
                    </a:lnTo>
                    <a:lnTo>
                      <a:pt x="17" y="202"/>
                    </a:lnTo>
                    <a:lnTo>
                      <a:pt x="72" y="179"/>
                    </a:lnTo>
                    <a:lnTo>
                      <a:pt x="134" y="164"/>
                    </a:lnTo>
                    <a:lnTo>
                      <a:pt x="189" y="153"/>
                    </a:lnTo>
                    <a:lnTo>
                      <a:pt x="235" y="142"/>
                    </a:lnTo>
                    <a:lnTo>
                      <a:pt x="268" y="134"/>
                    </a:lnTo>
                    <a:lnTo>
                      <a:pt x="293" y="127"/>
                    </a:lnTo>
                    <a:lnTo>
                      <a:pt x="340" y="116"/>
                    </a:lnTo>
                    <a:lnTo>
                      <a:pt x="381" y="108"/>
                    </a:lnTo>
                    <a:lnTo>
                      <a:pt x="427" y="97"/>
                    </a:lnTo>
                    <a:lnTo>
                      <a:pt x="486" y="78"/>
                    </a:lnTo>
                    <a:lnTo>
                      <a:pt x="545" y="56"/>
                    </a:lnTo>
                    <a:lnTo>
                      <a:pt x="574" y="45"/>
                    </a:lnTo>
                    <a:lnTo>
                      <a:pt x="595" y="34"/>
                    </a:lnTo>
                    <a:lnTo>
                      <a:pt x="612" y="26"/>
                    </a:lnTo>
                    <a:lnTo>
                      <a:pt x="620" y="22"/>
                    </a:lnTo>
                    <a:lnTo>
                      <a:pt x="629" y="19"/>
                    </a:lnTo>
                    <a:lnTo>
                      <a:pt x="637" y="15"/>
                    </a:lnTo>
                    <a:lnTo>
                      <a:pt x="666" y="0"/>
                    </a:lnTo>
                    <a:lnTo>
                      <a:pt x="654" y="11"/>
                    </a:lnTo>
                    <a:lnTo>
                      <a:pt x="633" y="22"/>
                    </a:lnTo>
                    <a:lnTo>
                      <a:pt x="603" y="41"/>
                    </a:lnTo>
                    <a:lnTo>
                      <a:pt x="570" y="60"/>
                    </a:lnTo>
                    <a:lnTo>
                      <a:pt x="499" y="93"/>
                    </a:lnTo>
                    <a:lnTo>
                      <a:pt x="465" y="108"/>
                    </a:lnTo>
                    <a:lnTo>
                      <a:pt x="436" y="116"/>
                    </a:lnTo>
                    <a:lnTo>
                      <a:pt x="369" y="131"/>
                    </a:lnTo>
                    <a:lnTo>
                      <a:pt x="319" y="142"/>
                    </a:lnTo>
                    <a:lnTo>
                      <a:pt x="281" y="149"/>
                    </a:lnTo>
                    <a:lnTo>
                      <a:pt x="264" y="157"/>
                    </a:lnTo>
                    <a:lnTo>
                      <a:pt x="218" y="168"/>
                    </a:lnTo>
                    <a:lnTo>
                      <a:pt x="193" y="172"/>
                    </a:lnTo>
                    <a:lnTo>
                      <a:pt x="151" y="183"/>
                    </a:lnTo>
                    <a:lnTo>
                      <a:pt x="59" y="202"/>
                    </a:lnTo>
                    <a:lnTo>
                      <a:pt x="42" y="209"/>
                    </a:lnTo>
                    <a:lnTo>
                      <a:pt x="34" y="213"/>
                    </a:lnTo>
                    <a:lnTo>
                      <a:pt x="25" y="216"/>
                    </a:lnTo>
                    <a:lnTo>
                      <a:pt x="9" y="220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40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0" name="Freeform 86"/>
              <p:cNvSpPr>
                <a:spLocks/>
              </p:cNvSpPr>
              <p:nvPr/>
            </p:nvSpPr>
            <p:spPr bwMode="auto">
              <a:xfrm>
                <a:off x="4188" y="3815"/>
                <a:ext cx="285" cy="176"/>
              </a:xfrm>
              <a:custGeom>
                <a:avLst/>
                <a:gdLst>
                  <a:gd name="T0" fmla="*/ 96 w 285"/>
                  <a:gd name="T1" fmla="*/ 157 h 176"/>
                  <a:gd name="T2" fmla="*/ 172 w 285"/>
                  <a:gd name="T3" fmla="*/ 176 h 176"/>
                  <a:gd name="T4" fmla="*/ 184 w 285"/>
                  <a:gd name="T5" fmla="*/ 172 h 176"/>
                  <a:gd name="T6" fmla="*/ 197 w 285"/>
                  <a:gd name="T7" fmla="*/ 165 h 176"/>
                  <a:gd name="T8" fmla="*/ 268 w 285"/>
                  <a:gd name="T9" fmla="*/ 112 h 176"/>
                  <a:gd name="T10" fmla="*/ 285 w 285"/>
                  <a:gd name="T11" fmla="*/ 90 h 176"/>
                  <a:gd name="T12" fmla="*/ 285 w 285"/>
                  <a:gd name="T13" fmla="*/ 64 h 176"/>
                  <a:gd name="T14" fmla="*/ 281 w 285"/>
                  <a:gd name="T15" fmla="*/ 53 h 176"/>
                  <a:gd name="T16" fmla="*/ 264 w 285"/>
                  <a:gd name="T17" fmla="*/ 41 h 176"/>
                  <a:gd name="T18" fmla="*/ 230 w 285"/>
                  <a:gd name="T19" fmla="*/ 23 h 176"/>
                  <a:gd name="T20" fmla="*/ 226 w 285"/>
                  <a:gd name="T21" fmla="*/ 11 h 176"/>
                  <a:gd name="T22" fmla="*/ 226 w 285"/>
                  <a:gd name="T23" fmla="*/ 4 h 176"/>
                  <a:gd name="T24" fmla="*/ 222 w 285"/>
                  <a:gd name="T25" fmla="*/ 0 h 176"/>
                  <a:gd name="T26" fmla="*/ 205 w 285"/>
                  <a:gd name="T27" fmla="*/ 0 h 176"/>
                  <a:gd name="T28" fmla="*/ 193 w 285"/>
                  <a:gd name="T29" fmla="*/ 11 h 176"/>
                  <a:gd name="T30" fmla="*/ 167 w 285"/>
                  <a:gd name="T31" fmla="*/ 34 h 176"/>
                  <a:gd name="T32" fmla="*/ 146 w 285"/>
                  <a:gd name="T33" fmla="*/ 45 h 176"/>
                  <a:gd name="T34" fmla="*/ 126 w 285"/>
                  <a:gd name="T35" fmla="*/ 53 h 176"/>
                  <a:gd name="T36" fmla="*/ 84 w 285"/>
                  <a:gd name="T37" fmla="*/ 60 h 176"/>
                  <a:gd name="T38" fmla="*/ 42 w 285"/>
                  <a:gd name="T39" fmla="*/ 71 h 176"/>
                  <a:gd name="T40" fmla="*/ 21 w 285"/>
                  <a:gd name="T41" fmla="*/ 82 h 176"/>
                  <a:gd name="T42" fmla="*/ 0 w 285"/>
                  <a:gd name="T43" fmla="*/ 101 h 176"/>
                  <a:gd name="T44" fmla="*/ 0 w 285"/>
                  <a:gd name="T45" fmla="*/ 105 h 176"/>
                  <a:gd name="T46" fmla="*/ 4 w 285"/>
                  <a:gd name="T47" fmla="*/ 105 h 176"/>
                  <a:gd name="T48" fmla="*/ 29 w 285"/>
                  <a:gd name="T49" fmla="*/ 101 h 176"/>
                  <a:gd name="T50" fmla="*/ 54 w 285"/>
                  <a:gd name="T51" fmla="*/ 94 h 176"/>
                  <a:gd name="T52" fmla="*/ 59 w 285"/>
                  <a:gd name="T53" fmla="*/ 94 h 176"/>
                  <a:gd name="T54" fmla="*/ 54 w 285"/>
                  <a:gd name="T55" fmla="*/ 97 h 176"/>
                  <a:gd name="T56" fmla="*/ 46 w 285"/>
                  <a:gd name="T57" fmla="*/ 101 h 176"/>
                  <a:gd name="T58" fmla="*/ 29 w 285"/>
                  <a:gd name="T59" fmla="*/ 109 h 176"/>
                  <a:gd name="T60" fmla="*/ 17 w 285"/>
                  <a:gd name="T61" fmla="*/ 116 h 176"/>
                  <a:gd name="T62" fmla="*/ 12 w 285"/>
                  <a:gd name="T63" fmla="*/ 120 h 176"/>
                  <a:gd name="T64" fmla="*/ 25 w 285"/>
                  <a:gd name="T65" fmla="*/ 138 h 176"/>
                  <a:gd name="T66" fmla="*/ 59 w 285"/>
                  <a:gd name="T67" fmla="*/ 150 h 176"/>
                  <a:gd name="T68" fmla="*/ 96 w 285"/>
                  <a:gd name="T69" fmla="*/ 15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5" h="176">
                    <a:moveTo>
                      <a:pt x="96" y="157"/>
                    </a:moveTo>
                    <a:lnTo>
                      <a:pt x="172" y="176"/>
                    </a:lnTo>
                    <a:lnTo>
                      <a:pt x="184" y="172"/>
                    </a:lnTo>
                    <a:lnTo>
                      <a:pt x="197" y="165"/>
                    </a:lnTo>
                    <a:lnTo>
                      <a:pt x="268" y="112"/>
                    </a:lnTo>
                    <a:lnTo>
                      <a:pt x="285" y="90"/>
                    </a:lnTo>
                    <a:lnTo>
                      <a:pt x="285" y="64"/>
                    </a:lnTo>
                    <a:lnTo>
                      <a:pt x="281" y="53"/>
                    </a:lnTo>
                    <a:lnTo>
                      <a:pt x="264" y="41"/>
                    </a:lnTo>
                    <a:lnTo>
                      <a:pt x="230" y="23"/>
                    </a:lnTo>
                    <a:lnTo>
                      <a:pt x="226" y="11"/>
                    </a:lnTo>
                    <a:lnTo>
                      <a:pt x="226" y="4"/>
                    </a:lnTo>
                    <a:lnTo>
                      <a:pt x="222" y="0"/>
                    </a:lnTo>
                    <a:lnTo>
                      <a:pt x="205" y="0"/>
                    </a:lnTo>
                    <a:lnTo>
                      <a:pt x="193" y="11"/>
                    </a:lnTo>
                    <a:lnTo>
                      <a:pt x="167" y="34"/>
                    </a:lnTo>
                    <a:lnTo>
                      <a:pt x="146" y="45"/>
                    </a:lnTo>
                    <a:lnTo>
                      <a:pt x="126" y="53"/>
                    </a:lnTo>
                    <a:lnTo>
                      <a:pt x="84" y="60"/>
                    </a:lnTo>
                    <a:lnTo>
                      <a:pt x="42" y="71"/>
                    </a:lnTo>
                    <a:lnTo>
                      <a:pt x="21" y="82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4" y="105"/>
                    </a:lnTo>
                    <a:lnTo>
                      <a:pt x="29" y="101"/>
                    </a:lnTo>
                    <a:lnTo>
                      <a:pt x="54" y="94"/>
                    </a:lnTo>
                    <a:lnTo>
                      <a:pt x="59" y="94"/>
                    </a:lnTo>
                    <a:lnTo>
                      <a:pt x="54" y="97"/>
                    </a:lnTo>
                    <a:lnTo>
                      <a:pt x="46" y="101"/>
                    </a:lnTo>
                    <a:lnTo>
                      <a:pt x="29" y="109"/>
                    </a:lnTo>
                    <a:lnTo>
                      <a:pt x="17" y="116"/>
                    </a:lnTo>
                    <a:lnTo>
                      <a:pt x="12" y="120"/>
                    </a:lnTo>
                    <a:lnTo>
                      <a:pt x="25" y="138"/>
                    </a:lnTo>
                    <a:lnTo>
                      <a:pt x="59" y="150"/>
                    </a:lnTo>
                    <a:lnTo>
                      <a:pt x="96" y="157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1" name="Freeform 87"/>
              <p:cNvSpPr>
                <a:spLocks/>
              </p:cNvSpPr>
              <p:nvPr/>
            </p:nvSpPr>
            <p:spPr bwMode="auto">
              <a:xfrm>
                <a:off x="4263" y="3856"/>
                <a:ext cx="214" cy="153"/>
              </a:xfrm>
              <a:custGeom>
                <a:avLst/>
                <a:gdLst>
                  <a:gd name="T0" fmla="*/ 214 w 214"/>
                  <a:gd name="T1" fmla="*/ 26 h 153"/>
                  <a:gd name="T2" fmla="*/ 210 w 214"/>
                  <a:gd name="T3" fmla="*/ 56 h 153"/>
                  <a:gd name="T4" fmla="*/ 197 w 214"/>
                  <a:gd name="T5" fmla="*/ 86 h 153"/>
                  <a:gd name="T6" fmla="*/ 176 w 214"/>
                  <a:gd name="T7" fmla="*/ 109 h 153"/>
                  <a:gd name="T8" fmla="*/ 147 w 214"/>
                  <a:gd name="T9" fmla="*/ 127 h 153"/>
                  <a:gd name="T10" fmla="*/ 105 w 214"/>
                  <a:gd name="T11" fmla="*/ 138 h 153"/>
                  <a:gd name="T12" fmla="*/ 71 w 214"/>
                  <a:gd name="T13" fmla="*/ 142 h 153"/>
                  <a:gd name="T14" fmla="*/ 38 w 214"/>
                  <a:gd name="T15" fmla="*/ 146 h 153"/>
                  <a:gd name="T16" fmla="*/ 13 w 214"/>
                  <a:gd name="T17" fmla="*/ 153 h 153"/>
                  <a:gd name="T18" fmla="*/ 0 w 214"/>
                  <a:gd name="T19" fmla="*/ 153 h 153"/>
                  <a:gd name="T20" fmla="*/ 13 w 214"/>
                  <a:gd name="T21" fmla="*/ 146 h 153"/>
                  <a:gd name="T22" fmla="*/ 17 w 214"/>
                  <a:gd name="T23" fmla="*/ 142 h 153"/>
                  <a:gd name="T24" fmla="*/ 13 w 214"/>
                  <a:gd name="T25" fmla="*/ 135 h 153"/>
                  <a:gd name="T26" fmla="*/ 21 w 214"/>
                  <a:gd name="T27" fmla="*/ 131 h 153"/>
                  <a:gd name="T28" fmla="*/ 34 w 214"/>
                  <a:gd name="T29" fmla="*/ 124 h 153"/>
                  <a:gd name="T30" fmla="*/ 55 w 214"/>
                  <a:gd name="T31" fmla="*/ 116 h 153"/>
                  <a:gd name="T32" fmla="*/ 130 w 214"/>
                  <a:gd name="T33" fmla="*/ 53 h 153"/>
                  <a:gd name="T34" fmla="*/ 147 w 214"/>
                  <a:gd name="T35" fmla="*/ 30 h 153"/>
                  <a:gd name="T36" fmla="*/ 159 w 214"/>
                  <a:gd name="T37" fmla="*/ 12 h 153"/>
                  <a:gd name="T38" fmla="*/ 180 w 214"/>
                  <a:gd name="T39" fmla="*/ 0 h 153"/>
                  <a:gd name="T40" fmla="*/ 197 w 214"/>
                  <a:gd name="T41" fmla="*/ 4 h 153"/>
                  <a:gd name="T42" fmla="*/ 210 w 214"/>
                  <a:gd name="T43" fmla="*/ 12 h 153"/>
                  <a:gd name="T44" fmla="*/ 214 w 214"/>
                  <a:gd name="T45" fmla="*/ 2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4" h="153">
                    <a:moveTo>
                      <a:pt x="214" y="26"/>
                    </a:moveTo>
                    <a:lnTo>
                      <a:pt x="210" y="56"/>
                    </a:lnTo>
                    <a:lnTo>
                      <a:pt x="197" y="86"/>
                    </a:lnTo>
                    <a:lnTo>
                      <a:pt x="176" y="109"/>
                    </a:lnTo>
                    <a:lnTo>
                      <a:pt x="147" y="127"/>
                    </a:lnTo>
                    <a:lnTo>
                      <a:pt x="105" y="138"/>
                    </a:lnTo>
                    <a:lnTo>
                      <a:pt x="71" y="142"/>
                    </a:lnTo>
                    <a:lnTo>
                      <a:pt x="38" y="146"/>
                    </a:lnTo>
                    <a:lnTo>
                      <a:pt x="13" y="153"/>
                    </a:lnTo>
                    <a:lnTo>
                      <a:pt x="0" y="153"/>
                    </a:lnTo>
                    <a:lnTo>
                      <a:pt x="13" y="146"/>
                    </a:lnTo>
                    <a:lnTo>
                      <a:pt x="17" y="142"/>
                    </a:lnTo>
                    <a:lnTo>
                      <a:pt x="13" y="135"/>
                    </a:lnTo>
                    <a:lnTo>
                      <a:pt x="21" y="131"/>
                    </a:lnTo>
                    <a:lnTo>
                      <a:pt x="34" y="124"/>
                    </a:lnTo>
                    <a:lnTo>
                      <a:pt x="55" y="116"/>
                    </a:lnTo>
                    <a:lnTo>
                      <a:pt x="130" y="53"/>
                    </a:lnTo>
                    <a:lnTo>
                      <a:pt x="147" y="30"/>
                    </a:lnTo>
                    <a:lnTo>
                      <a:pt x="159" y="12"/>
                    </a:lnTo>
                    <a:lnTo>
                      <a:pt x="180" y="0"/>
                    </a:lnTo>
                    <a:lnTo>
                      <a:pt x="197" y="4"/>
                    </a:lnTo>
                    <a:lnTo>
                      <a:pt x="210" y="12"/>
                    </a:lnTo>
                    <a:lnTo>
                      <a:pt x="214" y="26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2" name="Freeform 88"/>
              <p:cNvSpPr>
                <a:spLocks/>
              </p:cNvSpPr>
              <p:nvPr/>
            </p:nvSpPr>
            <p:spPr bwMode="auto">
              <a:xfrm>
                <a:off x="419" y="3812"/>
                <a:ext cx="192" cy="63"/>
              </a:xfrm>
              <a:custGeom>
                <a:avLst/>
                <a:gdLst>
                  <a:gd name="T0" fmla="*/ 192 w 192"/>
                  <a:gd name="T1" fmla="*/ 3 h 63"/>
                  <a:gd name="T2" fmla="*/ 184 w 192"/>
                  <a:gd name="T3" fmla="*/ 11 h 63"/>
                  <a:gd name="T4" fmla="*/ 167 w 192"/>
                  <a:gd name="T5" fmla="*/ 26 h 63"/>
                  <a:gd name="T6" fmla="*/ 155 w 192"/>
                  <a:gd name="T7" fmla="*/ 41 h 63"/>
                  <a:gd name="T8" fmla="*/ 142 w 192"/>
                  <a:gd name="T9" fmla="*/ 48 h 63"/>
                  <a:gd name="T10" fmla="*/ 121 w 192"/>
                  <a:gd name="T11" fmla="*/ 56 h 63"/>
                  <a:gd name="T12" fmla="*/ 109 w 192"/>
                  <a:gd name="T13" fmla="*/ 59 h 63"/>
                  <a:gd name="T14" fmla="*/ 84 w 192"/>
                  <a:gd name="T15" fmla="*/ 63 h 63"/>
                  <a:gd name="T16" fmla="*/ 58 w 192"/>
                  <a:gd name="T17" fmla="*/ 63 h 63"/>
                  <a:gd name="T18" fmla="*/ 37 w 192"/>
                  <a:gd name="T19" fmla="*/ 56 h 63"/>
                  <a:gd name="T20" fmla="*/ 17 w 192"/>
                  <a:gd name="T21" fmla="*/ 33 h 63"/>
                  <a:gd name="T22" fmla="*/ 0 w 192"/>
                  <a:gd name="T23" fmla="*/ 0 h 63"/>
                  <a:gd name="T24" fmla="*/ 25 w 192"/>
                  <a:gd name="T25" fmla="*/ 11 h 63"/>
                  <a:gd name="T26" fmla="*/ 58 w 192"/>
                  <a:gd name="T27" fmla="*/ 29 h 63"/>
                  <a:gd name="T28" fmla="*/ 79 w 192"/>
                  <a:gd name="T29" fmla="*/ 33 h 63"/>
                  <a:gd name="T30" fmla="*/ 96 w 192"/>
                  <a:gd name="T31" fmla="*/ 29 h 63"/>
                  <a:gd name="T32" fmla="*/ 125 w 192"/>
                  <a:gd name="T33" fmla="*/ 18 h 63"/>
                  <a:gd name="T34" fmla="*/ 146 w 192"/>
                  <a:gd name="T35" fmla="*/ 14 h 63"/>
                  <a:gd name="T36" fmla="*/ 159 w 192"/>
                  <a:gd name="T37" fmla="*/ 11 h 63"/>
                  <a:gd name="T38" fmla="*/ 180 w 192"/>
                  <a:gd name="T39" fmla="*/ 3 h 63"/>
                  <a:gd name="T40" fmla="*/ 192 w 192"/>
                  <a:gd name="T41" fmla="*/ 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63">
                    <a:moveTo>
                      <a:pt x="192" y="3"/>
                    </a:moveTo>
                    <a:lnTo>
                      <a:pt x="184" y="11"/>
                    </a:lnTo>
                    <a:lnTo>
                      <a:pt x="167" y="26"/>
                    </a:lnTo>
                    <a:lnTo>
                      <a:pt x="155" y="41"/>
                    </a:lnTo>
                    <a:lnTo>
                      <a:pt x="142" y="48"/>
                    </a:lnTo>
                    <a:lnTo>
                      <a:pt x="121" y="56"/>
                    </a:lnTo>
                    <a:lnTo>
                      <a:pt x="109" y="59"/>
                    </a:lnTo>
                    <a:lnTo>
                      <a:pt x="84" y="63"/>
                    </a:lnTo>
                    <a:lnTo>
                      <a:pt x="58" y="63"/>
                    </a:lnTo>
                    <a:lnTo>
                      <a:pt x="37" y="56"/>
                    </a:lnTo>
                    <a:lnTo>
                      <a:pt x="17" y="33"/>
                    </a:lnTo>
                    <a:lnTo>
                      <a:pt x="0" y="0"/>
                    </a:lnTo>
                    <a:lnTo>
                      <a:pt x="25" y="11"/>
                    </a:lnTo>
                    <a:lnTo>
                      <a:pt x="58" y="29"/>
                    </a:lnTo>
                    <a:lnTo>
                      <a:pt x="79" y="33"/>
                    </a:lnTo>
                    <a:lnTo>
                      <a:pt x="96" y="29"/>
                    </a:lnTo>
                    <a:lnTo>
                      <a:pt x="125" y="18"/>
                    </a:lnTo>
                    <a:lnTo>
                      <a:pt x="146" y="14"/>
                    </a:lnTo>
                    <a:lnTo>
                      <a:pt x="159" y="11"/>
                    </a:lnTo>
                    <a:lnTo>
                      <a:pt x="180" y="3"/>
                    </a:lnTo>
                    <a:lnTo>
                      <a:pt x="192" y="3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3" name="Freeform 89"/>
              <p:cNvSpPr>
                <a:spLocks/>
              </p:cNvSpPr>
              <p:nvPr/>
            </p:nvSpPr>
            <p:spPr bwMode="auto">
              <a:xfrm>
                <a:off x="678" y="3617"/>
                <a:ext cx="650" cy="258"/>
              </a:xfrm>
              <a:custGeom>
                <a:avLst/>
                <a:gdLst>
                  <a:gd name="T0" fmla="*/ 0 w 650"/>
                  <a:gd name="T1" fmla="*/ 247 h 258"/>
                  <a:gd name="T2" fmla="*/ 5 w 650"/>
                  <a:gd name="T3" fmla="*/ 243 h 258"/>
                  <a:gd name="T4" fmla="*/ 17 w 650"/>
                  <a:gd name="T5" fmla="*/ 236 h 258"/>
                  <a:gd name="T6" fmla="*/ 72 w 650"/>
                  <a:gd name="T7" fmla="*/ 213 h 258"/>
                  <a:gd name="T8" fmla="*/ 130 w 650"/>
                  <a:gd name="T9" fmla="*/ 195 h 258"/>
                  <a:gd name="T10" fmla="*/ 185 w 650"/>
                  <a:gd name="T11" fmla="*/ 180 h 258"/>
                  <a:gd name="T12" fmla="*/ 231 w 650"/>
                  <a:gd name="T13" fmla="*/ 165 h 258"/>
                  <a:gd name="T14" fmla="*/ 260 w 650"/>
                  <a:gd name="T15" fmla="*/ 153 h 258"/>
                  <a:gd name="T16" fmla="*/ 289 w 650"/>
                  <a:gd name="T17" fmla="*/ 146 h 258"/>
                  <a:gd name="T18" fmla="*/ 331 w 650"/>
                  <a:gd name="T19" fmla="*/ 135 h 258"/>
                  <a:gd name="T20" fmla="*/ 373 w 650"/>
                  <a:gd name="T21" fmla="*/ 124 h 258"/>
                  <a:gd name="T22" fmla="*/ 419 w 650"/>
                  <a:gd name="T23" fmla="*/ 109 h 258"/>
                  <a:gd name="T24" fmla="*/ 478 w 650"/>
                  <a:gd name="T25" fmla="*/ 86 h 258"/>
                  <a:gd name="T26" fmla="*/ 536 w 650"/>
                  <a:gd name="T27" fmla="*/ 60 h 258"/>
                  <a:gd name="T28" fmla="*/ 578 w 650"/>
                  <a:gd name="T29" fmla="*/ 34 h 258"/>
                  <a:gd name="T30" fmla="*/ 595 w 650"/>
                  <a:gd name="T31" fmla="*/ 27 h 258"/>
                  <a:gd name="T32" fmla="*/ 608 w 650"/>
                  <a:gd name="T33" fmla="*/ 23 h 258"/>
                  <a:gd name="T34" fmla="*/ 620 w 650"/>
                  <a:gd name="T35" fmla="*/ 15 h 258"/>
                  <a:gd name="T36" fmla="*/ 650 w 650"/>
                  <a:gd name="T37" fmla="*/ 0 h 258"/>
                  <a:gd name="T38" fmla="*/ 637 w 650"/>
                  <a:gd name="T39" fmla="*/ 8 h 258"/>
                  <a:gd name="T40" fmla="*/ 616 w 650"/>
                  <a:gd name="T41" fmla="*/ 23 h 258"/>
                  <a:gd name="T42" fmla="*/ 591 w 650"/>
                  <a:gd name="T43" fmla="*/ 41 h 258"/>
                  <a:gd name="T44" fmla="*/ 557 w 650"/>
                  <a:gd name="T45" fmla="*/ 64 h 258"/>
                  <a:gd name="T46" fmla="*/ 490 w 650"/>
                  <a:gd name="T47" fmla="*/ 101 h 258"/>
                  <a:gd name="T48" fmla="*/ 457 w 650"/>
                  <a:gd name="T49" fmla="*/ 116 h 258"/>
                  <a:gd name="T50" fmla="*/ 432 w 650"/>
                  <a:gd name="T51" fmla="*/ 127 h 258"/>
                  <a:gd name="T52" fmla="*/ 365 w 650"/>
                  <a:gd name="T53" fmla="*/ 146 h 258"/>
                  <a:gd name="T54" fmla="*/ 315 w 650"/>
                  <a:gd name="T55" fmla="*/ 161 h 258"/>
                  <a:gd name="T56" fmla="*/ 281 w 650"/>
                  <a:gd name="T57" fmla="*/ 172 h 258"/>
                  <a:gd name="T58" fmla="*/ 260 w 650"/>
                  <a:gd name="T59" fmla="*/ 176 h 258"/>
                  <a:gd name="T60" fmla="*/ 218 w 650"/>
                  <a:gd name="T61" fmla="*/ 191 h 258"/>
                  <a:gd name="T62" fmla="*/ 189 w 650"/>
                  <a:gd name="T63" fmla="*/ 198 h 258"/>
                  <a:gd name="T64" fmla="*/ 147 w 650"/>
                  <a:gd name="T65" fmla="*/ 213 h 258"/>
                  <a:gd name="T66" fmla="*/ 63 w 650"/>
                  <a:gd name="T67" fmla="*/ 239 h 258"/>
                  <a:gd name="T68" fmla="*/ 47 w 650"/>
                  <a:gd name="T69" fmla="*/ 243 h 258"/>
                  <a:gd name="T70" fmla="*/ 38 w 650"/>
                  <a:gd name="T71" fmla="*/ 251 h 258"/>
                  <a:gd name="T72" fmla="*/ 30 w 650"/>
                  <a:gd name="T73" fmla="*/ 254 h 258"/>
                  <a:gd name="T74" fmla="*/ 13 w 650"/>
                  <a:gd name="T75" fmla="*/ 258 h 258"/>
                  <a:gd name="T76" fmla="*/ 0 w 650"/>
                  <a:gd name="T77" fmla="*/ 24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50" h="258">
                    <a:moveTo>
                      <a:pt x="0" y="247"/>
                    </a:moveTo>
                    <a:lnTo>
                      <a:pt x="5" y="243"/>
                    </a:lnTo>
                    <a:lnTo>
                      <a:pt x="17" y="236"/>
                    </a:lnTo>
                    <a:lnTo>
                      <a:pt x="72" y="213"/>
                    </a:lnTo>
                    <a:lnTo>
                      <a:pt x="130" y="195"/>
                    </a:lnTo>
                    <a:lnTo>
                      <a:pt x="185" y="180"/>
                    </a:lnTo>
                    <a:lnTo>
                      <a:pt x="231" y="165"/>
                    </a:lnTo>
                    <a:lnTo>
                      <a:pt x="260" y="153"/>
                    </a:lnTo>
                    <a:lnTo>
                      <a:pt x="289" y="146"/>
                    </a:lnTo>
                    <a:lnTo>
                      <a:pt x="331" y="135"/>
                    </a:lnTo>
                    <a:lnTo>
                      <a:pt x="373" y="124"/>
                    </a:lnTo>
                    <a:lnTo>
                      <a:pt x="419" y="109"/>
                    </a:lnTo>
                    <a:lnTo>
                      <a:pt x="478" y="86"/>
                    </a:lnTo>
                    <a:lnTo>
                      <a:pt x="536" y="60"/>
                    </a:lnTo>
                    <a:lnTo>
                      <a:pt x="578" y="34"/>
                    </a:lnTo>
                    <a:lnTo>
                      <a:pt x="595" y="27"/>
                    </a:lnTo>
                    <a:lnTo>
                      <a:pt x="608" y="23"/>
                    </a:lnTo>
                    <a:lnTo>
                      <a:pt x="620" y="15"/>
                    </a:lnTo>
                    <a:lnTo>
                      <a:pt x="650" y="0"/>
                    </a:lnTo>
                    <a:lnTo>
                      <a:pt x="637" y="8"/>
                    </a:lnTo>
                    <a:lnTo>
                      <a:pt x="616" y="23"/>
                    </a:lnTo>
                    <a:lnTo>
                      <a:pt x="591" y="41"/>
                    </a:lnTo>
                    <a:lnTo>
                      <a:pt x="557" y="64"/>
                    </a:lnTo>
                    <a:lnTo>
                      <a:pt x="490" y="101"/>
                    </a:lnTo>
                    <a:lnTo>
                      <a:pt x="457" y="116"/>
                    </a:lnTo>
                    <a:lnTo>
                      <a:pt x="432" y="127"/>
                    </a:lnTo>
                    <a:lnTo>
                      <a:pt x="365" y="146"/>
                    </a:lnTo>
                    <a:lnTo>
                      <a:pt x="315" y="161"/>
                    </a:lnTo>
                    <a:lnTo>
                      <a:pt x="281" y="172"/>
                    </a:lnTo>
                    <a:lnTo>
                      <a:pt x="260" y="176"/>
                    </a:lnTo>
                    <a:lnTo>
                      <a:pt x="218" y="191"/>
                    </a:lnTo>
                    <a:lnTo>
                      <a:pt x="189" y="198"/>
                    </a:lnTo>
                    <a:lnTo>
                      <a:pt x="147" y="213"/>
                    </a:lnTo>
                    <a:lnTo>
                      <a:pt x="63" y="239"/>
                    </a:lnTo>
                    <a:lnTo>
                      <a:pt x="47" y="243"/>
                    </a:lnTo>
                    <a:lnTo>
                      <a:pt x="38" y="251"/>
                    </a:lnTo>
                    <a:lnTo>
                      <a:pt x="30" y="254"/>
                    </a:lnTo>
                    <a:lnTo>
                      <a:pt x="13" y="258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40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4" name="Freeform 90"/>
              <p:cNvSpPr>
                <a:spLocks/>
              </p:cNvSpPr>
              <p:nvPr/>
            </p:nvSpPr>
            <p:spPr bwMode="auto">
              <a:xfrm>
                <a:off x="406" y="3808"/>
                <a:ext cx="285" cy="175"/>
              </a:xfrm>
              <a:custGeom>
                <a:avLst/>
                <a:gdLst>
                  <a:gd name="T0" fmla="*/ 101 w 285"/>
                  <a:gd name="T1" fmla="*/ 164 h 175"/>
                  <a:gd name="T2" fmla="*/ 176 w 285"/>
                  <a:gd name="T3" fmla="*/ 175 h 175"/>
                  <a:gd name="T4" fmla="*/ 193 w 285"/>
                  <a:gd name="T5" fmla="*/ 172 h 175"/>
                  <a:gd name="T6" fmla="*/ 205 w 285"/>
                  <a:gd name="T7" fmla="*/ 164 h 175"/>
                  <a:gd name="T8" fmla="*/ 268 w 285"/>
                  <a:gd name="T9" fmla="*/ 108 h 175"/>
                  <a:gd name="T10" fmla="*/ 285 w 285"/>
                  <a:gd name="T11" fmla="*/ 82 h 175"/>
                  <a:gd name="T12" fmla="*/ 285 w 285"/>
                  <a:gd name="T13" fmla="*/ 60 h 175"/>
                  <a:gd name="T14" fmla="*/ 277 w 285"/>
                  <a:gd name="T15" fmla="*/ 48 h 175"/>
                  <a:gd name="T16" fmla="*/ 260 w 285"/>
                  <a:gd name="T17" fmla="*/ 37 h 175"/>
                  <a:gd name="T18" fmla="*/ 226 w 285"/>
                  <a:gd name="T19" fmla="*/ 22 h 175"/>
                  <a:gd name="T20" fmla="*/ 222 w 285"/>
                  <a:gd name="T21" fmla="*/ 11 h 175"/>
                  <a:gd name="T22" fmla="*/ 218 w 285"/>
                  <a:gd name="T23" fmla="*/ 4 h 175"/>
                  <a:gd name="T24" fmla="*/ 214 w 285"/>
                  <a:gd name="T25" fmla="*/ 0 h 175"/>
                  <a:gd name="T26" fmla="*/ 197 w 285"/>
                  <a:gd name="T27" fmla="*/ 0 h 175"/>
                  <a:gd name="T28" fmla="*/ 184 w 285"/>
                  <a:gd name="T29" fmla="*/ 11 h 175"/>
                  <a:gd name="T30" fmla="*/ 164 w 285"/>
                  <a:gd name="T31" fmla="*/ 33 h 175"/>
                  <a:gd name="T32" fmla="*/ 143 w 285"/>
                  <a:gd name="T33" fmla="*/ 48 h 175"/>
                  <a:gd name="T34" fmla="*/ 122 w 285"/>
                  <a:gd name="T35" fmla="*/ 60 h 175"/>
                  <a:gd name="T36" fmla="*/ 80 w 285"/>
                  <a:gd name="T37" fmla="*/ 67 h 175"/>
                  <a:gd name="T38" fmla="*/ 38 w 285"/>
                  <a:gd name="T39" fmla="*/ 82 h 175"/>
                  <a:gd name="T40" fmla="*/ 21 w 285"/>
                  <a:gd name="T41" fmla="*/ 93 h 175"/>
                  <a:gd name="T42" fmla="*/ 4 w 285"/>
                  <a:gd name="T43" fmla="*/ 112 h 175"/>
                  <a:gd name="T44" fmla="*/ 0 w 285"/>
                  <a:gd name="T45" fmla="*/ 116 h 175"/>
                  <a:gd name="T46" fmla="*/ 9 w 285"/>
                  <a:gd name="T47" fmla="*/ 119 h 175"/>
                  <a:gd name="T48" fmla="*/ 30 w 285"/>
                  <a:gd name="T49" fmla="*/ 112 h 175"/>
                  <a:gd name="T50" fmla="*/ 55 w 285"/>
                  <a:gd name="T51" fmla="*/ 101 h 175"/>
                  <a:gd name="T52" fmla="*/ 59 w 285"/>
                  <a:gd name="T53" fmla="*/ 101 h 175"/>
                  <a:gd name="T54" fmla="*/ 55 w 285"/>
                  <a:gd name="T55" fmla="*/ 104 h 175"/>
                  <a:gd name="T56" fmla="*/ 46 w 285"/>
                  <a:gd name="T57" fmla="*/ 112 h 175"/>
                  <a:gd name="T58" fmla="*/ 30 w 285"/>
                  <a:gd name="T59" fmla="*/ 119 h 175"/>
                  <a:gd name="T60" fmla="*/ 17 w 285"/>
                  <a:gd name="T61" fmla="*/ 127 h 175"/>
                  <a:gd name="T62" fmla="*/ 13 w 285"/>
                  <a:gd name="T63" fmla="*/ 134 h 175"/>
                  <a:gd name="T64" fmla="*/ 30 w 285"/>
                  <a:gd name="T65" fmla="*/ 149 h 175"/>
                  <a:gd name="T66" fmla="*/ 63 w 285"/>
                  <a:gd name="T67" fmla="*/ 160 h 175"/>
                  <a:gd name="T68" fmla="*/ 101 w 285"/>
                  <a:gd name="T69" fmla="*/ 16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5" h="175">
                    <a:moveTo>
                      <a:pt x="101" y="164"/>
                    </a:moveTo>
                    <a:lnTo>
                      <a:pt x="176" y="175"/>
                    </a:lnTo>
                    <a:lnTo>
                      <a:pt x="193" y="172"/>
                    </a:lnTo>
                    <a:lnTo>
                      <a:pt x="205" y="164"/>
                    </a:lnTo>
                    <a:lnTo>
                      <a:pt x="268" y="108"/>
                    </a:lnTo>
                    <a:lnTo>
                      <a:pt x="285" y="82"/>
                    </a:lnTo>
                    <a:lnTo>
                      <a:pt x="285" y="60"/>
                    </a:lnTo>
                    <a:lnTo>
                      <a:pt x="277" y="48"/>
                    </a:lnTo>
                    <a:lnTo>
                      <a:pt x="260" y="37"/>
                    </a:lnTo>
                    <a:lnTo>
                      <a:pt x="226" y="22"/>
                    </a:lnTo>
                    <a:lnTo>
                      <a:pt x="222" y="11"/>
                    </a:lnTo>
                    <a:lnTo>
                      <a:pt x="218" y="4"/>
                    </a:lnTo>
                    <a:lnTo>
                      <a:pt x="214" y="0"/>
                    </a:lnTo>
                    <a:lnTo>
                      <a:pt x="197" y="0"/>
                    </a:lnTo>
                    <a:lnTo>
                      <a:pt x="184" y="11"/>
                    </a:lnTo>
                    <a:lnTo>
                      <a:pt x="164" y="33"/>
                    </a:lnTo>
                    <a:lnTo>
                      <a:pt x="143" y="48"/>
                    </a:lnTo>
                    <a:lnTo>
                      <a:pt x="122" y="60"/>
                    </a:lnTo>
                    <a:lnTo>
                      <a:pt x="80" y="67"/>
                    </a:lnTo>
                    <a:lnTo>
                      <a:pt x="38" y="82"/>
                    </a:lnTo>
                    <a:lnTo>
                      <a:pt x="21" y="93"/>
                    </a:lnTo>
                    <a:lnTo>
                      <a:pt x="4" y="112"/>
                    </a:lnTo>
                    <a:lnTo>
                      <a:pt x="0" y="116"/>
                    </a:lnTo>
                    <a:lnTo>
                      <a:pt x="9" y="119"/>
                    </a:lnTo>
                    <a:lnTo>
                      <a:pt x="30" y="112"/>
                    </a:lnTo>
                    <a:lnTo>
                      <a:pt x="55" y="101"/>
                    </a:lnTo>
                    <a:lnTo>
                      <a:pt x="59" y="101"/>
                    </a:lnTo>
                    <a:lnTo>
                      <a:pt x="55" y="104"/>
                    </a:lnTo>
                    <a:lnTo>
                      <a:pt x="46" y="112"/>
                    </a:lnTo>
                    <a:lnTo>
                      <a:pt x="30" y="119"/>
                    </a:lnTo>
                    <a:lnTo>
                      <a:pt x="17" y="127"/>
                    </a:lnTo>
                    <a:lnTo>
                      <a:pt x="13" y="134"/>
                    </a:lnTo>
                    <a:lnTo>
                      <a:pt x="30" y="149"/>
                    </a:lnTo>
                    <a:lnTo>
                      <a:pt x="63" y="160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5" name="Freeform 91"/>
              <p:cNvSpPr>
                <a:spLocks/>
              </p:cNvSpPr>
              <p:nvPr/>
            </p:nvSpPr>
            <p:spPr bwMode="auto">
              <a:xfrm>
                <a:off x="486" y="3849"/>
                <a:ext cx="209" cy="160"/>
              </a:xfrm>
              <a:custGeom>
                <a:avLst/>
                <a:gdLst>
                  <a:gd name="T0" fmla="*/ 209 w 209"/>
                  <a:gd name="T1" fmla="*/ 19 h 160"/>
                  <a:gd name="T2" fmla="*/ 205 w 209"/>
                  <a:gd name="T3" fmla="*/ 52 h 160"/>
                  <a:gd name="T4" fmla="*/ 192 w 209"/>
                  <a:gd name="T5" fmla="*/ 82 h 160"/>
                  <a:gd name="T6" fmla="*/ 176 w 209"/>
                  <a:gd name="T7" fmla="*/ 108 h 160"/>
                  <a:gd name="T8" fmla="*/ 146 w 209"/>
                  <a:gd name="T9" fmla="*/ 123 h 160"/>
                  <a:gd name="T10" fmla="*/ 109 w 209"/>
                  <a:gd name="T11" fmla="*/ 138 h 160"/>
                  <a:gd name="T12" fmla="*/ 75 w 209"/>
                  <a:gd name="T13" fmla="*/ 145 h 160"/>
                  <a:gd name="T14" fmla="*/ 17 w 209"/>
                  <a:gd name="T15" fmla="*/ 160 h 160"/>
                  <a:gd name="T16" fmla="*/ 0 w 209"/>
                  <a:gd name="T17" fmla="*/ 160 h 160"/>
                  <a:gd name="T18" fmla="*/ 17 w 209"/>
                  <a:gd name="T19" fmla="*/ 153 h 160"/>
                  <a:gd name="T20" fmla="*/ 17 w 209"/>
                  <a:gd name="T21" fmla="*/ 145 h 160"/>
                  <a:gd name="T22" fmla="*/ 12 w 209"/>
                  <a:gd name="T23" fmla="*/ 142 h 160"/>
                  <a:gd name="T24" fmla="*/ 25 w 209"/>
                  <a:gd name="T25" fmla="*/ 138 h 160"/>
                  <a:gd name="T26" fmla="*/ 33 w 209"/>
                  <a:gd name="T27" fmla="*/ 131 h 160"/>
                  <a:gd name="T28" fmla="*/ 54 w 209"/>
                  <a:gd name="T29" fmla="*/ 119 h 160"/>
                  <a:gd name="T30" fmla="*/ 125 w 209"/>
                  <a:gd name="T31" fmla="*/ 52 h 160"/>
                  <a:gd name="T32" fmla="*/ 138 w 209"/>
                  <a:gd name="T33" fmla="*/ 26 h 160"/>
                  <a:gd name="T34" fmla="*/ 155 w 209"/>
                  <a:gd name="T35" fmla="*/ 11 h 160"/>
                  <a:gd name="T36" fmla="*/ 172 w 209"/>
                  <a:gd name="T37" fmla="*/ 0 h 160"/>
                  <a:gd name="T38" fmla="*/ 188 w 209"/>
                  <a:gd name="T39" fmla="*/ 0 h 160"/>
                  <a:gd name="T40" fmla="*/ 205 w 209"/>
                  <a:gd name="T41" fmla="*/ 7 h 160"/>
                  <a:gd name="T42" fmla="*/ 209 w 209"/>
                  <a:gd name="T43" fmla="*/ 1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9" h="160">
                    <a:moveTo>
                      <a:pt x="209" y="19"/>
                    </a:moveTo>
                    <a:lnTo>
                      <a:pt x="205" y="52"/>
                    </a:lnTo>
                    <a:lnTo>
                      <a:pt x="192" y="82"/>
                    </a:lnTo>
                    <a:lnTo>
                      <a:pt x="176" y="108"/>
                    </a:lnTo>
                    <a:lnTo>
                      <a:pt x="146" y="123"/>
                    </a:lnTo>
                    <a:lnTo>
                      <a:pt x="109" y="138"/>
                    </a:lnTo>
                    <a:lnTo>
                      <a:pt x="75" y="145"/>
                    </a:lnTo>
                    <a:lnTo>
                      <a:pt x="17" y="160"/>
                    </a:lnTo>
                    <a:lnTo>
                      <a:pt x="0" y="160"/>
                    </a:lnTo>
                    <a:lnTo>
                      <a:pt x="17" y="153"/>
                    </a:lnTo>
                    <a:lnTo>
                      <a:pt x="17" y="145"/>
                    </a:lnTo>
                    <a:lnTo>
                      <a:pt x="12" y="142"/>
                    </a:lnTo>
                    <a:lnTo>
                      <a:pt x="25" y="138"/>
                    </a:lnTo>
                    <a:lnTo>
                      <a:pt x="33" y="131"/>
                    </a:lnTo>
                    <a:lnTo>
                      <a:pt x="54" y="119"/>
                    </a:lnTo>
                    <a:lnTo>
                      <a:pt x="125" y="52"/>
                    </a:lnTo>
                    <a:lnTo>
                      <a:pt x="138" y="26"/>
                    </a:lnTo>
                    <a:lnTo>
                      <a:pt x="155" y="11"/>
                    </a:lnTo>
                    <a:lnTo>
                      <a:pt x="172" y="0"/>
                    </a:lnTo>
                    <a:lnTo>
                      <a:pt x="188" y="0"/>
                    </a:lnTo>
                    <a:lnTo>
                      <a:pt x="205" y="7"/>
                    </a:lnTo>
                    <a:lnTo>
                      <a:pt x="209" y="19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6" name="Freeform 92"/>
              <p:cNvSpPr>
                <a:spLocks/>
              </p:cNvSpPr>
              <p:nvPr/>
            </p:nvSpPr>
            <p:spPr bwMode="auto">
              <a:xfrm>
                <a:off x="121" y="3289"/>
                <a:ext cx="164" cy="112"/>
              </a:xfrm>
              <a:custGeom>
                <a:avLst/>
                <a:gdLst>
                  <a:gd name="T0" fmla="*/ 164 w 164"/>
                  <a:gd name="T1" fmla="*/ 104 h 112"/>
                  <a:gd name="T2" fmla="*/ 151 w 164"/>
                  <a:gd name="T3" fmla="*/ 104 h 112"/>
                  <a:gd name="T4" fmla="*/ 126 w 164"/>
                  <a:gd name="T5" fmla="*/ 112 h 112"/>
                  <a:gd name="T6" fmla="*/ 109 w 164"/>
                  <a:gd name="T7" fmla="*/ 112 h 112"/>
                  <a:gd name="T8" fmla="*/ 72 w 164"/>
                  <a:gd name="T9" fmla="*/ 108 h 112"/>
                  <a:gd name="T10" fmla="*/ 59 w 164"/>
                  <a:gd name="T11" fmla="*/ 104 h 112"/>
                  <a:gd name="T12" fmla="*/ 34 w 164"/>
                  <a:gd name="T13" fmla="*/ 93 h 112"/>
                  <a:gd name="T14" fmla="*/ 13 w 164"/>
                  <a:gd name="T15" fmla="*/ 82 h 112"/>
                  <a:gd name="T16" fmla="*/ 5 w 164"/>
                  <a:gd name="T17" fmla="*/ 63 h 112"/>
                  <a:gd name="T18" fmla="*/ 0 w 164"/>
                  <a:gd name="T19" fmla="*/ 34 h 112"/>
                  <a:gd name="T20" fmla="*/ 9 w 164"/>
                  <a:gd name="T21" fmla="*/ 0 h 112"/>
                  <a:gd name="T22" fmla="*/ 21 w 164"/>
                  <a:gd name="T23" fmla="*/ 22 h 112"/>
                  <a:gd name="T24" fmla="*/ 26 w 164"/>
                  <a:gd name="T25" fmla="*/ 37 h 112"/>
                  <a:gd name="T26" fmla="*/ 38 w 164"/>
                  <a:gd name="T27" fmla="*/ 56 h 112"/>
                  <a:gd name="T28" fmla="*/ 55 w 164"/>
                  <a:gd name="T29" fmla="*/ 67 h 112"/>
                  <a:gd name="T30" fmla="*/ 67 w 164"/>
                  <a:gd name="T31" fmla="*/ 71 h 112"/>
                  <a:gd name="T32" fmla="*/ 97 w 164"/>
                  <a:gd name="T33" fmla="*/ 78 h 112"/>
                  <a:gd name="T34" fmla="*/ 118 w 164"/>
                  <a:gd name="T35" fmla="*/ 90 h 112"/>
                  <a:gd name="T36" fmla="*/ 130 w 164"/>
                  <a:gd name="T37" fmla="*/ 93 h 112"/>
                  <a:gd name="T38" fmla="*/ 151 w 164"/>
                  <a:gd name="T39" fmla="*/ 101 h 112"/>
                  <a:gd name="T40" fmla="*/ 164 w 164"/>
                  <a:gd name="T41" fmla="*/ 10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" h="112">
                    <a:moveTo>
                      <a:pt x="164" y="104"/>
                    </a:moveTo>
                    <a:lnTo>
                      <a:pt x="151" y="104"/>
                    </a:lnTo>
                    <a:lnTo>
                      <a:pt x="126" y="112"/>
                    </a:lnTo>
                    <a:lnTo>
                      <a:pt x="109" y="112"/>
                    </a:lnTo>
                    <a:lnTo>
                      <a:pt x="72" y="108"/>
                    </a:lnTo>
                    <a:lnTo>
                      <a:pt x="59" y="104"/>
                    </a:lnTo>
                    <a:lnTo>
                      <a:pt x="34" y="93"/>
                    </a:lnTo>
                    <a:lnTo>
                      <a:pt x="13" y="82"/>
                    </a:lnTo>
                    <a:lnTo>
                      <a:pt x="5" y="63"/>
                    </a:lnTo>
                    <a:lnTo>
                      <a:pt x="0" y="34"/>
                    </a:lnTo>
                    <a:lnTo>
                      <a:pt x="9" y="0"/>
                    </a:lnTo>
                    <a:lnTo>
                      <a:pt x="21" y="22"/>
                    </a:lnTo>
                    <a:lnTo>
                      <a:pt x="26" y="37"/>
                    </a:lnTo>
                    <a:lnTo>
                      <a:pt x="38" y="56"/>
                    </a:lnTo>
                    <a:lnTo>
                      <a:pt x="55" y="67"/>
                    </a:lnTo>
                    <a:lnTo>
                      <a:pt x="67" y="71"/>
                    </a:lnTo>
                    <a:lnTo>
                      <a:pt x="97" y="78"/>
                    </a:lnTo>
                    <a:lnTo>
                      <a:pt x="118" y="90"/>
                    </a:lnTo>
                    <a:lnTo>
                      <a:pt x="130" y="93"/>
                    </a:lnTo>
                    <a:lnTo>
                      <a:pt x="151" y="101"/>
                    </a:lnTo>
                    <a:lnTo>
                      <a:pt x="164" y="104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7" name="Freeform 93"/>
              <p:cNvSpPr>
                <a:spLocks/>
              </p:cNvSpPr>
              <p:nvPr/>
            </p:nvSpPr>
            <p:spPr bwMode="auto">
              <a:xfrm>
                <a:off x="302" y="3468"/>
                <a:ext cx="682" cy="157"/>
              </a:xfrm>
              <a:custGeom>
                <a:avLst/>
                <a:gdLst>
                  <a:gd name="T0" fmla="*/ 4 w 682"/>
                  <a:gd name="T1" fmla="*/ 0 h 157"/>
                  <a:gd name="T2" fmla="*/ 8 w 682"/>
                  <a:gd name="T3" fmla="*/ 0 h 157"/>
                  <a:gd name="T4" fmla="*/ 20 w 682"/>
                  <a:gd name="T5" fmla="*/ 4 h 157"/>
                  <a:gd name="T6" fmla="*/ 79 w 682"/>
                  <a:gd name="T7" fmla="*/ 11 h 157"/>
                  <a:gd name="T8" fmla="*/ 142 w 682"/>
                  <a:gd name="T9" fmla="*/ 30 h 157"/>
                  <a:gd name="T10" fmla="*/ 196 w 682"/>
                  <a:gd name="T11" fmla="*/ 49 h 157"/>
                  <a:gd name="T12" fmla="*/ 238 w 682"/>
                  <a:gd name="T13" fmla="*/ 64 h 157"/>
                  <a:gd name="T14" fmla="*/ 272 w 682"/>
                  <a:gd name="T15" fmla="*/ 71 h 157"/>
                  <a:gd name="T16" fmla="*/ 297 w 682"/>
                  <a:gd name="T17" fmla="*/ 78 h 157"/>
                  <a:gd name="T18" fmla="*/ 339 w 682"/>
                  <a:gd name="T19" fmla="*/ 90 h 157"/>
                  <a:gd name="T20" fmla="*/ 381 w 682"/>
                  <a:gd name="T21" fmla="*/ 105 h 157"/>
                  <a:gd name="T22" fmla="*/ 427 w 682"/>
                  <a:gd name="T23" fmla="*/ 116 h 157"/>
                  <a:gd name="T24" fmla="*/ 485 w 682"/>
                  <a:gd name="T25" fmla="*/ 131 h 157"/>
                  <a:gd name="T26" fmla="*/ 552 w 682"/>
                  <a:gd name="T27" fmla="*/ 142 h 157"/>
                  <a:gd name="T28" fmla="*/ 582 w 682"/>
                  <a:gd name="T29" fmla="*/ 146 h 157"/>
                  <a:gd name="T30" fmla="*/ 607 w 682"/>
                  <a:gd name="T31" fmla="*/ 146 h 157"/>
                  <a:gd name="T32" fmla="*/ 624 w 682"/>
                  <a:gd name="T33" fmla="*/ 149 h 157"/>
                  <a:gd name="T34" fmla="*/ 632 w 682"/>
                  <a:gd name="T35" fmla="*/ 149 h 157"/>
                  <a:gd name="T36" fmla="*/ 640 w 682"/>
                  <a:gd name="T37" fmla="*/ 149 h 157"/>
                  <a:gd name="T38" fmla="*/ 649 w 682"/>
                  <a:gd name="T39" fmla="*/ 153 h 157"/>
                  <a:gd name="T40" fmla="*/ 682 w 682"/>
                  <a:gd name="T41" fmla="*/ 157 h 157"/>
                  <a:gd name="T42" fmla="*/ 670 w 682"/>
                  <a:gd name="T43" fmla="*/ 157 h 157"/>
                  <a:gd name="T44" fmla="*/ 640 w 682"/>
                  <a:gd name="T45" fmla="*/ 157 h 157"/>
                  <a:gd name="T46" fmla="*/ 607 w 682"/>
                  <a:gd name="T47" fmla="*/ 157 h 157"/>
                  <a:gd name="T48" fmla="*/ 569 w 682"/>
                  <a:gd name="T49" fmla="*/ 157 h 157"/>
                  <a:gd name="T50" fmla="*/ 490 w 682"/>
                  <a:gd name="T51" fmla="*/ 149 h 157"/>
                  <a:gd name="T52" fmla="*/ 452 w 682"/>
                  <a:gd name="T53" fmla="*/ 146 h 157"/>
                  <a:gd name="T54" fmla="*/ 423 w 682"/>
                  <a:gd name="T55" fmla="*/ 138 h 157"/>
                  <a:gd name="T56" fmla="*/ 356 w 682"/>
                  <a:gd name="T57" fmla="*/ 120 h 157"/>
                  <a:gd name="T58" fmla="*/ 309 w 682"/>
                  <a:gd name="T59" fmla="*/ 105 h 157"/>
                  <a:gd name="T60" fmla="*/ 272 w 682"/>
                  <a:gd name="T61" fmla="*/ 90 h 157"/>
                  <a:gd name="T62" fmla="*/ 255 w 682"/>
                  <a:gd name="T63" fmla="*/ 86 h 157"/>
                  <a:gd name="T64" fmla="*/ 213 w 682"/>
                  <a:gd name="T65" fmla="*/ 75 h 157"/>
                  <a:gd name="T66" fmla="*/ 184 w 682"/>
                  <a:gd name="T67" fmla="*/ 64 h 157"/>
                  <a:gd name="T68" fmla="*/ 142 w 682"/>
                  <a:gd name="T69" fmla="*/ 52 h 157"/>
                  <a:gd name="T70" fmla="*/ 54 w 682"/>
                  <a:gd name="T71" fmla="*/ 26 h 157"/>
                  <a:gd name="T72" fmla="*/ 37 w 682"/>
                  <a:gd name="T73" fmla="*/ 22 h 157"/>
                  <a:gd name="T74" fmla="*/ 29 w 682"/>
                  <a:gd name="T75" fmla="*/ 22 h 157"/>
                  <a:gd name="T76" fmla="*/ 16 w 682"/>
                  <a:gd name="T77" fmla="*/ 22 h 157"/>
                  <a:gd name="T78" fmla="*/ 0 w 682"/>
                  <a:gd name="T79" fmla="*/ 15 h 157"/>
                  <a:gd name="T80" fmla="*/ 4 w 682"/>
                  <a:gd name="T8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2" h="157">
                    <a:moveTo>
                      <a:pt x="4" y="0"/>
                    </a:moveTo>
                    <a:lnTo>
                      <a:pt x="8" y="0"/>
                    </a:lnTo>
                    <a:lnTo>
                      <a:pt x="20" y="4"/>
                    </a:lnTo>
                    <a:lnTo>
                      <a:pt x="79" y="11"/>
                    </a:lnTo>
                    <a:lnTo>
                      <a:pt x="142" y="30"/>
                    </a:lnTo>
                    <a:lnTo>
                      <a:pt x="196" y="49"/>
                    </a:lnTo>
                    <a:lnTo>
                      <a:pt x="238" y="64"/>
                    </a:lnTo>
                    <a:lnTo>
                      <a:pt x="272" y="71"/>
                    </a:lnTo>
                    <a:lnTo>
                      <a:pt x="297" y="78"/>
                    </a:lnTo>
                    <a:lnTo>
                      <a:pt x="339" y="90"/>
                    </a:lnTo>
                    <a:lnTo>
                      <a:pt x="381" y="105"/>
                    </a:lnTo>
                    <a:lnTo>
                      <a:pt x="427" y="116"/>
                    </a:lnTo>
                    <a:lnTo>
                      <a:pt x="485" y="131"/>
                    </a:lnTo>
                    <a:lnTo>
                      <a:pt x="552" y="142"/>
                    </a:lnTo>
                    <a:lnTo>
                      <a:pt x="582" y="146"/>
                    </a:lnTo>
                    <a:lnTo>
                      <a:pt x="607" y="146"/>
                    </a:lnTo>
                    <a:lnTo>
                      <a:pt x="624" y="149"/>
                    </a:lnTo>
                    <a:lnTo>
                      <a:pt x="632" y="149"/>
                    </a:lnTo>
                    <a:lnTo>
                      <a:pt x="640" y="149"/>
                    </a:lnTo>
                    <a:lnTo>
                      <a:pt x="649" y="153"/>
                    </a:lnTo>
                    <a:lnTo>
                      <a:pt x="682" y="157"/>
                    </a:lnTo>
                    <a:lnTo>
                      <a:pt x="670" y="157"/>
                    </a:lnTo>
                    <a:lnTo>
                      <a:pt x="640" y="157"/>
                    </a:lnTo>
                    <a:lnTo>
                      <a:pt x="607" y="157"/>
                    </a:lnTo>
                    <a:lnTo>
                      <a:pt x="569" y="157"/>
                    </a:lnTo>
                    <a:lnTo>
                      <a:pt x="490" y="149"/>
                    </a:lnTo>
                    <a:lnTo>
                      <a:pt x="452" y="146"/>
                    </a:lnTo>
                    <a:lnTo>
                      <a:pt x="423" y="138"/>
                    </a:lnTo>
                    <a:lnTo>
                      <a:pt x="356" y="120"/>
                    </a:lnTo>
                    <a:lnTo>
                      <a:pt x="309" y="105"/>
                    </a:lnTo>
                    <a:lnTo>
                      <a:pt x="272" y="90"/>
                    </a:lnTo>
                    <a:lnTo>
                      <a:pt x="255" y="86"/>
                    </a:lnTo>
                    <a:lnTo>
                      <a:pt x="213" y="75"/>
                    </a:lnTo>
                    <a:lnTo>
                      <a:pt x="184" y="64"/>
                    </a:lnTo>
                    <a:lnTo>
                      <a:pt x="142" y="52"/>
                    </a:lnTo>
                    <a:lnTo>
                      <a:pt x="54" y="26"/>
                    </a:lnTo>
                    <a:lnTo>
                      <a:pt x="37" y="22"/>
                    </a:lnTo>
                    <a:lnTo>
                      <a:pt x="29" y="22"/>
                    </a:lnTo>
                    <a:lnTo>
                      <a:pt x="16" y="22"/>
                    </a:lnTo>
                    <a:lnTo>
                      <a:pt x="0" y="1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8" name="Freeform 94"/>
              <p:cNvSpPr>
                <a:spLocks/>
              </p:cNvSpPr>
              <p:nvPr/>
            </p:nvSpPr>
            <p:spPr bwMode="auto">
              <a:xfrm>
                <a:off x="42" y="3364"/>
                <a:ext cx="268" cy="156"/>
              </a:xfrm>
              <a:custGeom>
                <a:avLst/>
                <a:gdLst>
                  <a:gd name="T0" fmla="*/ 50 w 268"/>
                  <a:gd name="T1" fmla="*/ 97 h 156"/>
                  <a:gd name="T2" fmla="*/ 105 w 268"/>
                  <a:gd name="T3" fmla="*/ 149 h 156"/>
                  <a:gd name="T4" fmla="*/ 117 w 268"/>
                  <a:gd name="T5" fmla="*/ 153 h 156"/>
                  <a:gd name="T6" fmla="*/ 130 w 268"/>
                  <a:gd name="T7" fmla="*/ 156 h 156"/>
                  <a:gd name="T8" fmla="*/ 226 w 268"/>
                  <a:gd name="T9" fmla="*/ 145 h 156"/>
                  <a:gd name="T10" fmla="*/ 251 w 268"/>
                  <a:gd name="T11" fmla="*/ 134 h 156"/>
                  <a:gd name="T12" fmla="*/ 268 w 268"/>
                  <a:gd name="T13" fmla="*/ 112 h 156"/>
                  <a:gd name="T14" fmla="*/ 268 w 268"/>
                  <a:gd name="T15" fmla="*/ 100 h 156"/>
                  <a:gd name="T16" fmla="*/ 264 w 268"/>
                  <a:gd name="T17" fmla="*/ 85 h 156"/>
                  <a:gd name="T18" fmla="*/ 247 w 268"/>
                  <a:gd name="T19" fmla="*/ 52 h 156"/>
                  <a:gd name="T20" fmla="*/ 251 w 268"/>
                  <a:gd name="T21" fmla="*/ 41 h 156"/>
                  <a:gd name="T22" fmla="*/ 255 w 268"/>
                  <a:gd name="T23" fmla="*/ 33 h 156"/>
                  <a:gd name="T24" fmla="*/ 251 w 268"/>
                  <a:gd name="T25" fmla="*/ 29 h 156"/>
                  <a:gd name="T26" fmla="*/ 239 w 268"/>
                  <a:gd name="T27" fmla="*/ 22 h 156"/>
                  <a:gd name="T28" fmla="*/ 222 w 268"/>
                  <a:gd name="T29" fmla="*/ 22 h 156"/>
                  <a:gd name="T30" fmla="*/ 188 w 268"/>
                  <a:gd name="T31" fmla="*/ 29 h 156"/>
                  <a:gd name="T32" fmla="*/ 163 w 268"/>
                  <a:gd name="T33" fmla="*/ 29 h 156"/>
                  <a:gd name="T34" fmla="*/ 142 w 268"/>
                  <a:gd name="T35" fmla="*/ 26 h 156"/>
                  <a:gd name="T36" fmla="*/ 100 w 268"/>
                  <a:gd name="T37" fmla="*/ 11 h 156"/>
                  <a:gd name="T38" fmla="*/ 59 w 268"/>
                  <a:gd name="T39" fmla="*/ 0 h 156"/>
                  <a:gd name="T40" fmla="*/ 33 w 268"/>
                  <a:gd name="T41" fmla="*/ 0 h 156"/>
                  <a:gd name="T42" fmla="*/ 8 w 268"/>
                  <a:gd name="T43" fmla="*/ 3 h 156"/>
                  <a:gd name="T44" fmla="*/ 4 w 268"/>
                  <a:gd name="T45" fmla="*/ 7 h 156"/>
                  <a:gd name="T46" fmla="*/ 8 w 268"/>
                  <a:gd name="T47" fmla="*/ 11 h 156"/>
                  <a:gd name="T48" fmla="*/ 33 w 268"/>
                  <a:gd name="T49" fmla="*/ 18 h 156"/>
                  <a:gd name="T50" fmla="*/ 59 w 268"/>
                  <a:gd name="T51" fmla="*/ 22 h 156"/>
                  <a:gd name="T52" fmla="*/ 59 w 268"/>
                  <a:gd name="T53" fmla="*/ 26 h 156"/>
                  <a:gd name="T54" fmla="*/ 54 w 268"/>
                  <a:gd name="T55" fmla="*/ 26 h 156"/>
                  <a:gd name="T56" fmla="*/ 46 w 268"/>
                  <a:gd name="T57" fmla="*/ 26 h 156"/>
                  <a:gd name="T58" fmla="*/ 29 w 268"/>
                  <a:gd name="T59" fmla="*/ 26 h 156"/>
                  <a:gd name="T60" fmla="*/ 12 w 268"/>
                  <a:gd name="T61" fmla="*/ 26 h 156"/>
                  <a:gd name="T62" fmla="*/ 4 w 268"/>
                  <a:gd name="T63" fmla="*/ 26 h 156"/>
                  <a:gd name="T64" fmla="*/ 0 w 268"/>
                  <a:gd name="T65" fmla="*/ 37 h 156"/>
                  <a:gd name="T66" fmla="*/ 4 w 268"/>
                  <a:gd name="T67" fmla="*/ 44 h 156"/>
                  <a:gd name="T68" fmla="*/ 25 w 268"/>
                  <a:gd name="T69" fmla="*/ 74 h 156"/>
                  <a:gd name="T70" fmla="*/ 50 w 268"/>
                  <a:gd name="T71" fmla="*/ 9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8" h="156">
                    <a:moveTo>
                      <a:pt x="50" y="97"/>
                    </a:moveTo>
                    <a:lnTo>
                      <a:pt x="105" y="149"/>
                    </a:lnTo>
                    <a:lnTo>
                      <a:pt x="117" y="153"/>
                    </a:lnTo>
                    <a:lnTo>
                      <a:pt x="130" y="156"/>
                    </a:lnTo>
                    <a:lnTo>
                      <a:pt x="226" y="145"/>
                    </a:lnTo>
                    <a:lnTo>
                      <a:pt x="251" y="134"/>
                    </a:lnTo>
                    <a:lnTo>
                      <a:pt x="268" y="112"/>
                    </a:lnTo>
                    <a:lnTo>
                      <a:pt x="268" y="100"/>
                    </a:lnTo>
                    <a:lnTo>
                      <a:pt x="264" y="85"/>
                    </a:lnTo>
                    <a:lnTo>
                      <a:pt x="247" y="52"/>
                    </a:lnTo>
                    <a:lnTo>
                      <a:pt x="251" y="41"/>
                    </a:lnTo>
                    <a:lnTo>
                      <a:pt x="255" y="33"/>
                    </a:lnTo>
                    <a:lnTo>
                      <a:pt x="251" y="29"/>
                    </a:lnTo>
                    <a:lnTo>
                      <a:pt x="239" y="22"/>
                    </a:lnTo>
                    <a:lnTo>
                      <a:pt x="222" y="22"/>
                    </a:lnTo>
                    <a:lnTo>
                      <a:pt x="188" y="29"/>
                    </a:lnTo>
                    <a:lnTo>
                      <a:pt x="163" y="29"/>
                    </a:lnTo>
                    <a:lnTo>
                      <a:pt x="142" y="26"/>
                    </a:lnTo>
                    <a:lnTo>
                      <a:pt x="100" y="11"/>
                    </a:lnTo>
                    <a:lnTo>
                      <a:pt x="59" y="0"/>
                    </a:lnTo>
                    <a:lnTo>
                      <a:pt x="33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8" y="11"/>
                    </a:lnTo>
                    <a:lnTo>
                      <a:pt x="33" y="18"/>
                    </a:lnTo>
                    <a:lnTo>
                      <a:pt x="59" y="22"/>
                    </a:lnTo>
                    <a:lnTo>
                      <a:pt x="59" y="26"/>
                    </a:lnTo>
                    <a:lnTo>
                      <a:pt x="54" y="26"/>
                    </a:lnTo>
                    <a:lnTo>
                      <a:pt x="46" y="26"/>
                    </a:lnTo>
                    <a:lnTo>
                      <a:pt x="29" y="26"/>
                    </a:lnTo>
                    <a:lnTo>
                      <a:pt x="12" y="26"/>
                    </a:lnTo>
                    <a:lnTo>
                      <a:pt x="4" y="26"/>
                    </a:lnTo>
                    <a:lnTo>
                      <a:pt x="0" y="37"/>
                    </a:lnTo>
                    <a:lnTo>
                      <a:pt x="4" y="44"/>
                    </a:lnTo>
                    <a:lnTo>
                      <a:pt x="25" y="74"/>
                    </a:lnTo>
                    <a:lnTo>
                      <a:pt x="50" y="97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9" name="Freeform 95"/>
              <p:cNvSpPr>
                <a:spLocks/>
              </p:cNvSpPr>
              <p:nvPr/>
            </p:nvSpPr>
            <p:spPr bwMode="auto">
              <a:xfrm>
                <a:off x="50" y="3446"/>
                <a:ext cx="268" cy="86"/>
              </a:xfrm>
              <a:custGeom>
                <a:avLst/>
                <a:gdLst>
                  <a:gd name="T0" fmla="*/ 260 w 268"/>
                  <a:gd name="T1" fmla="*/ 37 h 86"/>
                  <a:gd name="T2" fmla="*/ 239 w 268"/>
                  <a:gd name="T3" fmla="*/ 59 h 86"/>
                  <a:gd name="T4" fmla="*/ 210 w 268"/>
                  <a:gd name="T5" fmla="*/ 74 h 86"/>
                  <a:gd name="T6" fmla="*/ 176 w 268"/>
                  <a:gd name="T7" fmla="*/ 86 h 86"/>
                  <a:gd name="T8" fmla="*/ 143 w 268"/>
                  <a:gd name="T9" fmla="*/ 86 h 86"/>
                  <a:gd name="T10" fmla="*/ 101 w 268"/>
                  <a:gd name="T11" fmla="*/ 74 h 86"/>
                  <a:gd name="T12" fmla="*/ 67 w 268"/>
                  <a:gd name="T13" fmla="*/ 63 h 86"/>
                  <a:gd name="T14" fmla="*/ 13 w 268"/>
                  <a:gd name="T15" fmla="*/ 41 h 86"/>
                  <a:gd name="T16" fmla="*/ 0 w 268"/>
                  <a:gd name="T17" fmla="*/ 33 h 86"/>
                  <a:gd name="T18" fmla="*/ 17 w 268"/>
                  <a:gd name="T19" fmla="*/ 33 h 86"/>
                  <a:gd name="T20" fmla="*/ 21 w 268"/>
                  <a:gd name="T21" fmla="*/ 33 h 86"/>
                  <a:gd name="T22" fmla="*/ 25 w 268"/>
                  <a:gd name="T23" fmla="*/ 26 h 86"/>
                  <a:gd name="T24" fmla="*/ 34 w 268"/>
                  <a:gd name="T25" fmla="*/ 30 h 86"/>
                  <a:gd name="T26" fmla="*/ 46 w 268"/>
                  <a:gd name="T27" fmla="*/ 26 h 86"/>
                  <a:gd name="T28" fmla="*/ 71 w 268"/>
                  <a:gd name="T29" fmla="*/ 30 h 86"/>
                  <a:gd name="T30" fmla="*/ 172 w 268"/>
                  <a:gd name="T31" fmla="*/ 18 h 86"/>
                  <a:gd name="T32" fmla="*/ 201 w 268"/>
                  <a:gd name="T33" fmla="*/ 3 h 86"/>
                  <a:gd name="T34" fmla="*/ 222 w 268"/>
                  <a:gd name="T35" fmla="*/ 0 h 86"/>
                  <a:gd name="T36" fmla="*/ 247 w 268"/>
                  <a:gd name="T37" fmla="*/ 0 h 86"/>
                  <a:gd name="T38" fmla="*/ 260 w 268"/>
                  <a:gd name="T39" fmla="*/ 7 h 86"/>
                  <a:gd name="T40" fmla="*/ 268 w 268"/>
                  <a:gd name="T41" fmla="*/ 22 h 86"/>
                  <a:gd name="T42" fmla="*/ 260 w 268"/>
                  <a:gd name="T43" fmla="*/ 3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8" h="86">
                    <a:moveTo>
                      <a:pt x="260" y="37"/>
                    </a:moveTo>
                    <a:lnTo>
                      <a:pt x="239" y="59"/>
                    </a:lnTo>
                    <a:lnTo>
                      <a:pt x="210" y="74"/>
                    </a:lnTo>
                    <a:lnTo>
                      <a:pt x="176" y="86"/>
                    </a:lnTo>
                    <a:lnTo>
                      <a:pt x="143" y="86"/>
                    </a:lnTo>
                    <a:lnTo>
                      <a:pt x="101" y="74"/>
                    </a:lnTo>
                    <a:lnTo>
                      <a:pt x="67" y="63"/>
                    </a:lnTo>
                    <a:lnTo>
                      <a:pt x="13" y="41"/>
                    </a:lnTo>
                    <a:lnTo>
                      <a:pt x="0" y="33"/>
                    </a:lnTo>
                    <a:lnTo>
                      <a:pt x="17" y="33"/>
                    </a:lnTo>
                    <a:lnTo>
                      <a:pt x="21" y="33"/>
                    </a:lnTo>
                    <a:lnTo>
                      <a:pt x="25" y="26"/>
                    </a:lnTo>
                    <a:lnTo>
                      <a:pt x="34" y="30"/>
                    </a:lnTo>
                    <a:lnTo>
                      <a:pt x="46" y="26"/>
                    </a:lnTo>
                    <a:lnTo>
                      <a:pt x="71" y="30"/>
                    </a:lnTo>
                    <a:lnTo>
                      <a:pt x="172" y="18"/>
                    </a:lnTo>
                    <a:lnTo>
                      <a:pt x="201" y="3"/>
                    </a:lnTo>
                    <a:lnTo>
                      <a:pt x="222" y="0"/>
                    </a:lnTo>
                    <a:lnTo>
                      <a:pt x="247" y="0"/>
                    </a:lnTo>
                    <a:lnTo>
                      <a:pt x="260" y="7"/>
                    </a:lnTo>
                    <a:lnTo>
                      <a:pt x="268" y="22"/>
                    </a:lnTo>
                    <a:lnTo>
                      <a:pt x="260" y="37"/>
                    </a:lnTo>
                    <a:close/>
                  </a:path>
                </a:pathLst>
              </a:custGeom>
              <a:solidFill>
                <a:srgbClr val="FF80C0"/>
              </a:solidFill>
              <a:ln w="6350">
                <a:solidFill>
                  <a:srgbClr val="FF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0" name="Freeform 96"/>
              <p:cNvSpPr>
                <a:spLocks/>
              </p:cNvSpPr>
              <p:nvPr/>
            </p:nvSpPr>
            <p:spPr bwMode="auto">
              <a:xfrm>
                <a:off x="377" y="3315"/>
                <a:ext cx="155" cy="97"/>
              </a:xfrm>
              <a:custGeom>
                <a:avLst/>
                <a:gdLst>
                  <a:gd name="T0" fmla="*/ 155 w 155"/>
                  <a:gd name="T1" fmla="*/ 90 h 97"/>
                  <a:gd name="T2" fmla="*/ 151 w 155"/>
                  <a:gd name="T3" fmla="*/ 82 h 97"/>
                  <a:gd name="T4" fmla="*/ 142 w 155"/>
                  <a:gd name="T5" fmla="*/ 67 h 97"/>
                  <a:gd name="T6" fmla="*/ 121 w 155"/>
                  <a:gd name="T7" fmla="*/ 52 h 97"/>
                  <a:gd name="T8" fmla="*/ 100 w 155"/>
                  <a:gd name="T9" fmla="*/ 34 h 97"/>
                  <a:gd name="T10" fmla="*/ 46 w 155"/>
                  <a:gd name="T11" fmla="*/ 8 h 97"/>
                  <a:gd name="T12" fmla="*/ 25 w 155"/>
                  <a:gd name="T13" fmla="*/ 0 h 97"/>
                  <a:gd name="T14" fmla="*/ 0 w 155"/>
                  <a:gd name="T15" fmla="*/ 0 h 97"/>
                  <a:gd name="T16" fmla="*/ 38 w 155"/>
                  <a:gd name="T17" fmla="*/ 19 h 97"/>
                  <a:gd name="T18" fmla="*/ 54 w 155"/>
                  <a:gd name="T19" fmla="*/ 34 h 97"/>
                  <a:gd name="T20" fmla="*/ 67 w 155"/>
                  <a:gd name="T21" fmla="*/ 45 h 97"/>
                  <a:gd name="T22" fmla="*/ 88 w 155"/>
                  <a:gd name="T23" fmla="*/ 64 h 97"/>
                  <a:gd name="T24" fmla="*/ 109 w 155"/>
                  <a:gd name="T25" fmla="*/ 82 h 97"/>
                  <a:gd name="T26" fmla="*/ 134 w 155"/>
                  <a:gd name="T27" fmla="*/ 97 h 97"/>
                  <a:gd name="T28" fmla="*/ 146 w 155"/>
                  <a:gd name="T29" fmla="*/ 97 h 97"/>
                  <a:gd name="T30" fmla="*/ 155 w 155"/>
                  <a:gd name="T31" fmla="*/ 9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" h="97">
                    <a:moveTo>
                      <a:pt x="155" y="90"/>
                    </a:moveTo>
                    <a:lnTo>
                      <a:pt x="151" y="82"/>
                    </a:lnTo>
                    <a:lnTo>
                      <a:pt x="142" y="67"/>
                    </a:lnTo>
                    <a:lnTo>
                      <a:pt x="121" y="52"/>
                    </a:lnTo>
                    <a:lnTo>
                      <a:pt x="100" y="34"/>
                    </a:lnTo>
                    <a:lnTo>
                      <a:pt x="46" y="8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38" y="19"/>
                    </a:lnTo>
                    <a:lnTo>
                      <a:pt x="54" y="34"/>
                    </a:lnTo>
                    <a:lnTo>
                      <a:pt x="67" y="45"/>
                    </a:lnTo>
                    <a:lnTo>
                      <a:pt x="88" y="64"/>
                    </a:lnTo>
                    <a:lnTo>
                      <a:pt x="109" y="82"/>
                    </a:lnTo>
                    <a:lnTo>
                      <a:pt x="134" y="97"/>
                    </a:lnTo>
                    <a:lnTo>
                      <a:pt x="146" y="97"/>
                    </a:lnTo>
                    <a:lnTo>
                      <a:pt x="155" y="9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1" name="Freeform 97"/>
              <p:cNvSpPr>
                <a:spLocks/>
              </p:cNvSpPr>
              <p:nvPr/>
            </p:nvSpPr>
            <p:spPr bwMode="auto">
              <a:xfrm>
                <a:off x="314" y="3502"/>
                <a:ext cx="126" cy="168"/>
              </a:xfrm>
              <a:custGeom>
                <a:avLst/>
                <a:gdLst>
                  <a:gd name="T0" fmla="*/ 29 w 126"/>
                  <a:gd name="T1" fmla="*/ 168 h 168"/>
                  <a:gd name="T2" fmla="*/ 55 w 126"/>
                  <a:gd name="T3" fmla="*/ 156 h 168"/>
                  <a:gd name="T4" fmla="*/ 75 w 126"/>
                  <a:gd name="T5" fmla="*/ 138 h 168"/>
                  <a:gd name="T6" fmla="*/ 101 w 126"/>
                  <a:gd name="T7" fmla="*/ 115 h 168"/>
                  <a:gd name="T8" fmla="*/ 117 w 126"/>
                  <a:gd name="T9" fmla="*/ 93 h 168"/>
                  <a:gd name="T10" fmla="*/ 126 w 126"/>
                  <a:gd name="T11" fmla="*/ 67 h 168"/>
                  <a:gd name="T12" fmla="*/ 122 w 126"/>
                  <a:gd name="T13" fmla="*/ 41 h 168"/>
                  <a:gd name="T14" fmla="*/ 105 w 126"/>
                  <a:gd name="T15" fmla="*/ 22 h 168"/>
                  <a:gd name="T16" fmla="*/ 88 w 126"/>
                  <a:gd name="T17" fmla="*/ 11 h 168"/>
                  <a:gd name="T18" fmla="*/ 71 w 126"/>
                  <a:gd name="T19" fmla="*/ 3 h 168"/>
                  <a:gd name="T20" fmla="*/ 55 w 126"/>
                  <a:gd name="T21" fmla="*/ 0 h 168"/>
                  <a:gd name="T22" fmla="*/ 38 w 126"/>
                  <a:gd name="T23" fmla="*/ 0 h 168"/>
                  <a:gd name="T24" fmla="*/ 17 w 126"/>
                  <a:gd name="T25" fmla="*/ 11 h 168"/>
                  <a:gd name="T26" fmla="*/ 4 w 126"/>
                  <a:gd name="T27" fmla="*/ 30 h 168"/>
                  <a:gd name="T28" fmla="*/ 0 w 126"/>
                  <a:gd name="T29" fmla="*/ 59 h 168"/>
                  <a:gd name="T30" fmla="*/ 0 w 126"/>
                  <a:gd name="T31" fmla="*/ 89 h 168"/>
                  <a:gd name="T32" fmla="*/ 4 w 126"/>
                  <a:gd name="T33" fmla="*/ 123 h 168"/>
                  <a:gd name="T34" fmla="*/ 13 w 126"/>
                  <a:gd name="T35" fmla="*/ 149 h 168"/>
                  <a:gd name="T36" fmla="*/ 29 w 126"/>
                  <a:gd name="T3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68">
                    <a:moveTo>
                      <a:pt x="29" y="168"/>
                    </a:moveTo>
                    <a:lnTo>
                      <a:pt x="55" y="156"/>
                    </a:lnTo>
                    <a:lnTo>
                      <a:pt x="75" y="138"/>
                    </a:lnTo>
                    <a:lnTo>
                      <a:pt x="101" y="115"/>
                    </a:lnTo>
                    <a:lnTo>
                      <a:pt x="117" y="93"/>
                    </a:lnTo>
                    <a:lnTo>
                      <a:pt x="126" y="67"/>
                    </a:lnTo>
                    <a:lnTo>
                      <a:pt x="122" y="41"/>
                    </a:lnTo>
                    <a:lnTo>
                      <a:pt x="105" y="22"/>
                    </a:lnTo>
                    <a:lnTo>
                      <a:pt x="88" y="11"/>
                    </a:lnTo>
                    <a:lnTo>
                      <a:pt x="71" y="3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17" y="11"/>
                    </a:lnTo>
                    <a:lnTo>
                      <a:pt x="4" y="30"/>
                    </a:lnTo>
                    <a:lnTo>
                      <a:pt x="0" y="59"/>
                    </a:lnTo>
                    <a:lnTo>
                      <a:pt x="0" y="89"/>
                    </a:lnTo>
                    <a:lnTo>
                      <a:pt x="4" y="123"/>
                    </a:lnTo>
                    <a:lnTo>
                      <a:pt x="13" y="149"/>
                    </a:lnTo>
                    <a:lnTo>
                      <a:pt x="29" y="16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2" name="Freeform 98"/>
              <p:cNvSpPr>
                <a:spLocks/>
              </p:cNvSpPr>
              <p:nvPr/>
            </p:nvSpPr>
            <p:spPr bwMode="auto">
              <a:xfrm>
                <a:off x="352" y="3543"/>
                <a:ext cx="42" cy="86"/>
              </a:xfrm>
              <a:custGeom>
                <a:avLst/>
                <a:gdLst>
                  <a:gd name="T0" fmla="*/ 0 w 42"/>
                  <a:gd name="T1" fmla="*/ 86 h 86"/>
                  <a:gd name="T2" fmla="*/ 33 w 42"/>
                  <a:gd name="T3" fmla="*/ 48 h 86"/>
                  <a:gd name="T4" fmla="*/ 42 w 42"/>
                  <a:gd name="T5" fmla="*/ 30 h 86"/>
                  <a:gd name="T6" fmla="*/ 42 w 42"/>
                  <a:gd name="T7" fmla="*/ 15 h 86"/>
                  <a:gd name="T8" fmla="*/ 33 w 42"/>
                  <a:gd name="T9" fmla="*/ 0 h 86"/>
                  <a:gd name="T10" fmla="*/ 0 w 42"/>
                  <a:gd name="T1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86">
                    <a:moveTo>
                      <a:pt x="0" y="86"/>
                    </a:moveTo>
                    <a:lnTo>
                      <a:pt x="33" y="48"/>
                    </a:lnTo>
                    <a:lnTo>
                      <a:pt x="42" y="30"/>
                    </a:lnTo>
                    <a:lnTo>
                      <a:pt x="42" y="15"/>
                    </a:lnTo>
                    <a:lnTo>
                      <a:pt x="33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3" name="Freeform 99"/>
              <p:cNvSpPr>
                <a:spLocks/>
              </p:cNvSpPr>
              <p:nvPr/>
            </p:nvSpPr>
            <p:spPr bwMode="auto">
              <a:xfrm>
                <a:off x="352" y="3543"/>
                <a:ext cx="42" cy="86"/>
              </a:xfrm>
              <a:custGeom>
                <a:avLst/>
                <a:gdLst>
                  <a:gd name="T0" fmla="*/ 0 w 42"/>
                  <a:gd name="T1" fmla="*/ 86 h 86"/>
                  <a:gd name="T2" fmla="*/ 33 w 42"/>
                  <a:gd name="T3" fmla="*/ 48 h 86"/>
                  <a:gd name="T4" fmla="*/ 42 w 42"/>
                  <a:gd name="T5" fmla="*/ 30 h 86"/>
                  <a:gd name="T6" fmla="*/ 42 w 42"/>
                  <a:gd name="T7" fmla="*/ 15 h 86"/>
                  <a:gd name="T8" fmla="*/ 33 w 42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6">
                    <a:moveTo>
                      <a:pt x="0" y="86"/>
                    </a:moveTo>
                    <a:lnTo>
                      <a:pt x="33" y="48"/>
                    </a:lnTo>
                    <a:lnTo>
                      <a:pt x="42" y="30"/>
                    </a:lnTo>
                    <a:lnTo>
                      <a:pt x="42" y="15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BFD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4" name="Freeform 100"/>
              <p:cNvSpPr>
                <a:spLocks/>
              </p:cNvSpPr>
              <p:nvPr/>
            </p:nvSpPr>
            <p:spPr bwMode="auto">
              <a:xfrm>
                <a:off x="658" y="3647"/>
                <a:ext cx="46" cy="138"/>
              </a:xfrm>
              <a:custGeom>
                <a:avLst/>
                <a:gdLst>
                  <a:gd name="T0" fmla="*/ 16 w 46"/>
                  <a:gd name="T1" fmla="*/ 0 h 138"/>
                  <a:gd name="T2" fmla="*/ 12 w 46"/>
                  <a:gd name="T3" fmla="*/ 0 h 138"/>
                  <a:gd name="T4" fmla="*/ 4 w 46"/>
                  <a:gd name="T5" fmla="*/ 11 h 138"/>
                  <a:gd name="T6" fmla="*/ 0 w 46"/>
                  <a:gd name="T7" fmla="*/ 23 h 138"/>
                  <a:gd name="T8" fmla="*/ 0 w 46"/>
                  <a:gd name="T9" fmla="*/ 41 h 138"/>
                  <a:gd name="T10" fmla="*/ 0 w 46"/>
                  <a:gd name="T11" fmla="*/ 60 h 138"/>
                  <a:gd name="T12" fmla="*/ 8 w 46"/>
                  <a:gd name="T13" fmla="*/ 82 h 138"/>
                  <a:gd name="T14" fmla="*/ 20 w 46"/>
                  <a:gd name="T15" fmla="*/ 112 h 138"/>
                  <a:gd name="T16" fmla="*/ 41 w 46"/>
                  <a:gd name="T17" fmla="*/ 138 h 138"/>
                  <a:gd name="T18" fmla="*/ 46 w 46"/>
                  <a:gd name="T19" fmla="*/ 123 h 138"/>
                  <a:gd name="T20" fmla="*/ 46 w 46"/>
                  <a:gd name="T21" fmla="*/ 101 h 138"/>
                  <a:gd name="T22" fmla="*/ 41 w 46"/>
                  <a:gd name="T23" fmla="*/ 56 h 138"/>
                  <a:gd name="T24" fmla="*/ 37 w 46"/>
                  <a:gd name="T25" fmla="*/ 34 h 138"/>
                  <a:gd name="T26" fmla="*/ 33 w 46"/>
                  <a:gd name="T27" fmla="*/ 15 h 138"/>
                  <a:gd name="T28" fmla="*/ 25 w 46"/>
                  <a:gd name="T29" fmla="*/ 4 h 138"/>
                  <a:gd name="T30" fmla="*/ 16 w 46"/>
                  <a:gd name="T3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138">
                    <a:moveTo>
                      <a:pt x="16" y="0"/>
                    </a:moveTo>
                    <a:lnTo>
                      <a:pt x="12" y="0"/>
                    </a:lnTo>
                    <a:lnTo>
                      <a:pt x="4" y="11"/>
                    </a:lnTo>
                    <a:lnTo>
                      <a:pt x="0" y="23"/>
                    </a:lnTo>
                    <a:lnTo>
                      <a:pt x="0" y="41"/>
                    </a:lnTo>
                    <a:lnTo>
                      <a:pt x="0" y="60"/>
                    </a:lnTo>
                    <a:lnTo>
                      <a:pt x="8" y="82"/>
                    </a:lnTo>
                    <a:lnTo>
                      <a:pt x="20" y="112"/>
                    </a:lnTo>
                    <a:lnTo>
                      <a:pt x="41" y="138"/>
                    </a:lnTo>
                    <a:lnTo>
                      <a:pt x="46" y="123"/>
                    </a:lnTo>
                    <a:lnTo>
                      <a:pt x="46" y="101"/>
                    </a:lnTo>
                    <a:lnTo>
                      <a:pt x="41" y="56"/>
                    </a:lnTo>
                    <a:lnTo>
                      <a:pt x="37" y="34"/>
                    </a:lnTo>
                    <a:lnTo>
                      <a:pt x="33" y="15"/>
                    </a:lnTo>
                    <a:lnTo>
                      <a:pt x="25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5" name="Freeform 101"/>
              <p:cNvSpPr>
                <a:spLocks/>
              </p:cNvSpPr>
              <p:nvPr/>
            </p:nvSpPr>
            <p:spPr bwMode="auto">
              <a:xfrm>
                <a:off x="674" y="3644"/>
                <a:ext cx="101" cy="134"/>
              </a:xfrm>
              <a:custGeom>
                <a:avLst/>
                <a:gdLst>
                  <a:gd name="T0" fmla="*/ 4 w 101"/>
                  <a:gd name="T1" fmla="*/ 0 h 134"/>
                  <a:gd name="T2" fmla="*/ 0 w 101"/>
                  <a:gd name="T3" fmla="*/ 11 h 134"/>
                  <a:gd name="T4" fmla="*/ 0 w 101"/>
                  <a:gd name="T5" fmla="*/ 22 h 134"/>
                  <a:gd name="T6" fmla="*/ 9 w 101"/>
                  <a:gd name="T7" fmla="*/ 44 h 134"/>
                  <a:gd name="T8" fmla="*/ 25 w 101"/>
                  <a:gd name="T9" fmla="*/ 63 h 134"/>
                  <a:gd name="T10" fmla="*/ 63 w 101"/>
                  <a:gd name="T11" fmla="*/ 104 h 134"/>
                  <a:gd name="T12" fmla="*/ 84 w 101"/>
                  <a:gd name="T13" fmla="*/ 123 h 134"/>
                  <a:gd name="T14" fmla="*/ 101 w 101"/>
                  <a:gd name="T15" fmla="*/ 134 h 134"/>
                  <a:gd name="T16" fmla="*/ 88 w 101"/>
                  <a:gd name="T17" fmla="*/ 89 h 134"/>
                  <a:gd name="T18" fmla="*/ 63 w 101"/>
                  <a:gd name="T19" fmla="*/ 41 h 134"/>
                  <a:gd name="T20" fmla="*/ 51 w 101"/>
                  <a:gd name="T21" fmla="*/ 22 h 134"/>
                  <a:gd name="T22" fmla="*/ 34 w 101"/>
                  <a:gd name="T23" fmla="*/ 7 h 134"/>
                  <a:gd name="T24" fmla="*/ 21 w 101"/>
                  <a:gd name="T25" fmla="*/ 0 h 134"/>
                  <a:gd name="T26" fmla="*/ 4 w 101"/>
                  <a:gd name="T2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34">
                    <a:moveTo>
                      <a:pt x="4" y="0"/>
                    </a:moveTo>
                    <a:lnTo>
                      <a:pt x="0" y="11"/>
                    </a:lnTo>
                    <a:lnTo>
                      <a:pt x="0" y="22"/>
                    </a:lnTo>
                    <a:lnTo>
                      <a:pt x="9" y="44"/>
                    </a:lnTo>
                    <a:lnTo>
                      <a:pt x="25" y="63"/>
                    </a:lnTo>
                    <a:lnTo>
                      <a:pt x="63" y="104"/>
                    </a:lnTo>
                    <a:lnTo>
                      <a:pt x="84" y="123"/>
                    </a:lnTo>
                    <a:lnTo>
                      <a:pt x="101" y="134"/>
                    </a:lnTo>
                    <a:lnTo>
                      <a:pt x="88" y="89"/>
                    </a:lnTo>
                    <a:lnTo>
                      <a:pt x="63" y="41"/>
                    </a:lnTo>
                    <a:lnTo>
                      <a:pt x="51" y="22"/>
                    </a:lnTo>
                    <a:lnTo>
                      <a:pt x="34" y="7"/>
                    </a:lnTo>
                    <a:lnTo>
                      <a:pt x="2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6" name="Freeform 102"/>
              <p:cNvSpPr>
                <a:spLocks/>
              </p:cNvSpPr>
              <p:nvPr/>
            </p:nvSpPr>
            <p:spPr bwMode="auto">
              <a:xfrm>
                <a:off x="687" y="3625"/>
                <a:ext cx="197" cy="56"/>
              </a:xfrm>
              <a:custGeom>
                <a:avLst/>
                <a:gdLst>
                  <a:gd name="T0" fmla="*/ 4 w 197"/>
                  <a:gd name="T1" fmla="*/ 26 h 56"/>
                  <a:gd name="T2" fmla="*/ 0 w 197"/>
                  <a:gd name="T3" fmla="*/ 11 h 56"/>
                  <a:gd name="T4" fmla="*/ 4 w 197"/>
                  <a:gd name="T5" fmla="*/ 4 h 56"/>
                  <a:gd name="T6" fmla="*/ 21 w 197"/>
                  <a:gd name="T7" fmla="*/ 0 h 56"/>
                  <a:gd name="T8" fmla="*/ 50 w 197"/>
                  <a:gd name="T9" fmla="*/ 0 h 56"/>
                  <a:gd name="T10" fmla="*/ 84 w 197"/>
                  <a:gd name="T11" fmla="*/ 7 h 56"/>
                  <a:gd name="T12" fmla="*/ 155 w 197"/>
                  <a:gd name="T13" fmla="*/ 30 h 56"/>
                  <a:gd name="T14" fmla="*/ 180 w 197"/>
                  <a:gd name="T15" fmla="*/ 33 h 56"/>
                  <a:gd name="T16" fmla="*/ 197 w 197"/>
                  <a:gd name="T17" fmla="*/ 33 h 56"/>
                  <a:gd name="T18" fmla="*/ 184 w 197"/>
                  <a:gd name="T19" fmla="*/ 37 h 56"/>
                  <a:gd name="T20" fmla="*/ 163 w 197"/>
                  <a:gd name="T21" fmla="*/ 45 h 56"/>
                  <a:gd name="T22" fmla="*/ 117 w 197"/>
                  <a:gd name="T23" fmla="*/ 56 h 56"/>
                  <a:gd name="T24" fmla="*/ 88 w 197"/>
                  <a:gd name="T25" fmla="*/ 56 h 56"/>
                  <a:gd name="T26" fmla="*/ 58 w 197"/>
                  <a:gd name="T27" fmla="*/ 52 h 56"/>
                  <a:gd name="T28" fmla="*/ 29 w 197"/>
                  <a:gd name="T29" fmla="*/ 41 h 56"/>
                  <a:gd name="T30" fmla="*/ 4 w 197"/>
                  <a:gd name="T31" fmla="*/ 2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56">
                    <a:moveTo>
                      <a:pt x="4" y="26"/>
                    </a:moveTo>
                    <a:lnTo>
                      <a:pt x="0" y="11"/>
                    </a:lnTo>
                    <a:lnTo>
                      <a:pt x="4" y="4"/>
                    </a:lnTo>
                    <a:lnTo>
                      <a:pt x="21" y="0"/>
                    </a:lnTo>
                    <a:lnTo>
                      <a:pt x="50" y="0"/>
                    </a:lnTo>
                    <a:lnTo>
                      <a:pt x="84" y="7"/>
                    </a:lnTo>
                    <a:lnTo>
                      <a:pt x="155" y="30"/>
                    </a:lnTo>
                    <a:lnTo>
                      <a:pt x="180" y="33"/>
                    </a:lnTo>
                    <a:lnTo>
                      <a:pt x="197" y="33"/>
                    </a:lnTo>
                    <a:lnTo>
                      <a:pt x="184" y="37"/>
                    </a:lnTo>
                    <a:lnTo>
                      <a:pt x="163" y="45"/>
                    </a:lnTo>
                    <a:lnTo>
                      <a:pt x="117" y="56"/>
                    </a:lnTo>
                    <a:lnTo>
                      <a:pt x="88" y="56"/>
                    </a:lnTo>
                    <a:lnTo>
                      <a:pt x="58" y="52"/>
                    </a:lnTo>
                    <a:lnTo>
                      <a:pt x="29" y="41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7" name="Freeform 103"/>
              <p:cNvSpPr>
                <a:spLocks/>
              </p:cNvSpPr>
              <p:nvPr/>
            </p:nvSpPr>
            <p:spPr bwMode="auto">
              <a:xfrm>
                <a:off x="1755" y="3666"/>
                <a:ext cx="54" cy="138"/>
              </a:xfrm>
              <a:custGeom>
                <a:avLst/>
                <a:gdLst>
                  <a:gd name="T0" fmla="*/ 8 w 54"/>
                  <a:gd name="T1" fmla="*/ 138 h 138"/>
                  <a:gd name="T2" fmla="*/ 16 w 54"/>
                  <a:gd name="T3" fmla="*/ 138 h 138"/>
                  <a:gd name="T4" fmla="*/ 25 w 54"/>
                  <a:gd name="T5" fmla="*/ 134 h 138"/>
                  <a:gd name="T6" fmla="*/ 37 w 54"/>
                  <a:gd name="T7" fmla="*/ 123 h 138"/>
                  <a:gd name="T8" fmla="*/ 46 w 54"/>
                  <a:gd name="T9" fmla="*/ 108 h 138"/>
                  <a:gd name="T10" fmla="*/ 54 w 54"/>
                  <a:gd name="T11" fmla="*/ 90 h 138"/>
                  <a:gd name="T12" fmla="*/ 54 w 54"/>
                  <a:gd name="T13" fmla="*/ 63 h 138"/>
                  <a:gd name="T14" fmla="*/ 54 w 54"/>
                  <a:gd name="T15" fmla="*/ 34 h 138"/>
                  <a:gd name="T16" fmla="*/ 46 w 54"/>
                  <a:gd name="T17" fmla="*/ 0 h 138"/>
                  <a:gd name="T18" fmla="*/ 29 w 54"/>
                  <a:gd name="T19" fmla="*/ 34 h 138"/>
                  <a:gd name="T20" fmla="*/ 12 w 54"/>
                  <a:gd name="T21" fmla="*/ 78 h 138"/>
                  <a:gd name="T22" fmla="*/ 0 w 54"/>
                  <a:gd name="T23" fmla="*/ 116 h 138"/>
                  <a:gd name="T24" fmla="*/ 0 w 54"/>
                  <a:gd name="T25" fmla="*/ 131 h 138"/>
                  <a:gd name="T26" fmla="*/ 8 w 54"/>
                  <a:gd name="T2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138">
                    <a:moveTo>
                      <a:pt x="8" y="138"/>
                    </a:moveTo>
                    <a:lnTo>
                      <a:pt x="16" y="138"/>
                    </a:lnTo>
                    <a:lnTo>
                      <a:pt x="25" y="134"/>
                    </a:lnTo>
                    <a:lnTo>
                      <a:pt x="37" y="123"/>
                    </a:lnTo>
                    <a:lnTo>
                      <a:pt x="46" y="108"/>
                    </a:lnTo>
                    <a:lnTo>
                      <a:pt x="54" y="90"/>
                    </a:lnTo>
                    <a:lnTo>
                      <a:pt x="54" y="63"/>
                    </a:lnTo>
                    <a:lnTo>
                      <a:pt x="54" y="34"/>
                    </a:lnTo>
                    <a:lnTo>
                      <a:pt x="46" y="0"/>
                    </a:lnTo>
                    <a:lnTo>
                      <a:pt x="29" y="34"/>
                    </a:lnTo>
                    <a:lnTo>
                      <a:pt x="12" y="78"/>
                    </a:lnTo>
                    <a:lnTo>
                      <a:pt x="0" y="116"/>
                    </a:lnTo>
                    <a:lnTo>
                      <a:pt x="0" y="131"/>
                    </a:lnTo>
                    <a:lnTo>
                      <a:pt x="8" y="13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8" name="Freeform 104"/>
              <p:cNvSpPr>
                <a:spLocks/>
              </p:cNvSpPr>
              <p:nvPr/>
            </p:nvSpPr>
            <p:spPr bwMode="auto">
              <a:xfrm>
                <a:off x="1725" y="3647"/>
                <a:ext cx="51" cy="157"/>
              </a:xfrm>
              <a:custGeom>
                <a:avLst/>
                <a:gdLst>
                  <a:gd name="T0" fmla="*/ 34 w 51"/>
                  <a:gd name="T1" fmla="*/ 157 h 157"/>
                  <a:gd name="T2" fmla="*/ 46 w 51"/>
                  <a:gd name="T3" fmla="*/ 150 h 157"/>
                  <a:gd name="T4" fmla="*/ 51 w 51"/>
                  <a:gd name="T5" fmla="*/ 138 h 157"/>
                  <a:gd name="T6" fmla="*/ 51 w 51"/>
                  <a:gd name="T7" fmla="*/ 116 h 157"/>
                  <a:gd name="T8" fmla="*/ 46 w 51"/>
                  <a:gd name="T9" fmla="*/ 94 h 157"/>
                  <a:gd name="T10" fmla="*/ 30 w 51"/>
                  <a:gd name="T11" fmla="*/ 41 h 157"/>
                  <a:gd name="T12" fmla="*/ 17 w 51"/>
                  <a:gd name="T13" fmla="*/ 19 h 157"/>
                  <a:gd name="T14" fmla="*/ 0 w 51"/>
                  <a:gd name="T15" fmla="*/ 0 h 157"/>
                  <a:gd name="T16" fmla="*/ 0 w 51"/>
                  <a:gd name="T17" fmla="*/ 49 h 157"/>
                  <a:gd name="T18" fmla="*/ 0 w 51"/>
                  <a:gd name="T19" fmla="*/ 101 h 157"/>
                  <a:gd name="T20" fmla="*/ 5 w 51"/>
                  <a:gd name="T21" fmla="*/ 123 h 157"/>
                  <a:gd name="T22" fmla="*/ 9 w 51"/>
                  <a:gd name="T23" fmla="*/ 142 h 157"/>
                  <a:gd name="T24" fmla="*/ 21 w 51"/>
                  <a:gd name="T25" fmla="*/ 153 h 157"/>
                  <a:gd name="T26" fmla="*/ 34 w 51"/>
                  <a:gd name="T2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157">
                    <a:moveTo>
                      <a:pt x="34" y="157"/>
                    </a:moveTo>
                    <a:lnTo>
                      <a:pt x="46" y="150"/>
                    </a:lnTo>
                    <a:lnTo>
                      <a:pt x="51" y="138"/>
                    </a:lnTo>
                    <a:lnTo>
                      <a:pt x="51" y="116"/>
                    </a:lnTo>
                    <a:lnTo>
                      <a:pt x="46" y="94"/>
                    </a:lnTo>
                    <a:lnTo>
                      <a:pt x="30" y="41"/>
                    </a:lnTo>
                    <a:lnTo>
                      <a:pt x="17" y="19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0" y="101"/>
                    </a:lnTo>
                    <a:lnTo>
                      <a:pt x="5" y="123"/>
                    </a:lnTo>
                    <a:lnTo>
                      <a:pt x="9" y="142"/>
                    </a:lnTo>
                    <a:lnTo>
                      <a:pt x="21" y="153"/>
                    </a:lnTo>
                    <a:lnTo>
                      <a:pt x="34" y="157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9" name="Freeform 105"/>
              <p:cNvSpPr>
                <a:spLocks/>
              </p:cNvSpPr>
              <p:nvPr/>
            </p:nvSpPr>
            <p:spPr bwMode="auto">
              <a:xfrm>
                <a:off x="1579" y="3722"/>
                <a:ext cx="172" cy="90"/>
              </a:xfrm>
              <a:custGeom>
                <a:avLst/>
                <a:gdLst>
                  <a:gd name="T0" fmla="*/ 172 w 172"/>
                  <a:gd name="T1" fmla="*/ 75 h 90"/>
                  <a:gd name="T2" fmla="*/ 167 w 172"/>
                  <a:gd name="T3" fmla="*/ 86 h 90"/>
                  <a:gd name="T4" fmla="*/ 163 w 172"/>
                  <a:gd name="T5" fmla="*/ 90 h 90"/>
                  <a:gd name="T6" fmla="*/ 142 w 172"/>
                  <a:gd name="T7" fmla="*/ 90 h 90"/>
                  <a:gd name="T8" fmla="*/ 117 w 172"/>
                  <a:gd name="T9" fmla="*/ 78 h 90"/>
                  <a:gd name="T10" fmla="*/ 92 w 172"/>
                  <a:gd name="T11" fmla="*/ 60 h 90"/>
                  <a:gd name="T12" fmla="*/ 33 w 172"/>
                  <a:gd name="T13" fmla="*/ 19 h 90"/>
                  <a:gd name="T14" fmla="*/ 12 w 172"/>
                  <a:gd name="T15" fmla="*/ 7 h 90"/>
                  <a:gd name="T16" fmla="*/ 0 w 172"/>
                  <a:gd name="T17" fmla="*/ 4 h 90"/>
                  <a:gd name="T18" fmla="*/ 12 w 172"/>
                  <a:gd name="T19" fmla="*/ 4 h 90"/>
                  <a:gd name="T20" fmla="*/ 33 w 172"/>
                  <a:gd name="T21" fmla="*/ 0 h 90"/>
                  <a:gd name="T22" fmla="*/ 84 w 172"/>
                  <a:gd name="T23" fmla="*/ 7 h 90"/>
                  <a:gd name="T24" fmla="*/ 109 w 172"/>
                  <a:gd name="T25" fmla="*/ 19 h 90"/>
                  <a:gd name="T26" fmla="*/ 134 w 172"/>
                  <a:gd name="T27" fmla="*/ 30 h 90"/>
                  <a:gd name="T28" fmla="*/ 155 w 172"/>
                  <a:gd name="T29" fmla="*/ 48 h 90"/>
                  <a:gd name="T30" fmla="*/ 172 w 172"/>
                  <a:gd name="T31" fmla="*/ 7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2" h="90">
                    <a:moveTo>
                      <a:pt x="172" y="75"/>
                    </a:moveTo>
                    <a:lnTo>
                      <a:pt x="167" y="86"/>
                    </a:lnTo>
                    <a:lnTo>
                      <a:pt x="163" y="90"/>
                    </a:lnTo>
                    <a:lnTo>
                      <a:pt x="142" y="90"/>
                    </a:lnTo>
                    <a:lnTo>
                      <a:pt x="117" y="78"/>
                    </a:lnTo>
                    <a:lnTo>
                      <a:pt x="92" y="60"/>
                    </a:lnTo>
                    <a:lnTo>
                      <a:pt x="33" y="19"/>
                    </a:lnTo>
                    <a:lnTo>
                      <a:pt x="12" y="7"/>
                    </a:lnTo>
                    <a:lnTo>
                      <a:pt x="0" y="4"/>
                    </a:lnTo>
                    <a:lnTo>
                      <a:pt x="12" y="4"/>
                    </a:lnTo>
                    <a:lnTo>
                      <a:pt x="33" y="0"/>
                    </a:lnTo>
                    <a:lnTo>
                      <a:pt x="84" y="7"/>
                    </a:lnTo>
                    <a:lnTo>
                      <a:pt x="109" y="19"/>
                    </a:lnTo>
                    <a:lnTo>
                      <a:pt x="134" y="30"/>
                    </a:lnTo>
                    <a:lnTo>
                      <a:pt x="155" y="48"/>
                    </a:lnTo>
                    <a:lnTo>
                      <a:pt x="172" y="75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0" name="Freeform 106"/>
              <p:cNvSpPr>
                <a:spLocks/>
              </p:cNvSpPr>
              <p:nvPr/>
            </p:nvSpPr>
            <p:spPr bwMode="auto">
              <a:xfrm>
                <a:off x="1307" y="3658"/>
                <a:ext cx="96" cy="94"/>
              </a:xfrm>
              <a:custGeom>
                <a:avLst/>
                <a:gdLst>
                  <a:gd name="T0" fmla="*/ 96 w 96"/>
                  <a:gd name="T1" fmla="*/ 94 h 94"/>
                  <a:gd name="T2" fmla="*/ 79 w 96"/>
                  <a:gd name="T3" fmla="*/ 90 h 94"/>
                  <a:gd name="T4" fmla="*/ 58 w 96"/>
                  <a:gd name="T5" fmla="*/ 75 h 94"/>
                  <a:gd name="T6" fmla="*/ 46 w 96"/>
                  <a:gd name="T7" fmla="*/ 64 h 94"/>
                  <a:gd name="T8" fmla="*/ 33 w 96"/>
                  <a:gd name="T9" fmla="*/ 45 h 94"/>
                  <a:gd name="T10" fmla="*/ 16 w 96"/>
                  <a:gd name="T11" fmla="*/ 27 h 94"/>
                  <a:gd name="T12" fmla="*/ 0 w 96"/>
                  <a:gd name="T13" fmla="*/ 0 h 94"/>
                  <a:gd name="T14" fmla="*/ 37 w 96"/>
                  <a:gd name="T15" fmla="*/ 23 h 94"/>
                  <a:gd name="T16" fmla="*/ 71 w 96"/>
                  <a:gd name="T17" fmla="*/ 45 h 94"/>
                  <a:gd name="T18" fmla="*/ 96 w 96"/>
                  <a:gd name="T19" fmla="*/ 68 h 94"/>
                  <a:gd name="T20" fmla="*/ 96 w 96"/>
                  <a:gd name="T21" fmla="*/ 83 h 94"/>
                  <a:gd name="T22" fmla="*/ 96 w 96"/>
                  <a:gd name="T2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94">
                    <a:moveTo>
                      <a:pt x="96" y="94"/>
                    </a:moveTo>
                    <a:lnTo>
                      <a:pt x="79" y="90"/>
                    </a:lnTo>
                    <a:lnTo>
                      <a:pt x="58" y="75"/>
                    </a:lnTo>
                    <a:lnTo>
                      <a:pt x="46" y="64"/>
                    </a:lnTo>
                    <a:lnTo>
                      <a:pt x="33" y="45"/>
                    </a:lnTo>
                    <a:lnTo>
                      <a:pt x="16" y="27"/>
                    </a:lnTo>
                    <a:lnTo>
                      <a:pt x="0" y="0"/>
                    </a:lnTo>
                    <a:lnTo>
                      <a:pt x="37" y="23"/>
                    </a:lnTo>
                    <a:lnTo>
                      <a:pt x="71" y="45"/>
                    </a:lnTo>
                    <a:lnTo>
                      <a:pt x="96" y="68"/>
                    </a:lnTo>
                    <a:lnTo>
                      <a:pt x="96" y="83"/>
                    </a:lnTo>
                    <a:lnTo>
                      <a:pt x="96" y="9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1" name="Freeform 107"/>
              <p:cNvSpPr>
                <a:spLocks/>
              </p:cNvSpPr>
              <p:nvPr/>
            </p:nvSpPr>
            <p:spPr bwMode="auto">
              <a:xfrm>
                <a:off x="293" y="2677"/>
                <a:ext cx="151" cy="97"/>
              </a:xfrm>
              <a:custGeom>
                <a:avLst/>
                <a:gdLst>
                  <a:gd name="T0" fmla="*/ 151 w 151"/>
                  <a:gd name="T1" fmla="*/ 89 h 97"/>
                  <a:gd name="T2" fmla="*/ 151 w 151"/>
                  <a:gd name="T3" fmla="*/ 82 h 97"/>
                  <a:gd name="T4" fmla="*/ 138 w 151"/>
                  <a:gd name="T5" fmla="*/ 67 h 97"/>
                  <a:gd name="T6" fmla="*/ 122 w 151"/>
                  <a:gd name="T7" fmla="*/ 52 h 97"/>
                  <a:gd name="T8" fmla="*/ 96 w 151"/>
                  <a:gd name="T9" fmla="*/ 33 h 97"/>
                  <a:gd name="T10" fmla="*/ 46 w 151"/>
                  <a:gd name="T11" fmla="*/ 3 h 97"/>
                  <a:gd name="T12" fmla="*/ 21 w 151"/>
                  <a:gd name="T13" fmla="*/ 0 h 97"/>
                  <a:gd name="T14" fmla="*/ 0 w 151"/>
                  <a:gd name="T15" fmla="*/ 0 h 97"/>
                  <a:gd name="T16" fmla="*/ 38 w 151"/>
                  <a:gd name="T17" fmla="*/ 18 h 97"/>
                  <a:gd name="T18" fmla="*/ 55 w 151"/>
                  <a:gd name="T19" fmla="*/ 30 h 97"/>
                  <a:gd name="T20" fmla="*/ 67 w 151"/>
                  <a:gd name="T21" fmla="*/ 44 h 97"/>
                  <a:gd name="T22" fmla="*/ 84 w 151"/>
                  <a:gd name="T23" fmla="*/ 59 h 97"/>
                  <a:gd name="T24" fmla="*/ 109 w 151"/>
                  <a:gd name="T25" fmla="*/ 82 h 97"/>
                  <a:gd name="T26" fmla="*/ 134 w 151"/>
                  <a:gd name="T27" fmla="*/ 97 h 97"/>
                  <a:gd name="T28" fmla="*/ 143 w 151"/>
                  <a:gd name="T29" fmla="*/ 97 h 97"/>
                  <a:gd name="T30" fmla="*/ 151 w 151"/>
                  <a:gd name="T31" fmla="*/ 8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97">
                    <a:moveTo>
                      <a:pt x="151" y="89"/>
                    </a:moveTo>
                    <a:lnTo>
                      <a:pt x="151" y="82"/>
                    </a:lnTo>
                    <a:lnTo>
                      <a:pt x="138" y="67"/>
                    </a:lnTo>
                    <a:lnTo>
                      <a:pt x="122" y="52"/>
                    </a:lnTo>
                    <a:lnTo>
                      <a:pt x="96" y="33"/>
                    </a:lnTo>
                    <a:lnTo>
                      <a:pt x="46" y="3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38" y="18"/>
                    </a:lnTo>
                    <a:lnTo>
                      <a:pt x="55" y="30"/>
                    </a:lnTo>
                    <a:lnTo>
                      <a:pt x="67" y="44"/>
                    </a:lnTo>
                    <a:lnTo>
                      <a:pt x="84" y="59"/>
                    </a:lnTo>
                    <a:lnTo>
                      <a:pt x="109" y="82"/>
                    </a:lnTo>
                    <a:lnTo>
                      <a:pt x="134" y="97"/>
                    </a:lnTo>
                    <a:lnTo>
                      <a:pt x="143" y="97"/>
                    </a:lnTo>
                    <a:lnTo>
                      <a:pt x="151" y="8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2" name="Freeform 108"/>
              <p:cNvSpPr>
                <a:spLocks/>
              </p:cNvSpPr>
              <p:nvPr/>
            </p:nvSpPr>
            <p:spPr bwMode="auto">
              <a:xfrm>
                <a:off x="448" y="3188"/>
                <a:ext cx="71" cy="142"/>
              </a:xfrm>
              <a:custGeom>
                <a:avLst/>
                <a:gdLst>
                  <a:gd name="T0" fmla="*/ 29 w 71"/>
                  <a:gd name="T1" fmla="*/ 142 h 142"/>
                  <a:gd name="T2" fmla="*/ 21 w 71"/>
                  <a:gd name="T3" fmla="*/ 138 h 142"/>
                  <a:gd name="T4" fmla="*/ 13 w 71"/>
                  <a:gd name="T5" fmla="*/ 127 h 142"/>
                  <a:gd name="T6" fmla="*/ 4 w 71"/>
                  <a:gd name="T7" fmla="*/ 112 h 142"/>
                  <a:gd name="T8" fmla="*/ 0 w 71"/>
                  <a:gd name="T9" fmla="*/ 97 h 142"/>
                  <a:gd name="T10" fmla="*/ 4 w 71"/>
                  <a:gd name="T11" fmla="*/ 75 h 142"/>
                  <a:gd name="T12" fmla="*/ 17 w 71"/>
                  <a:gd name="T13" fmla="*/ 52 h 142"/>
                  <a:gd name="T14" fmla="*/ 38 w 71"/>
                  <a:gd name="T15" fmla="*/ 26 h 142"/>
                  <a:gd name="T16" fmla="*/ 71 w 71"/>
                  <a:gd name="T17" fmla="*/ 0 h 142"/>
                  <a:gd name="T18" fmla="*/ 63 w 71"/>
                  <a:gd name="T19" fmla="*/ 52 h 142"/>
                  <a:gd name="T20" fmla="*/ 50 w 71"/>
                  <a:gd name="T21" fmla="*/ 93 h 142"/>
                  <a:gd name="T22" fmla="*/ 42 w 71"/>
                  <a:gd name="T23" fmla="*/ 123 h 142"/>
                  <a:gd name="T24" fmla="*/ 29 w 71"/>
                  <a:gd name="T2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142">
                    <a:moveTo>
                      <a:pt x="29" y="142"/>
                    </a:moveTo>
                    <a:lnTo>
                      <a:pt x="21" y="138"/>
                    </a:lnTo>
                    <a:lnTo>
                      <a:pt x="13" y="127"/>
                    </a:lnTo>
                    <a:lnTo>
                      <a:pt x="4" y="112"/>
                    </a:lnTo>
                    <a:lnTo>
                      <a:pt x="0" y="97"/>
                    </a:lnTo>
                    <a:lnTo>
                      <a:pt x="4" y="75"/>
                    </a:lnTo>
                    <a:lnTo>
                      <a:pt x="17" y="52"/>
                    </a:lnTo>
                    <a:lnTo>
                      <a:pt x="38" y="26"/>
                    </a:lnTo>
                    <a:lnTo>
                      <a:pt x="71" y="0"/>
                    </a:lnTo>
                    <a:lnTo>
                      <a:pt x="63" y="52"/>
                    </a:lnTo>
                    <a:lnTo>
                      <a:pt x="50" y="93"/>
                    </a:lnTo>
                    <a:lnTo>
                      <a:pt x="42" y="123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3" name="Freeform 109"/>
              <p:cNvSpPr>
                <a:spLocks/>
              </p:cNvSpPr>
              <p:nvPr/>
            </p:nvSpPr>
            <p:spPr bwMode="auto">
              <a:xfrm>
                <a:off x="2467" y="3677"/>
                <a:ext cx="109" cy="82"/>
              </a:xfrm>
              <a:custGeom>
                <a:avLst/>
                <a:gdLst>
                  <a:gd name="T0" fmla="*/ 0 w 109"/>
                  <a:gd name="T1" fmla="*/ 4 h 82"/>
                  <a:gd name="T2" fmla="*/ 16 w 109"/>
                  <a:gd name="T3" fmla="*/ 0 h 82"/>
                  <a:gd name="T4" fmla="*/ 42 w 109"/>
                  <a:gd name="T5" fmla="*/ 4 h 82"/>
                  <a:gd name="T6" fmla="*/ 58 w 109"/>
                  <a:gd name="T7" fmla="*/ 15 h 82"/>
                  <a:gd name="T8" fmla="*/ 71 w 109"/>
                  <a:gd name="T9" fmla="*/ 30 h 82"/>
                  <a:gd name="T10" fmla="*/ 88 w 109"/>
                  <a:gd name="T11" fmla="*/ 52 h 82"/>
                  <a:gd name="T12" fmla="*/ 109 w 109"/>
                  <a:gd name="T13" fmla="*/ 82 h 82"/>
                  <a:gd name="T14" fmla="*/ 33 w 109"/>
                  <a:gd name="T15" fmla="*/ 45 h 82"/>
                  <a:gd name="T16" fmla="*/ 8 w 109"/>
                  <a:gd name="T17" fmla="*/ 23 h 82"/>
                  <a:gd name="T18" fmla="*/ 0 w 109"/>
                  <a:gd name="T19" fmla="*/ 15 h 82"/>
                  <a:gd name="T20" fmla="*/ 0 w 109"/>
                  <a:gd name="T21" fmla="*/ 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82">
                    <a:moveTo>
                      <a:pt x="0" y="4"/>
                    </a:moveTo>
                    <a:lnTo>
                      <a:pt x="16" y="0"/>
                    </a:lnTo>
                    <a:lnTo>
                      <a:pt x="42" y="4"/>
                    </a:lnTo>
                    <a:lnTo>
                      <a:pt x="58" y="15"/>
                    </a:lnTo>
                    <a:lnTo>
                      <a:pt x="71" y="30"/>
                    </a:lnTo>
                    <a:lnTo>
                      <a:pt x="88" y="52"/>
                    </a:lnTo>
                    <a:lnTo>
                      <a:pt x="109" y="82"/>
                    </a:lnTo>
                    <a:lnTo>
                      <a:pt x="33" y="45"/>
                    </a:lnTo>
                    <a:lnTo>
                      <a:pt x="8" y="23"/>
                    </a:lnTo>
                    <a:lnTo>
                      <a:pt x="0" y="1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4" name="Freeform 110"/>
              <p:cNvSpPr>
                <a:spLocks/>
              </p:cNvSpPr>
              <p:nvPr/>
            </p:nvSpPr>
            <p:spPr bwMode="auto">
              <a:xfrm>
                <a:off x="838" y="3632"/>
                <a:ext cx="54" cy="157"/>
              </a:xfrm>
              <a:custGeom>
                <a:avLst/>
                <a:gdLst>
                  <a:gd name="T0" fmla="*/ 33 w 54"/>
                  <a:gd name="T1" fmla="*/ 0 h 157"/>
                  <a:gd name="T2" fmla="*/ 46 w 54"/>
                  <a:gd name="T3" fmla="*/ 4 h 157"/>
                  <a:gd name="T4" fmla="*/ 50 w 54"/>
                  <a:gd name="T5" fmla="*/ 15 h 157"/>
                  <a:gd name="T6" fmla="*/ 54 w 54"/>
                  <a:gd name="T7" fmla="*/ 38 h 157"/>
                  <a:gd name="T8" fmla="*/ 54 w 54"/>
                  <a:gd name="T9" fmla="*/ 60 h 157"/>
                  <a:gd name="T10" fmla="*/ 41 w 54"/>
                  <a:gd name="T11" fmla="*/ 116 h 157"/>
                  <a:gd name="T12" fmla="*/ 33 w 54"/>
                  <a:gd name="T13" fmla="*/ 142 h 157"/>
                  <a:gd name="T14" fmla="*/ 21 w 54"/>
                  <a:gd name="T15" fmla="*/ 157 h 157"/>
                  <a:gd name="T16" fmla="*/ 8 w 54"/>
                  <a:gd name="T17" fmla="*/ 116 h 157"/>
                  <a:gd name="T18" fmla="*/ 0 w 54"/>
                  <a:gd name="T19" fmla="*/ 71 h 157"/>
                  <a:gd name="T20" fmla="*/ 4 w 54"/>
                  <a:gd name="T21" fmla="*/ 49 h 157"/>
                  <a:gd name="T22" fmla="*/ 8 w 54"/>
                  <a:gd name="T23" fmla="*/ 30 h 157"/>
                  <a:gd name="T24" fmla="*/ 16 w 54"/>
                  <a:gd name="T25" fmla="*/ 12 h 157"/>
                  <a:gd name="T26" fmla="*/ 33 w 54"/>
                  <a:gd name="T2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157">
                    <a:moveTo>
                      <a:pt x="33" y="0"/>
                    </a:moveTo>
                    <a:lnTo>
                      <a:pt x="46" y="4"/>
                    </a:lnTo>
                    <a:lnTo>
                      <a:pt x="50" y="15"/>
                    </a:lnTo>
                    <a:lnTo>
                      <a:pt x="54" y="38"/>
                    </a:lnTo>
                    <a:lnTo>
                      <a:pt x="54" y="60"/>
                    </a:lnTo>
                    <a:lnTo>
                      <a:pt x="41" y="116"/>
                    </a:lnTo>
                    <a:lnTo>
                      <a:pt x="33" y="142"/>
                    </a:lnTo>
                    <a:lnTo>
                      <a:pt x="21" y="157"/>
                    </a:lnTo>
                    <a:lnTo>
                      <a:pt x="8" y="116"/>
                    </a:lnTo>
                    <a:lnTo>
                      <a:pt x="0" y="71"/>
                    </a:lnTo>
                    <a:lnTo>
                      <a:pt x="4" y="49"/>
                    </a:lnTo>
                    <a:lnTo>
                      <a:pt x="8" y="30"/>
                    </a:lnTo>
                    <a:lnTo>
                      <a:pt x="16" y="1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5" name="Freeform 111"/>
              <p:cNvSpPr>
                <a:spLocks/>
              </p:cNvSpPr>
              <p:nvPr/>
            </p:nvSpPr>
            <p:spPr bwMode="auto">
              <a:xfrm>
                <a:off x="440" y="3311"/>
                <a:ext cx="100" cy="79"/>
              </a:xfrm>
              <a:custGeom>
                <a:avLst/>
                <a:gdLst>
                  <a:gd name="T0" fmla="*/ 96 w 100"/>
                  <a:gd name="T1" fmla="*/ 75 h 79"/>
                  <a:gd name="T2" fmla="*/ 88 w 100"/>
                  <a:gd name="T3" fmla="*/ 79 h 79"/>
                  <a:gd name="T4" fmla="*/ 79 w 100"/>
                  <a:gd name="T5" fmla="*/ 79 h 79"/>
                  <a:gd name="T6" fmla="*/ 71 w 100"/>
                  <a:gd name="T7" fmla="*/ 75 h 79"/>
                  <a:gd name="T8" fmla="*/ 58 w 100"/>
                  <a:gd name="T9" fmla="*/ 68 h 79"/>
                  <a:gd name="T10" fmla="*/ 33 w 100"/>
                  <a:gd name="T11" fmla="*/ 41 h 79"/>
                  <a:gd name="T12" fmla="*/ 0 w 100"/>
                  <a:gd name="T13" fmla="*/ 0 h 79"/>
                  <a:gd name="T14" fmla="*/ 33 w 100"/>
                  <a:gd name="T15" fmla="*/ 12 h 79"/>
                  <a:gd name="T16" fmla="*/ 67 w 100"/>
                  <a:gd name="T17" fmla="*/ 34 h 79"/>
                  <a:gd name="T18" fmla="*/ 92 w 100"/>
                  <a:gd name="T19" fmla="*/ 60 h 79"/>
                  <a:gd name="T20" fmla="*/ 100 w 100"/>
                  <a:gd name="T21" fmla="*/ 68 h 79"/>
                  <a:gd name="T22" fmla="*/ 96 w 100"/>
                  <a:gd name="T23" fmla="*/ 7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79">
                    <a:moveTo>
                      <a:pt x="96" y="75"/>
                    </a:moveTo>
                    <a:lnTo>
                      <a:pt x="88" y="79"/>
                    </a:lnTo>
                    <a:lnTo>
                      <a:pt x="79" y="79"/>
                    </a:lnTo>
                    <a:lnTo>
                      <a:pt x="71" y="75"/>
                    </a:lnTo>
                    <a:lnTo>
                      <a:pt x="58" y="68"/>
                    </a:lnTo>
                    <a:lnTo>
                      <a:pt x="33" y="41"/>
                    </a:lnTo>
                    <a:lnTo>
                      <a:pt x="0" y="0"/>
                    </a:lnTo>
                    <a:lnTo>
                      <a:pt x="33" y="12"/>
                    </a:lnTo>
                    <a:lnTo>
                      <a:pt x="67" y="34"/>
                    </a:lnTo>
                    <a:lnTo>
                      <a:pt x="92" y="60"/>
                    </a:lnTo>
                    <a:lnTo>
                      <a:pt x="100" y="68"/>
                    </a:lnTo>
                    <a:lnTo>
                      <a:pt x="96" y="75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6" name="Freeform 112"/>
              <p:cNvSpPr>
                <a:spLocks/>
              </p:cNvSpPr>
              <p:nvPr/>
            </p:nvSpPr>
            <p:spPr bwMode="auto">
              <a:xfrm>
                <a:off x="230" y="3106"/>
                <a:ext cx="88" cy="45"/>
              </a:xfrm>
              <a:custGeom>
                <a:avLst/>
                <a:gdLst>
                  <a:gd name="T0" fmla="*/ 88 w 88"/>
                  <a:gd name="T1" fmla="*/ 30 h 45"/>
                  <a:gd name="T2" fmla="*/ 72 w 88"/>
                  <a:gd name="T3" fmla="*/ 11 h 45"/>
                  <a:gd name="T4" fmla="*/ 51 w 88"/>
                  <a:gd name="T5" fmla="*/ 0 h 45"/>
                  <a:gd name="T6" fmla="*/ 25 w 88"/>
                  <a:gd name="T7" fmla="*/ 0 h 45"/>
                  <a:gd name="T8" fmla="*/ 0 w 88"/>
                  <a:gd name="T9" fmla="*/ 4 h 45"/>
                  <a:gd name="T10" fmla="*/ 17 w 88"/>
                  <a:gd name="T11" fmla="*/ 19 h 45"/>
                  <a:gd name="T12" fmla="*/ 38 w 88"/>
                  <a:gd name="T13" fmla="*/ 37 h 45"/>
                  <a:gd name="T14" fmla="*/ 63 w 88"/>
                  <a:gd name="T15" fmla="*/ 45 h 45"/>
                  <a:gd name="T16" fmla="*/ 76 w 88"/>
                  <a:gd name="T17" fmla="*/ 41 h 45"/>
                  <a:gd name="T18" fmla="*/ 88 w 88"/>
                  <a:gd name="T19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45">
                    <a:moveTo>
                      <a:pt x="88" y="30"/>
                    </a:moveTo>
                    <a:lnTo>
                      <a:pt x="72" y="11"/>
                    </a:lnTo>
                    <a:lnTo>
                      <a:pt x="51" y="0"/>
                    </a:lnTo>
                    <a:lnTo>
                      <a:pt x="25" y="0"/>
                    </a:lnTo>
                    <a:lnTo>
                      <a:pt x="0" y="4"/>
                    </a:lnTo>
                    <a:lnTo>
                      <a:pt x="17" y="19"/>
                    </a:lnTo>
                    <a:lnTo>
                      <a:pt x="38" y="37"/>
                    </a:lnTo>
                    <a:lnTo>
                      <a:pt x="63" y="45"/>
                    </a:lnTo>
                    <a:lnTo>
                      <a:pt x="76" y="41"/>
                    </a:lnTo>
                    <a:lnTo>
                      <a:pt x="88" y="3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7" name="Freeform 113"/>
              <p:cNvSpPr>
                <a:spLocks/>
              </p:cNvSpPr>
              <p:nvPr/>
            </p:nvSpPr>
            <p:spPr bwMode="auto">
              <a:xfrm>
                <a:off x="1194" y="3573"/>
                <a:ext cx="37" cy="89"/>
              </a:xfrm>
              <a:custGeom>
                <a:avLst/>
                <a:gdLst>
                  <a:gd name="T0" fmla="*/ 4 w 37"/>
                  <a:gd name="T1" fmla="*/ 0 h 89"/>
                  <a:gd name="T2" fmla="*/ 4 w 37"/>
                  <a:gd name="T3" fmla="*/ 15 h 89"/>
                  <a:gd name="T4" fmla="*/ 0 w 37"/>
                  <a:gd name="T5" fmla="*/ 37 h 89"/>
                  <a:gd name="T6" fmla="*/ 0 w 37"/>
                  <a:gd name="T7" fmla="*/ 48 h 89"/>
                  <a:gd name="T8" fmla="*/ 4 w 37"/>
                  <a:gd name="T9" fmla="*/ 63 h 89"/>
                  <a:gd name="T10" fmla="*/ 16 w 37"/>
                  <a:gd name="T11" fmla="*/ 74 h 89"/>
                  <a:gd name="T12" fmla="*/ 37 w 37"/>
                  <a:gd name="T13" fmla="*/ 89 h 89"/>
                  <a:gd name="T14" fmla="*/ 37 w 37"/>
                  <a:gd name="T15" fmla="*/ 56 h 89"/>
                  <a:gd name="T16" fmla="*/ 29 w 37"/>
                  <a:gd name="T17" fmla="*/ 26 h 89"/>
                  <a:gd name="T18" fmla="*/ 20 w 37"/>
                  <a:gd name="T19" fmla="*/ 11 h 89"/>
                  <a:gd name="T20" fmla="*/ 4 w 37"/>
                  <a:gd name="T2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89">
                    <a:moveTo>
                      <a:pt x="4" y="0"/>
                    </a:moveTo>
                    <a:lnTo>
                      <a:pt x="4" y="15"/>
                    </a:lnTo>
                    <a:lnTo>
                      <a:pt x="0" y="37"/>
                    </a:lnTo>
                    <a:lnTo>
                      <a:pt x="0" y="48"/>
                    </a:lnTo>
                    <a:lnTo>
                      <a:pt x="4" y="63"/>
                    </a:lnTo>
                    <a:lnTo>
                      <a:pt x="16" y="74"/>
                    </a:lnTo>
                    <a:lnTo>
                      <a:pt x="37" y="89"/>
                    </a:lnTo>
                    <a:lnTo>
                      <a:pt x="37" y="56"/>
                    </a:lnTo>
                    <a:lnTo>
                      <a:pt x="29" y="26"/>
                    </a:lnTo>
                    <a:lnTo>
                      <a:pt x="20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8" name="Freeform 114"/>
              <p:cNvSpPr>
                <a:spLocks/>
              </p:cNvSpPr>
              <p:nvPr/>
            </p:nvSpPr>
            <p:spPr bwMode="auto">
              <a:xfrm>
                <a:off x="281" y="3308"/>
                <a:ext cx="92" cy="37"/>
              </a:xfrm>
              <a:custGeom>
                <a:avLst/>
                <a:gdLst>
                  <a:gd name="T0" fmla="*/ 0 w 92"/>
                  <a:gd name="T1" fmla="*/ 26 h 37"/>
                  <a:gd name="T2" fmla="*/ 16 w 92"/>
                  <a:gd name="T3" fmla="*/ 37 h 37"/>
                  <a:gd name="T4" fmla="*/ 25 w 92"/>
                  <a:gd name="T5" fmla="*/ 37 h 37"/>
                  <a:gd name="T6" fmla="*/ 37 w 92"/>
                  <a:gd name="T7" fmla="*/ 33 h 37"/>
                  <a:gd name="T8" fmla="*/ 58 w 92"/>
                  <a:gd name="T9" fmla="*/ 18 h 37"/>
                  <a:gd name="T10" fmla="*/ 71 w 92"/>
                  <a:gd name="T11" fmla="*/ 15 h 37"/>
                  <a:gd name="T12" fmla="*/ 92 w 92"/>
                  <a:gd name="T13" fmla="*/ 18 h 37"/>
                  <a:gd name="T14" fmla="*/ 62 w 92"/>
                  <a:gd name="T15" fmla="*/ 7 h 37"/>
                  <a:gd name="T16" fmla="*/ 46 w 92"/>
                  <a:gd name="T17" fmla="*/ 0 h 37"/>
                  <a:gd name="T18" fmla="*/ 25 w 92"/>
                  <a:gd name="T19" fmla="*/ 3 h 37"/>
                  <a:gd name="T20" fmla="*/ 12 w 92"/>
                  <a:gd name="T21" fmla="*/ 11 h 37"/>
                  <a:gd name="T22" fmla="*/ 0 w 92"/>
                  <a:gd name="T23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7">
                    <a:moveTo>
                      <a:pt x="0" y="26"/>
                    </a:moveTo>
                    <a:lnTo>
                      <a:pt x="16" y="37"/>
                    </a:lnTo>
                    <a:lnTo>
                      <a:pt x="25" y="37"/>
                    </a:lnTo>
                    <a:lnTo>
                      <a:pt x="37" y="33"/>
                    </a:lnTo>
                    <a:lnTo>
                      <a:pt x="58" y="18"/>
                    </a:lnTo>
                    <a:lnTo>
                      <a:pt x="71" y="15"/>
                    </a:lnTo>
                    <a:lnTo>
                      <a:pt x="92" y="18"/>
                    </a:lnTo>
                    <a:lnTo>
                      <a:pt x="62" y="7"/>
                    </a:lnTo>
                    <a:lnTo>
                      <a:pt x="46" y="0"/>
                    </a:lnTo>
                    <a:lnTo>
                      <a:pt x="25" y="3"/>
                    </a:lnTo>
                    <a:lnTo>
                      <a:pt x="12" y="1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9" name="Freeform 115"/>
              <p:cNvSpPr>
                <a:spLocks/>
              </p:cNvSpPr>
              <p:nvPr/>
            </p:nvSpPr>
            <p:spPr bwMode="auto">
              <a:xfrm>
                <a:off x="879" y="3632"/>
                <a:ext cx="59" cy="64"/>
              </a:xfrm>
              <a:custGeom>
                <a:avLst/>
                <a:gdLst>
                  <a:gd name="T0" fmla="*/ 0 w 59"/>
                  <a:gd name="T1" fmla="*/ 64 h 64"/>
                  <a:gd name="T2" fmla="*/ 21 w 59"/>
                  <a:gd name="T3" fmla="*/ 60 h 64"/>
                  <a:gd name="T4" fmla="*/ 30 w 59"/>
                  <a:gd name="T5" fmla="*/ 56 h 64"/>
                  <a:gd name="T6" fmla="*/ 34 w 59"/>
                  <a:gd name="T7" fmla="*/ 45 h 64"/>
                  <a:gd name="T8" fmla="*/ 34 w 59"/>
                  <a:gd name="T9" fmla="*/ 19 h 64"/>
                  <a:gd name="T10" fmla="*/ 42 w 59"/>
                  <a:gd name="T11" fmla="*/ 8 h 64"/>
                  <a:gd name="T12" fmla="*/ 59 w 59"/>
                  <a:gd name="T13" fmla="*/ 0 h 64"/>
                  <a:gd name="T14" fmla="*/ 30 w 59"/>
                  <a:gd name="T15" fmla="*/ 8 h 64"/>
                  <a:gd name="T16" fmla="*/ 9 w 59"/>
                  <a:gd name="T17" fmla="*/ 19 h 64"/>
                  <a:gd name="T18" fmla="*/ 0 w 59"/>
                  <a:gd name="T19" fmla="*/ 34 h 64"/>
                  <a:gd name="T20" fmla="*/ 0 w 59"/>
                  <a:gd name="T21" fmla="*/ 45 h 64"/>
                  <a:gd name="T22" fmla="*/ 0 w 59"/>
                  <a:gd name="T2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4">
                    <a:moveTo>
                      <a:pt x="0" y="64"/>
                    </a:moveTo>
                    <a:lnTo>
                      <a:pt x="21" y="60"/>
                    </a:lnTo>
                    <a:lnTo>
                      <a:pt x="30" y="56"/>
                    </a:lnTo>
                    <a:lnTo>
                      <a:pt x="34" y="45"/>
                    </a:lnTo>
                    <a:lnTo>
                      <a:pt x="34" y="19"/>
                    </a:lnTo>
                    <a:lnTo>
                      <a:pt x="42" y="8"/>
                    </a:lnTo>
                    <a:lnTo>
                      <a:pt x="59" y="0"/>
                    </a:lnTo>
                    <a:lnTo>
                      <a:pt x="30" y="8"/>
                    </a:lnTo>
                    <a:lnTo>
                      <a:pt x="9" y="19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0" name="Freeform 116"/>
              <p:cNvSpPr>
                <a:spLocks/>
              </p:cNvSpPr>
              <p:nvPr/>
            </p:nvSpPr>
            <p:spPr bwMode="auto">
              <a:xfrm>
                <a:off x="553" y="3558"/>
                <a:ext cx="75" cy="71"/>
              </a:xfrm>
              <a:custGeom>
                <a:avLst/>
                <a:gdLst>
                  <a:gd name="T0" fmla="*/ 4 w 75"/>
                  <a:gd name="T1" fmla="*/ 0 h 71"/>
                  <a:gd name="T2" fmla="*/ 29 w 75"/>
                  <a:gd name="T3" fmla="*/ 0 h 71"/>
                  <a:gd name="T4" fmla="*/ 42 w 75"/>
                  <a:gd name="T5" fmla="*/ 7 h 71"/>
                  <a:gd name="T6" fmla="*/ 50 w 75"/>
                  <a:gd name="T7" fmla="*/ 18 h 71"/>
                  <a:gd name="T8" fmla="*/ 58 w 75"/>
                  <a:gd name="T9" fmla="*/ 52 h 71"/>
                  <a:gd name="T10" fmla="*/ 63 w 75"/>
                  <a:gd name="T11" fmla="*/ 63 h 71"/>
                  <a:gd name="T12" fmla="*/ 75 w 75"/>
                  <a:gd name="T13" fmla="*/ 71 h 71"/>
                  <a:gd name="T14" fmla="*/ 42 w 75"/>
                  <a:gd name="T15" fmla="*/ 59 h 71"/>
                  <a:gd name="T16" fmla="*/ 17 w 75"/>
                  <a:gd name="T17" fmla="*/ 44 h 71"/>
                  <a:gd name="T18" fmla="*/ 4 w 75"/>
                  <a:gd name="T19" fmla="*/ 26 h 71"/>
                  <a:gd name="T20" fmla="*/ 0 w 75"/>
                  <a:gd name="T21" fmla="*/ 15 h 71"/>
                  <a:gd name="T22" fmla="*/ 4 w 75"/>
                  <a:gd name="T2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71">
                    <a:moveTo>
                      <a:pt x="4" y="0"/>
                    </a:moveTo>
                    <a:lnTo>
                      <a:pt x="29" y="0"/>
                    </a:lnTo>
                    <a:lnTo>
                      <a:pt x="42" y="7"/>
                    </a:lnTo>
                    <a:lnTo>
                      <a:pt x="50" y="18"/>
                    </a:lnTo>
                    <a:lnTo>
                      <a:pt x="58" y="52"/>
                    </a:lnTo>
                    <a:lnTo>
                      <a:pt x="63" y="63"/>
                    </a:lnTo>
                    <a:lnTo>
                      <a:pt x="75" y="71"/>
                    </a:lnTo>
                    <a:lnTo>
                      <a:pt x="42" y="59"/>
                    </a:lnTo>
                    <a:lnTo>
                      <a:pt x="17" y="44"/>
                    </a:lnTo>
                    <a:lnTo>
                      <a:pt x="4" y="26"/>
                    </a:lnTo>
                    <a:lnTo>
                      <a:pt x="0" y="1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1" name="Freeform 117"/>
              <p:cNvSpPr>
                <a:spLocks/>
              </p:cNvSpPr>
              <p:nvPr/>
            </p:nvSpPr>
            <p:spPr bwMode="auto">
              <a:xfrm>
                <a:off x="1185" y="3767"/>
                <a:ext cx="71" cy="59"/>
              </a:xfrm>
              <a:custGeom>
                <a:avLst/>
                <a:gdLst>
                  <a:gd name="T0" fmla="*/ 0 w 71"/>
                  <a:gd name="T1" fmla="*/ 7 h 59"/>
                  <a:gd name="T2" fmla="*/ 9 w 71"/>
                  <a:gd name="T3" fmla="*/ 30 h 59"/>
                  <a:gd name="T4" fmla="*/ 25 w 71"/>
                  <a:gd name="T5" fmla="*/ 48 h 59"/>
                  <a:gd name="T6" fmla="*/ 71 w 71"/>
                  <a:gd name="T7" fmla="*/ 59 h 59"/>
                  <a:gd name="T8" fmla="*/ 63 w 71"/>
                  <a:gd name="T9" fmla="*/ 37 h 59"/>
                  <a:gd name="T10" fmla="*/ 50 w 71"/>
                  <a:gd name="T11" fmla="*/ 18 h 59"/>
                  <a:gd name="T12" fmla="*/ 29 w 71"/>
                  <a:gd name="T13" fmla="*/ 3 h 59"/>
                  <a:gd name="T14" fmla="*/ 17 w 71"/>
                  <a:gd name="T15" fmla="*/ 0 h 59"/>
                  <a:gd name="T16" fmla="*/ 0 w 71"/>
                  <a:gd name="T17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59">
                    <a:moveTo>
                      <a:pt x="0" y="7"/>
                    </a:moveTo>
                    <a:lnTo>
                      <a:pt x="9" y="30"/>
                    </a:lnTo>
                    <a:lnTo>
                      <a:pt x="25" y="48"/>
                    </a:lnTo>
                    <a:lnTo>
                      <a:pt x="71" y="59"/>
                    </a:lnTo>
                    <a:lnTo>
                      <a:pt x="63" y="37"/>
                    </a:lnTo>
                    <a:lnTo>
                      <a:pt x="50" y="18"/>
                    </a:lnTo>
                    <a:lnTo>
                      <a:pt x="29" y="3"/>
                    </a:lnTo>
                    <a:lnTo>
                      <a:pt x="1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2" name="Freeform 118"/>
              <p:cNvSpPr>
                <a:spLocks/>
              </p:cNvSpPr>
              <p:nvPr/>
            </p:nvSpPr>
            <p:spPr bwMode="auto">
              <a:xfrm>
                <a:off x="63" y="3087"/>
                <a:ext cx="88" cy="41"/>
              </a:xfrm>
              <a:custGeom>
                <a:avLst/>
                <a:gdLst>
                  <a:gd name="T0" fmla="*/ 88 w 88"/>
                  <a:gd name="T1" fmla="*/ 8 h 41"/>
                  <a:gd name="T2" fmla="*/ 58 w 88"/>
                  <a:gd name="T3" fmla="*/ 0 h 41"/>
                  <a:gd name="T4" fmla="*/ 38 w 88"/>
                  <a:gd name="T5" fmla="*/ 8 h 41"/>
                  <a:gd name="T6" fmla="*/ 17 w 88"/>
                  <a:gd name="T7" fmla="*/ 23 h 41"/>
                  <a:gd name="T8" fmla="*/ 0 w 88"/>
                  <a:gd name="T9" fmla="*/ 41 h 41"/>
                  <a:gd name="T10" fmla="*/ 25 w 88"/>
                  <a:gd name="T11" fmla="*/ 41 h 41"/>
                  <a:gd name="T12" fmla="*/ 54 w 88"/>
                  <a:gd name="T13" fmla="*/ 41 h 41"/>
                  <a:gd name="T14" fmla="*/ 79 w 88"/>
                  <a:gd name="T15" fmla="*/ 30 h 41"/>
                  <a:gd name="T16" fmla="*/ 88 w 88"/>
                  <a:gd name="T17" fmla="*/ 23 h 41"/>
                  <a:gd name="T18" fmla="*/ 88 w 88"/>
                  <a:gd name="T1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41">
                    <a:moveTo>
                      <a:pt x="88" y="8"/>
                    </a:moveTo>
                    <a:lnTo>
                      <a:pt x="58" y="0"/>
                    </a:lnTo>
                    <a:lnTo>
                      <a:pt x="38" y="8"/>
                    </a:lnTo>
                    <a:lnTo>
                      <a:pt x="17" y="23"/>
                    </a:lnTo>
                    <a:lnTo>
                      <a:pt x="0" y="41"/>
                    </a:lnTo>
                    <a:lnTo>
                      <a:pt x="25" y="41"/>
                    </a:lnTo>
                    <a:lnTo>
                      <a:pt x="54" y="41"/>
                    </a:lnTo>
                    <a:lnTo>
                      <a:pt x="79" y="30"/>
                    </a:lnTo>
                    <a:lnTo>
                      <a:pt x="88" y="23"/>
                    </a:lnTo>
                    <a:lnTo>
                      <a:pt x="88" y="8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3" name="Freeform 119"/>
              <p:cNvSpPr>
                <a:spLocks/>
              </p:cNvSpPr>
              <p:nvPr/>
            </p:nvSpPr>
            <p:spPr bwMode="auto">
              <a:xfrm>
                <a:off x="373" y="3128"/>
                <a:ext cx="25" cy="64"/>
              </a:xfrm>
              <a:custGeom>
                <a:avLst/>
                <a:gdLst>
                  <a:gd name="T0" fmla="*/ 25 w 25"/>
                  <a:gd name="T1" fmla="*/ 64 h 64"/>
                  <a:gd name="T2" fmla="*/ 25 w 25"/>
                  <a:gd name="T3" fmla="*/ 34 h 64"/>
                  <a:gd name="T4" fmla="*/ 16 w 25"/>
                  <a:gd name="T5" fmla="*/ 15 h 64"/>
                  <a:gd name="T6" fmla="*/ 0 w 25"/>
                  <a:gd name="T7" fmla="*/ 0 h 64"/>
                  <a:gd name="T8" fmla="*/ 0 w 25"/>
                  <a:gd name="T9" fmla="*/ 38 h 64"/>
                  <a:gd name="T10" fmla="*/ 8 w 25"/>
                  <a:gd name="T11" fmla="*/ 53 h 64"/>
                  <a:gd name="T12" fmla="*/ 25 w 25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64">
                    <a:moveTo>
                      <a:pt x="25" y="64"/>
                    </a:moveTo>
                    <a:lnTo>
                      <a:pt x="25" y="34"/>
                    </a:lnTo>
                    <a:lnTo>
                      <a:pt x="16" y="15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8" y="53"/>
                    </a:lnTo>
                    <a:lnTo>
                      <a:pt x="25" y="64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4" name="Freeform 120"/>
              <p:cNvSpPr>
                <a:spLocks/>
              </p:cNvSpPr>
              <p:nvPr/>
            </p:nvSpPr>
            <p:spPr bwMode="auto">
              <a:xfrm>
                <a:off x="2710" y="3666"/>
                <a:ext cx="29" cy="48"/>
              </a:xfrm>
              <a:custGeom>
                <a:avLst/>
                <a:gdLst>
                  <a:gd name="T0" fmla="*/ 0 w 29"/>
                  <a:gd name="T1" fmla="*/ 0 h 48"/>
                  <a:gd name="T2" fmla="*/ 0 w 29"/>
                  <a:gd name="T3" fmla="*/ 11 h 48"/>
                  <a:gd name="T4" fmla="*/ 0 w 29"/>
                  <a:gd name="T5" fmla="*/ 26 h 48"/>
                  <a:gd name="T6" fmla="*/ 8 w 29"/>
                  <a:gd name="T7" fmla="*/ 37 h 48"/>
                  <a:gd name="T8" fmla="*/ 21 w 29"/>
                  <a:gd name="T9" fmla="*/ 48 h 48"/>
                  <a:gd name="T10" fmla="*/ 29 w 29"/>
                  <a:gd name="T11" fmla="*/ 30 h 48"/>
                  <a:gd name="T12" fmla="*/ 21 w 29"/>
                  <a:gd name="T13" fmla="*/ 15 h 48"/>
                  <a:gd name="T14" fmla="*/ 8 w 29"/>
                  <a:gd name="T15" fmla="*/ 7 h 48"/>
                  <a:gd name="T16" fmla="*/ 0 w 29"/>
                  <a:gd name="T17" fmla="*/ 7 h 48"/>
                  <a:gd name="T18" fmla="*/ 0 w 29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8">
                    <a:moveTo>
                      <a:pt x="0" y="0"/>
                    </a:moveTo>
                    <a:lnTo>
                      <a:pt x="0" y="11"/>
                    </a:lnTo>
                    <a:lnTo>
                      <a:pt x="0" y="26"/>
                    </a:lnTo>
                    <a:lnTo>
                      <a:pt x="8" y="37"/>
                    </a:lnTo>
                    <a:lnTo>
                      <a:pt x="21" y="48"/>
                    </a:lnTo>
                    <a:lnTo>
                      <a:pt x="29" y="30"/>
                    </a:lnTo>
                    <a:lnTo>
                      <a:pt x="21" y="15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5" name="Freeform 121"/>
              <p:cNvSpPr>
                <a:spLocks/>
              </p:cNvSpPr>
              <p:nvPr/>
            </p:nvSpPr>
            <p:spPr bwMode="auto">
              <a:xfrm>
                <a:off x="590" y="3513"/>
                <a:ext cx="72" cy="22"/>
              </a:xfrm>
              <a:custGeom>
                <a:avLst/>
                <a:gdLst>
                  <a:gd name="T0" fmla="*/ 72 w 72"/>
                  <a:gd name="T1" fmla="*/ 4 h 22"/>
                  <a:gd name="T2" fmla="*/ 38 w 72"/>
                  <a:gd name="T3" fmla="*/ 0 h 22"/>
                  <a:gd name="T4" fmla="*/ 21 w 72"/>
                  <a:gd name="T5" fmla="*/ 4 h 22"/>
                  <a:gd name="T6" fmla="*/ 0 w 72"/>
                  <a:gd name="T7" fmla="*/ 15 h 22"/>
                  <a:gd name="T8" fmla="*/ 38 w 72"/>
                  <a:gd name="T9" fmla="*/ 22 h 22"/>
                  <a:gd name="T10" fmla="*/ 55 w 72"/>
                  <a:gd name="T11" fmla="*/ 19 h 22"/>
                  <a:gd name="T12" fmla="*/ 72 w 72"/>
                  <a:gd name="T1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2">
                    <a:moveTo>
                      <a:pt x="72" y="4"/>
                    </a:moveTo>
                    <a:lnTo>
                      <a:pt x="38" y="0"/>
                    </a:lnTo>
                    <a:lnTo>
                      <a:pt x="21" y="4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55" y="19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6" name="Freeform 122"/>
              <p:cNvSpPr>
                <a:spLocks/>
              </p:cNvSpPr>
              <p:nvPr/>
            </p:nvSpPr>
            <p:spPr bwMode="auto">
              <a:xfrm>
                <a:off x="1319" y="3763"/>
                <a:ext cx="84" cy="41"/>
              </a:xfrm>
              <a:custGeom>
                <a:avLst/>
                <a:gdLst>
                  <a:gd name="T0" fmla="*/ 0 w 84"/>
                  <a:gd name="T1" fmla="*/ 4 h 41"/>
                  <a:gd name="T2" fmla="*/ 9 w 84"/>
                  <a:gd name="T3" fmla="*/ 22 h 41"/>
                  <a:gd name="T4" fmla="*/ 13 w 84"/>
                  <a:gd name="T5" fmla="*/ 26 h 41"/>
                  <a:gd name="T6" fmla="*/ 25 w 84"/>
                  <a:gd name="T7" fmla="*/ 30 h 41"/>
                  <a:gd name="T8" fmla="*/ 55 w 84"/>
                  <a:gd name="T9" fmla="*/ 26 h 41"/>
                  <a:gd name="T10" fmla="*/ 67 w 84"/>
                  <a:gd name="T11" fmla="*/ 30 h 41"/>
                  <a:gd name="T12" fmla="*/ 84 w 84"/>
                  <a:gd name="T13" fmla="*/ 41 h 41"/>
                  <a:gd name="T14" fmla="*/ 67 w 84"/>
                  <a:gd name="T15" fmla="*/ 22 h 41"/>
                  <a:gd name="T16" fmla="*/ 50 w 84"/>
                  <a:gd name="T17" fmla="*/ 4 h 41"/>
                  <a:gd name="T18" fmla="*/ 34 w 84"/>
                  <a:gd name="T19" fmla="*/ 0 h 41"/>
                  <a:gd name="T20" fmla="*/ 21 w 84"/>
                  <a:gd name="T21" fmla="*/ 0 h 41"/>
                  <a:gd name="T22" fmla="*/ 0 w 84"/>
                  <a:gd name="T23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41">
                    <a:moveTo>
                      <a:pt x="0" y="4"/>
                    </a:moveTo>
                    <a:lnTo>
                      <a:pt x="9" y="22"/>
                    </a:lnTo>
                    <a:lnTo>
                      <a:pt x="13" y="26"/>
                    </a:lnTo>
                    <a:lnTo>
                      <a:pt x="25" y="30"/>
                    </a:lnTo>
                    <a:lnTo>
                      <a:pt x="55" y="26"/>
                    </a:lnTo>
                    <a:lnTo>
                      <a:pt x="67" y="30"/>
                    </a:lnTo>
                    <a:lnTo>
                      <a:pt x="84" y="41"/>
                    </a:lnTo>
                    <a:lnTo>
                      <a:pt x="67" y="22"/>
                    </a:lnTo>
                    <a:lnTo>
                      <a:pt x="50" y="4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7" name="Freeform 123"/>
              <p:cNvSpPr>
                <a:spLocks/>
              </p:cNvSpPr>
              <p:nvPr/>
            </p:nvSpPr>
            <p:spPr bwMode="auto">
              <a:xfrm>
                <a:off x="2865" y="3726"/>
                <a:ext cx="163" cy="74"/>
              </a:xfrm>
              <a:custGeom>
                <a:avLst/>
                <a:gdLst>
                  <a:gd name="T0" fmla="*/ 163 w 163"/>
                  <a:gd name="T1" fmla="*/ 7 h 74"/>
                  <a:gd name="T2" fmla="*/ 163 w 163"/>
                  <a:gd name="T3" fmla="*/ 15 h 74"/>
                  <a:gd name="T4" fmla="*/ 154 w 163"/>
                  <a:gd name="T5" fmla="*/ 26 h 74"/>
                  <a:gd name="T6" fmla="*/ 138 w 163"/>
                  <a:gd name="T7" fmla="*/ 37 h 74"/>
                  <a:gd name="T8" fmla="*/ 113 w 163"/>
                  <a:gd name="T9" fmla="*/ 52 h 74"/>
                  <a:gd name="T10" fmla="*/ 50 w 163"/>
                  <a:gd name="T11" fmla="*/ 71 h 74"/>
                  <a:gd name="T12" fmla="*/ 25 w 163"/>
                  <a:gd name="T13" fmla="*/ 74 h 74"/>
                  <a:gd name="T14" fmla="*/ 0 w 163"/>
                  <a:gd name="T15" fmla="*/ 74 h 74"/>
                  <a:gd name="T16" fmla="*/ 33 w 163"/>
                  <a:gd name="T17" fmla="*/ 44 h 74"/>
                  <a:gd name="T18" fmla="*/ 75 w 163"/>
                  <a:gd name="T19" fmla="*/ 15 h 74"/>
                  <a:gd name="T20" fmla="*/ 100 w 163"/>
                  <a:gd name="T21" fmla="*/ 7 h 74"/>
                  <a:gd name="T22" fmla="*/ 121 w 163"/>
                  <a:gd name="T23" fmla="*/ 0 h 74"/>
                  <a:gd name="T24" fmla="*/ 142 w 163"/>
                  <a:gd name="T25" fmla="*/ 0 h 74"/>
                  <a:gd name="T26" fmla="*/ 163 w 163"/>
                  <a:gd name="T27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74">
                    <a:moveTo>
                      <a:pt x="163" y="7"/>
                    </a:moveTo>
                    <a:lnTo>
                      <a:pt x="163" y="15"/>
                    </a:lnTo>
                    <a:lnTo>
                      <a:pt x="154" y="26"/>
                    </a:lnTo>
                    <a:lnTo>
                      <a:pt x="138" y="37"/>
                    </a:lnTo>
                    <a:lnTo>
                      <a:pt x="113" y="52"/>
                    </a:lnTo>
                    <a:lnTo>
                      <a:pt x="50" y="71"/>
                    </a:lnTo>
                    <a:lnTo>
                      <a:pt x="25" y="74"/>
                    </a:lnTo>
                    <a:lnTo>
                      <a:pt x="0" y="74"/>
                    </a:lnTo>
                    <a:lnTo>
                      <a:pt x="33" y="44"/>
                    </a:lnTo>
                    <a:lnTo>
                      <a:pt x="75" y="15"/>
                    </a:lnTo>
                    <a:lnTo>
                      <a:pt x="100" y="7"/>
                    </a:lnTo>
                    <a:lnTo>
                      <a:pt x="121" y="0"/>
                    </a:lnTo>
                    <a:lnTo>
                      <a:pt x="142" y="0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8" name="Freeform 124"/>
              <p:cNvSpPr>
                <a:spLocks/>
              </p:cNvSpPr>
              <p:nvPr/>
            </p:nvSpPr>
            <p:spPr bwMode="auto">
              <a:xfrm>
                <a:off x="720" y="3591"/>
                <a:ext cx="105" cy="41"/>
              </a:xfrm>
              <a:custGeom>
                <a:avLst/>
                <a:gdLst>
                  <a:gd name="T0" fmla="*/ 0 w 105"/>
                  <a:gd name="T1" fmla="*/ 26 h 41"/>
                  <a:gd name="T2" fmla="*/ 21 w 105"/>
                  <a:gd name="T3" fmla="*/ 41 h 41"/>
                  <a:gd name="T4" fmla="*/ 34 w 105"/>
                  <a:gd name="T5" fmla="*/ 41 h 41"/>
                  <a:gd name="T6" fmla="*/ 51 w 105"/>
                  <a:gd name="T7" fmla="*/ 38 h 41"/>
                  <a:gd name="T8" fmla="*/ 80 w 105"/>
                  <a:gd name="T9" fmla="*/ 19 h 41"/>
                  <a:gd name="T10" fmla="*/ 97 w 105"/>
                  <a:gd name="T11" fmla="*/ 11 h 41"/>
                  <a:gd name="T12" fmla="*/ 105 w 105"/>
                  <a:gd name="T13" fmla="*/ 15 h 41"/>
                  <a:gd name="T14" fmla="*/ 76 w 105"/>
                  <a:gd name="T15" fmla="*/ 4 h 41"/>
                  <a:gd name="T16" fmla="*/ 42 w 105"/>
                  <a:gd name="T17" fmla="*/ 0 h 41"/>
                  <a:gd name="T18" fmla="*/ 17 w 105"/>
                  <a:gd name="T19" fmla="*/ 8 h 41"/>
                  <a:gd name="T20" fmla="*/ 9 w 105"/>
                  <a:gd name="T21" fmla="*/ 15 h 41"/>
                  <a:gd name="T22" fmla="*/ 0 w 105"/>
                  <a:gd name="T23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" h="41">
                    <a:moveTo>
                      <a:pt x="0" y="26"/>
                    </a:moveTo>
                    <a:lnTo>
                      <a:pt x="21" y="41"/>
                    </a:lnTo>
                    <a:lnTo>
                      <a:pt x="34" y="41"/>
                    </a:lnTo>
                    <a:lnTo>
                      <a:pt x="51" y="38"/>
                    </a:lnTo>
                    <a:lnTo>
                      <a:pt x="80" y="19"/>
                    </a:lnTo>
                    <a:lnTo>
                      <a:pt x="97" y="11"/>
                    </a:lnTo>
                    <a:lnTo>
                      <a:pt x="105" y="15"/>
                    </a:lnTo>
                    <a:lnTo>
                      <a:pt x="76" y="4"/>
                    </a:lnTo>
                    <a:lnTo>
                      <a:pt x="42" y="0"/>
                    </a:lnTo>
                    <a:lnTo>
                      <a:pt x="17" y="8"/>
                    </a:lnTo>
                    <a:lnTo>
                      <a:pt x="9" y="1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9" name="Freeform 125"/>
              <p:cNvSpPr>
                <a:spLocks/>
              </p:cNvSpPr>
              <p:nvPr/>
            </p:nvSpPr>
            <p:spPr bwMode="auto">
              <a:xfrm>
                <a:off x="1411" y="3785"/>
                <a:ext cx="101" cy="41"/>
              </a:xfrm>
              <a:custGeom>
                <a:avLst/>
                <a:gdLst>
                  <a:gd name="T0" fmla="*/ 101 w 101"/>
                  <a:gd name="T1" fmla="*/ 8 h 41"/>
                  <a:gd name="T2" fmla="*/ 80 w 101"/>
                  <a:gd name="T3" fmla="*/ 0 h 41"/>
                  <a:gd name="T4" fmla="*/ 63 w 101"/>
                  <a:gd name="T5" fmla="*/ 0 h 41"/>
                  <a:gd name="T6" fmla="*/ 51 w 101"/>
                  <a:gd name="T7" fmla="*/ 8 h 41"/>
                  <a:gd name="T8" fmla="*/ 21 w 101"/>
                  <a:gd name="T9" fmla="*/ 30 h 41"/>
                  <a:gd name="T10" fmla="*/ 13 w 101"/>
                  <a:gd name="T11" fmla="*/ 38 h 41"/>
                  <a:gd name="T12" fmla="*/ 0 w 101"/>
                  <a:gd name="T13" fmla="*/ 38 h 41"/>
                  <a:gd name="T14" fmla="*/ 34 w 101"/>
                  <a:gd name="T15" fmla="*/ 41 h 41"/>
                  <a:gd name="T16" fmla="*/ 63 w 101"/>
                  <a:gd name="T17" fmla="*/ 41 h 41"/>
                  <a:gd name="T18" fmla="*/ 88 w 101"/>
                  <a:gd name="T19" fmla="*/ 30 h 41"/>
                  <a:gd name="T20" fmla="*/ 101 w 101"/>
                  <a:gd name="T2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41">
                    <a:moveTo>
                      <a:pt x="101" y="8"/>
                    </a:moveTo>
                    <a:lnTo>
                      <a:pt x="80" y="0"/>
                    </a:lnTo>
                    <a:lnTo>
                      <a:pt x="63" y="0"/>
                    </a:lnTo>
                    <a:lnTo>
                      <a:pt x="51" y="8"/>
                    </a:lnTo>
                    <a:lnTo>
                      <a:pt x="21" y="30"/>
                    </a:lnTo>
                    <a:lnTo>
                      <a:pt x="13" y="38"/>
                    </a:lnTo>
                    <a:lnTo>
                      <a:pt x="0" y="38"/>
                    </a:lnTo>
                    <a:lnTo>
                      <a:pt x="34" y="41"/>
                    </a:lnTo>
                    <a:lnTo>
                      <a:pt x="63" y="41"/>
                    </a:lnTo>
                    <a:lnTo>
                      <a:pt x="88" y="30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0" name="Freeform 126"/>
              <p:cNvSpPr>
                <a:spLocks/>
              </p:cNvSpPr>
              <p:nvPr/>
            </p:nvSpPr>
            <p:spPr bwMode="auto">
              <a:xfrm>
                <a:off x="281" y="3300"/>
                <a:ext cx="100" cy="45"/>
              </a:xfrm>
              <a:custGeom>
                <a:avLst/>
                <a:gdLst>
                  <a:gd name="T0" fmla="*/ 100 w 100"/>
                  <a:gd name="T1" fmla="*/ 11 h 45"/>
                  <a:gd name="T2" fmla="*/ 79 w 100"/>
                  <a:gd name="T3" fmla="*/ 0 h 45"/>
                  <a:gd name="T4" fmla="*/ 62 w 100"/>
                  <a:gd name="T5" fmla="*/ 0 h 45"/>
                  <a:gd name="T6" fmla="*/ 50 w 100"/>
                  <a:gd name="T7" fmla="*/ 8 h 45"/>
                  <a:gd name="T8" fmla="*/ 21 w 100"/>
                  <a:gd name="T9" fmla="*/ 30 h 45"/>
                  <a:gd name="T10" fmla="*/ 12 w 100"/>
                  <a:gd name="T11" fmla="*/ 37 h 45"/>
                  <a:gd name="T12" fmla="*/ 0 w 100"/>
                  <a:gd name="T13" fmla="*/ 37 h 45"/>
                  <a:gd name="T14" fmla="*/ 33 w 100"/>
                  <a:gd name="T15" fmla="*/ 45 h 45"/>
                  <a:gd name="T16" fmla="*/ 62 w 100"/>
                  <a:gd name="T17" fmla="*/ 41 h 45"/>
                  <a:gd name="T18" fmla="*/ 88 w 100"/>
                  <a:gd name="T19" fmla="*/ 34 h 45"/>
                  <a:gd name="T20" fmla="*/ 100 w 100"/>
                  <a:gd name="T21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45">
                    <a:moveTo>
                      <a:pt x="100" y="11"/>
                    </a:moveTo>
                    <a:lnTo>
                      <a:pt x="79" y="0"/>
                    </a:lnTo>
                    <a:lnTo>
                      <a:pt x="62" y="0"/>
                    </a:lnTo>
                    <a:lnTo>
                      <a:pt x="50" y="8"/>
                    </a:lnTo>
                    <a:lnTo>
                      <a:pt x="21" y="30"/>
                    </a:lnTo>
                    <a:lnTo>
                      <a:pt x="12" y="37"/>
                    </a:lnTo>
                    <a:lnTo>
                      <a:pt x="0" y="37"/>
                    </a:lnTo>
                    <a:lnTo>
                      <a:pt x="33" y="45"/>
                    </a:lnTo>
                    <a:lnTo>
                      <a:pt x="62" y="41"/>
                    </a:lnTo>
                    <a:lnTo>
                      <a:pt x="88" y="34"/>
                    </a:lnTo>
                    <a:lnTo>
                      <a:pt x="100" y="1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1" name="Freeform 127"/>
              <p:cNvSpPr>
                <a:spLocks/>
              </p:cNvSpPr>
              <p:nvPr/>
            </p:nvSpPr>
            <p:spPr bwMode="auto">
              <a:xfrm>
                <a:off x="222" y="3289"/>
                <a:ext cx="59" cy="45"/>
              </a:xfrm>
              <a:custGeom>
                <a:avLst/>
                <a:gdLst>
                  <a:gd name="T0" fmla="*/ 0 w 59"/>
                  <a:gd name="T1" fmla="*/ 0 h 45"/>
                  <a:gd name="T2" fmla="*/ 4 w 59"/>
                  <a:gd name="T3" fmla="*/ 15 h 45"/>
                  <a:gd name="T4" fmla="*/ 17 w 59"/>
                  <a:gd name="T5" fmla="*/ 26 h 45"/>
                  <a:gd name="T6" fmla="*/ 33 w 59"/>
                  <a:gd name="T7" fmla="*/ 37 h 45"/>
                  <a:gd name="T8" fmla="*/ 59 w 59"/>
                  <a:gd name="T9" fmla="*/ 45 h 45"/>
                  <a:gd name="T10" fmla="*/ 50 w 59"/>
                  <a:gd name="T11" fmla="*/ 19 h 45"/>
                  <a:gd name="T12" fmla="*/ 42 w 59"/>
                  <a:gd name="T13" fmla="*/ 11 h 45"/>
                  <a:gd name="T14" fmla="*/ 33 w 59"/>
                  <a:gd name="T15" fmla="*/ 7 h 45"/>
                  <a:gd name="T16" fmla="*/ 13 w 59"/>
                  <a:gd name="T17" fmla="*/ 7 h 45"/>
                  <a:gd name="T18" fmla="*/ 4 w 59"/>
                  <a:gd name="T19" fmla="*/ 7 h 45"/>
                  <a:gd name="T20" fmla="*/ 0 w 59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5">
                    <a:moveTo>
                      <a:pt x="0" y="0"/>
                    </a:moveTo>
                    <a:lnTo>
                      <a:pt x="4" y="15"/>
                    </a:lnTo>
                    <a:lnTo>
                      <a:pt x="17" y="26"/>
                    </a:lnTo>
                    <a:lnTo>
                      <a:pt x="33" y="37"/>
                    </a:lnTo>
                    <a:lnTo>
                      <a:pt x="59" y="45"/>
                    </a:lnTo>
                    <a:lnTo>
                      <a:pt x="50" y="19"/>
                    </a:lnTo>
                    <a:lnTo>
                      <a:pt x="42" y="11"/>
                    </a:lnTo>
                    <a:lnTo>
                      <a:pt x="33" y="7"/>
                    </a:lnTo>
                    <a:lnTo>
                      <a:pt x="13" y="7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2" name="Freeform 128"/>
              <p:cNvSpPr>
                <a:spLocks/>
              </p:cNvSpPr>
              <p:nvPr/>
            </p:nvSpPr>
            <p:spPr bwMode="auto">
              <a:xfrm>
                <a:off x="314" y="3334"/>
                <a:ext cx="59" cy="142"/>
              </a:xfrm>
              <a:custGeom>
                <a:avLst/>
                <a:gdLst>
                  <a:gd name="T0" fmla="*/ 34 w 59"/>
                  <a:gd name="T1" fmla="*/ 142 h 142"/>
                  <a:gd name="T2" fmla="*/ 38 w 59"/>
                  <a:gd name="T3" fmla="*/ 138 h 142"/>
                  <a:gd name="T4" fmla="*/ 42 w 59"/>
                  <a:gd name="T5" fmla="*/ 127 h 142"/>
                  <a:gd name="T6" fmla="*/ 42 w 59"/>
                  <a:gd name="T7" fmla="*/ 104 h 142"/>
                  <a:gd name="T8" fmla="*/ 46 w 59"/>
                  <a:gd name="T9" fmla="*/ 78 h 142"/>
                  <a:gd name="T10" fmla="*/ 46 w 59"/>
                  <a:gd name="T11" fmla="*/ 30 h 142"/>
                  <a:gd name="T12" fmla="*/ 50 w 59"/>
                  <a:gd name="T13" fmla="*/ 11 h 142"/>
                  <a:gd name="T14" fmla="*/ 59 w 59"/>
                  <a:gd name="T15" fmla="*/ 0 h 142"/>
                  <a:gd name="T16" fmla="*/ 25 w 59"/>
                  <a:gd name="T17" fmla="*/ 41 h 142"/>
                  <a:gd name="T18" fmla="*/ 8 w 59"/>
                  <a:gd name="T19" fmla="*/ 59 h 142"/>
                  <a:gd name="T20" fmla="*/ 4 w 59"/>
                  <a:gd name="T21" fmla="*/ 74 h 142"/>
                  <a:gd name="T22" fmla="*/ 0 w 59"/>
                  <a:gd name="T23" fmla="*/ 89 h 142"/>
                  <a:gd name="T24" fmla="*/ 4 w 59"/>
                  <a:gd name="T25" fmla="*/ 104 h 142"/>
                  <a:gd name="T26" fmla="*/ 17 w 59"/>
                  <a:gd name="T27" fmla="*/ 123 h 142"/>
                  <a:gd name="T28" fmla="*/ 34 w 59"/>
                  <a:gd name="T2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142">
                    <a:moveTo>
                      <a:pt x="34" y="142"/>
                    </a:moveTo>
                    <a:lnTo>
                      <a:pt x="38" y="138"/>
                    </a:lnTo>
                    <a:lnTo>
                      <a:pt x="42" y="127"/>
                    </a:lnTo>
                    <a:lnTo>
                      <a:pt x="42" y="104"/>
                    </a:lnTo>
                    <a:lnTo>
                      <a:pt x="46" y="78"/>
                    </a:lnTo>
                    <a:lnTo>
                      <a:pt x="46" y="30"/>
                    </a:lnTo>
                    <a:lnTo>
                      <a:pt x="50" y="11"/>
                    </a:lnTo>
                    <a:lnTo>
                      <a:pt x="59" y="0"/>
                    </a:lnTo>
                    <a:lnTo>
                      <a:pt x="25" y="41"/>
                    </a:lnTo>
                    <a:lnTo>
                      <a:pt x="8" y="59"/>
                    </a:lnTo>
                    <a:lnTo>
                      <a:pt x="4" y="74"/>
                    </a:lnTo>
                    <a:lnTo>
                      <a:pt x="0" y="89"/>
                    </a:lnTo>
                    <a:lnTo>
                      <a:pt x="4" y="104"/>
                    </a:lnTo>
                    <a:lnTo>
                      <a:pt x="17" y="123"/>
                    </a:lnTo>
                    <a:lnTo>
                      <a:pt x="34" y="14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3" name="Freeform 129"/>
              <p:cNvSpPr>
                <a:spLocks/>
              </p:cNvSpPr>
              <p:nvPr/>
            </p:nvSpPr>
            <p:spPr bwMode="auto">
              <a:xfrm>
                <a:off x="343" y="3349"/>
                <a:ext cx="17" cy="115"/>
              </a:xfrm>
              <a:custGeom>
                <a:avLst/>
                <a:gdLst>
                  <a:gd name="T0" fmla="*/ 5 w 17"/>
                  <a:gd name="T1" fmla="*/ 115 h 115"/>
                  <a:gd name="T2" fmla="*/ 0 w 17"/>
                  <a:gd name="T3" fmla="*/ 89 h 115"/>
                  <a:gd name="T4" fmla="*/ 0 w 17"/>
                  <a:gd name="T5" fmla="*/ 59 h 115"/>
                  <a:gd name="T6" fmla="*/ 9 w 17"/>
                  <a:gd name="T7" fmla="*/ 26 h 115"/>
                  <a:gd name="T8" fmla="*/ 17 w 17"/>
                  <a:gd name="T9" fmla="*/ 0 h 115"/>
                  <a:gd name="T10" fmla="*/ 5 w 17"/>
                  <a:gd name="T11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15">
                    <a:moveTo>
                      <a:pt x="5" y="115"/>
                    </a:moveTo>
                    <a:lnTo>
                      <a:pt x="0" y="89"/>
                    </a:lnTo>
                    <a:lnTo>
                      <a:pt x="0" y="59"/>
                    </a:lnTo>
                    <a:lnTo>
                      <a:pt x="9" y="26"/>
                    </a:lnTo>
                    <a:lnTo>
                      <a:pt x="17" y="0"/>
                    </a:lnTo>
                    <a:lnTo>
                      <a:pt x="5" y="115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4" name="Freeform 130"/>
              <p:cNvSpPr>
                <a:spLocks/>
              </p:cNvSpPr>
              <p:nvPr/>
            </p:nvSpPr>
            <p:spPr bwMode="auto">
              <a:xfrm>
                <a:off x="343" y="3349"/>
                <a:ext cx="17" cy="115"/>
              </a:xfrm>
              <a:custGeom>
                <a:avLst/>
                <a:gdLst>
                  <a:gd name="T0" fmla="*/ 5 w 17"/>
                  <a:gd name="T1" fmla="*/ 115 h 115"/>
                  <a:gd name="T2" fmla="*/ 0 w 17"/>
                  <a:gd name="T3" fmla="*/ 89 h 115"/>
                  <a:gd name="T4" fmla="*/ 0 w 17"/>
                  <a:gd name="T5" fmla="*/ 59 h 115"/>
                  <a:gd name="T6" fmla="*/ 9 w 17"/>
                  <a:gd name="T7" fmla="*/ 26 h 115"/>
                  <a:gd name="T8" fmla="*/ 17 w 17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5">
                    <a:moveTo>
                      <a:pt x="5" y="115"/>
                    </a:moveTo>
                    <a:lnTo>
                      <a:pt x="0" y="89"/>
                    </a:lnTo>
                    <a:lnTo>
                      <a:pt x="0" y="59"/>
                    </a:lnTo>
                    <a:lnTo>
                      <a:pt x="9" y="26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rgbClr val="BFD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5" name="Freeform 131"/>
              <p:cNvSpPr>
                <a:spLocks/>
              </p:cNvSpPr>
              <p:nvPr/>
            </p:nvSpPr>
            <p:spPr bwMode="auto">
              <a:xfrm>
                <a:off x="1617" y="3561"/>
                <a:ext cx="67" cy="60"/>
              </a:xfrm>
              <a:custGeom>
                <a:avLst/>
                <a:gdLst>
                  <a:gd name="T0" fmla="*/ 0 w 67"/>
                  <a:gd name="T1" fmla="*/ 8 h 60"/>
                  <a:gd name="T2" fmla="*/ 4 w 67"/>
                  <a:gd name="T3" fmla="*/ 30 h 60"/>
                  <a:gd name="T4" fmla="*/ 20 w 67"/>
                  <a:gd name="T5" fmla="*/ 45 h 60"/>
                  <a:gd name="T6" fmla="*/ 67 w 67"/>
                  <a:gd name="T7" fmla="*/ 60 h 60"/>
                  <a:gd name="T8" fmla="*/ 62 w 67"/>
                  <a:gd name="T9" fmla="*/ 41 h 60"/>
                  <a:gd name="T10" fmla="*/ 46 w 67"/>
                  <a:gd name="T11" fmla="*/ 15 h 60"/>
                  <a:gd name="T12" fmla="*/ 25 w 67"/>
                  <a:gd name="T13" fmla="*/ 0 h 60"/>
                  <a:gd name="T14" fmla="*/ 12 w 67"/>
                  <a:gd name="T15" fmla="*/ 0 h 60"/>
                  <a:gd name="T16" fmla="*/ 0 w 67"/>
                  <a:gd name="T17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60">
                    <a:moveTo>
                      <a:pt x="0" y="8"/>
                    </a:moveTo>
                    <a:lnTo>
                      <a:pt x="4" y="30"/>
                    </a:lnTo>
                    <a:lnTo>
                      <a:pt x="20" y="45"/>
                    </a:lnTo>
                    <a:lnTo>
                      <a:pt x="67" y="60"/>
                    </a:lnTo>
                    <a:lnTo>
                      <a:pt x="62" y="41"/>
                    </a:lnTo>
                    <a:lnTo>
                      <a:pt x="46" y="15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6" name="Freeform 132"/>
              <p:cNvSpPr>
                <a:spLocks/>
              </p:cNvSpPr>
              <p:nvPr/>
            </p:nvSpPr>
            <p:spPr bwMode="auto">
              <a:xfrm>
                <a:off x="1637" y="3640"/>
                <a:ext cx="38" cy="89"/>
              </a:xfrm>
              <a:custGeom>
                <a:avLst/>
                <a:gdLst>
                  <a:gd name="T0" fmla="*/ 5 w 38"/>
                  <a:gd name="T1" fmla="*/ 0 h 89"/>
                  <a:gd name="T2" fmla="*/ 5 w 38"/>
                  <a:gd name="T3" fmla="*/ 18 h 89"/>
                  <a:gd name="T4" fmla="*/ 0 w 38"/>
                  <a:gd name="T5" fmla="*/ 41 h 89"/>
                  <a:gd name="T6" fmla="*/ 0 w 38"/>
                  <a:gd name="T7" fmla="*/ 52 h 89"/>
                  <a:gd name="T8" fmla="*/ 5 w 38"/>
                  <a:gd name="T9" fmla="*/ 63 h 89"/>
                  <a:gd name="T10" fmla="*/ 17 w 38"/>
                  <a:gd name="T11" fmla="*/ 78 h 89"/>
                  <a:gd name="T12" fmla="*/ 38 w 38"/>
                  <a:gd name="T13" fmla="*/ 89 h 89"/>
                  <a:gd name="T14" fmla="*/ 38 w 38"/>
                  <a:gd name="T15" fmla="*/ 56 h 89"/>
                  <a:gd name="T16" fmla="*/ 34 w 38"/>
                  <a:gd name="T17" fmla="*/ 30 h 89"/>
                  <a:gd name="T18" fmla="*/ 21 w 38"/>
                  <a:gd name="T19" fmla="*/ 15 h 89"/>
                  <a:gd name="T20" fmla="*/ 5 w 38"/>
                  <a:gd name="T2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89">
                    <a:moveTo>
                      <a:pt x="5" y="0"/>
                    </a:moveTo>
                    <a:lnTo>
                      <a:pt x="5" y="18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5" y="63"/>
                    </a:lnTo>
                    <a:lnTo>
                      <a:pt x="17" y="78"/>
                    </a:lnTo>
                    <a:lnTo>
                      <a:pt x="38" y="89"/>
                    </a:lnTo>
                    <a:lnTo>
                      <a:pt x="38" y="56"/>
                    </a:lnTo>
                    <a:lnTo>
                      <a:pt x="34" y="30"/>
                    </a:lnTo>
                    <a:lnTo>
                      <a:pt x="21" y="1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7" name="Freeform 133"/>
              <p:cNvSpPr>
                <a:spLocks/>
              </p:cNvSpPr>
              <p:nvPr/>
            </p:nvSpPr>
            <p:spPr bwMode="auto">
              <a:xfrm>
                <a:off x="921" y="3644"/>
                <a:ext cx="92" cy="37"/>
              </a:xfrm>
              <a:custGeom>
                <a:avLst/>
                <a:gdLst>
                  <a:gd name="T0" fmla="*/ 0 w 92"/>
                  <a:gd name="T1" fmla="*/ 26 h 37"/>
                  <a:gd name="T2" fmla="*/ 17 w 92"/>
                  <a:gd name="T3" fmla="*/ 37 h 37"/>
                  <a:gd name="T4" fmla="*/ 30 w 92"/>
                  <a:gd name="T5" fmla="*/ 37 h 37"/>
                  <a:gd name="T6" fmla="*/ 38 w 92"/>
                  <a:gd name="T7" fmla="*/ 33 h 37"/>
                  <a:gd name="T8" fmla="*/ 63 w 92"/>
                  <a:gd name="T9" fmla="*/ 18 h 37"/>
                  <a:gd name="T10" fmla="*/ 76 w 92"/>
                  <a:gd name="T11" fmla="*/ 14 h 37"/>
                  <a:gd name="T12" fmla="*/ 92 w 92"/>
                  <a:gd name="T13" fmla="*/ 18 h 37"/>
                  <a:gd name="T14" fmla="*/ 63 w 92"/>
                  <a:gd name="T15" fmla="*/ 7 h 37"/>
                  <a:gd name="T16" fmla="*/ 46 w 92"/>
                  <a:gd name="T17" fmla="*/ 0 h 37"/>
                  <a:gd name="T18" fmla="*/ 25 w 92"/>
                  <a:gd name="T19" fmla="*/ 3 h 37"/>
                  <a:gd name="T20" fmla="*/ 17 w 92"/>
                  <a:gd name="T21" fmla="*/ 11 h 37"/>
                  <a:gd name="T22" fmla="*/ 0 w 92"/>
                  <a:gd name="T23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7">
                    <a:moveTo>
                      <a:pt x="0" y="26"/>
                    </a:moveTo>
                    <a:lnTo>
                      <a:pt x="17" y="37"/>
                    </a:lnTo>
                    <a:lnTo>
                      <a:pt x="30" y="37"/>
                    </a:lnTo>
                    <a:lnTo>
                      <a:pt x="38" y="33"/>
                    </a:lnTo>
                    <a:lnTo>
                      <a:pt x="63" y="18"/>
                    </a:lnTo>
                    <a:lnTo>
                      <a:pt x="76" y="14"/>
                    </a:lnTo>
                    <a:lnTo>
                      <a:pt x="92" y="18"/>
                    </a:lnTo>
                    <a:lnTo>
                      <a:pt x="63" y="7"/>
                    </a:lnTo>
                    <a:lnTo>
                      <a:pt x="46" y="0"/>
                    </a:lnTo>
                    <a:lnTo>
                      <a:pt x="25" y="3"/>
                    </a:lnTo>
                    <a:lnTo>
                      <a:pt x="17" y="1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8" name="Freeform 134"/>
              <p:cNvSpPr>
                <a:spLocks/>
              </p:cNvSpPr>
              <p:nvPr/>
            </p:nvSpPr>
            <p:spPr bwMode="auto">
              <a:xfrm>
                <a:off x="540" y="3427"/>
                <a:ext cx="42" cy="90"/>
              </a:xfrm>
              <a:custGeom>
                <a:avLst/>
                <a:gdLst>
                  <a:gd name="T0" fmla="*/ 9 w 42"/>
                  <a:gd name="T1" fmla="*/ 0 h 90"/>
                  <a:gd name="T2" fmla="*/ 4 w 42"/>
                  <a:gd name="T3" fmla="*/ 15 h 90"/>
                  <a:gd name="T4" fmla="*/ 0 w 42"/>
                  <a:gd name="T5" fmla="*/ 41 h 90"/>
                  <a:gd name="T6" fmla="*/ 4 w 42"/>
                  <a:gd name="T7" fmla="*/ 52 h 90"/>
                  <a:gd name="T8" fmla="*/ 9 w 42"/>
                  <a:gd name="T9" fmla="*/ 63 h 90"/>
                  <a:gd name="T10" fmla="*/ 21 w 42"/>
                  <a:gd name="T11" fmla="*/ 78 h 90"/>
                  <a:gd name="T12" fmla="*/ 38 w 42"/>
                  <a:gd name="T13" fmla="*/ 90 h 90"/>
                  <a:gd name="T14" fmla="*/ 42 w 42"/>
                  <a:gd name="T15" fmla="*/ 56 h 90"/>
                  <a:gd name="T16" fmla="*/ 34 w 42"/>
                  <a:gd name="T17" fmla="*/ 26 h 90"/>
                  <a:gd name="T18" fmla="*/ 25 w 42"/>
                  <a:gd name="T19" fmla="*/ 11 h 90"/>
                  <a:gd name="T20" fmla="*/ 9 w 42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90">
                    <a:moveTo>
                      <a:pt x="9" y="0"/>
                    </a:moveTo>
                    <a:lnTo>
                      <a:pt x="4" y="15"/>
                    </a:lnTo>
                    <a:lnTo>
                      <a:pt x="0" y="41"/>
                    </a:lnTo>
                    <a:lnTo>
                      <a:pt x="4" y="52"/>
                    </a:lnTo>
                    <a:lnTo>
                      <a:pt x="9" y="63"/>
                    </a:lnTo>
                    <a:lnTo>
                      <a:pt x="21" y="78"/>
                    </a:lnTo>
                    <a:lnTo>
                      <a:pt x="38" y="90"/>
                    </a:lnTo>
                    <a:lnTo>
                      <a:pt x="42" y="56"/>
                    </a:lnTo>
                    <a:lnTo>
                      <a:pt x="34" y="26"/>
                    </a:lnTo>
                    <a:lnTo>
                      <a:pt x="25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9" name="Freeform 135"/>
              <p:cNvSpPr>
                <a:spLocks/>
              </p:cNvSpPr>
              <p:nvPr/>
            </p:nvSpPr>
            <p:spPr bwMode="auto">
              <a:xfrm>
                <a:off x="3313" y="3662"/>
                <a:ext cx="42" cy="82"/>
              </a:xfrm>
              <a:custGeom>
                <a:avLst/>
                <a:gdLst>
                  <a:gd name="T0" fmla="*/ 16 w 42"/>
                  <a:gd name="T1" fmla="*/ 0 h 82"/>
                  <a:gd name="T2" fmla="*/ 4 w 42"/>
                  <a:gd name="T3" fmla="*/ 15 h 82"/>
                  <a:gd name="T4" fmla="*/ 0 w 42"/>
                  <a:gd name="T5" fmla="*/ 23 h 82"/>
                  <a:gd name="T6" fmla="*/ 4 w 42"/>
                  <a:gd name="T7" fmla="*/ 30 h 82"/>
                  <a:gd name="T8" fmla="*/ 21 w 42"/>
                  <a:gd name="T9" fmla="*/ 52 h 82"/>
                  <a:gd name="T10" fmla="*/ 25 w 42"/>
                  <a:gd name="T11" fmla="*/ 67 h 82"/>
                  <a:gd name="T12" fmla="*/ 21 w 42"/>
                  <a:gd name="T13" fmla="*/ 82 h 82"/>
                  <a:gd name="T14" fmla="*/ 33 w 42"/>
                  <a:gd name="T15" fmla="*/ 56 h 82"/>
                  <a:gd name="T16" fmla="*/ 42 w 42"/>
                  <a:gd name="T17" fmla="*/ 38 h 82"/>
                  <a:gd name="T18" fmla="*/ 42 w 42"/>
                  <a:gd name="T19" fmla="*/ 23 h 82"/>
                  <a:gd name="T20" fmla="*/ 33 w 42"/>
                  <a:gd name="T21" fmla="*/ 11 h 82"/>
                  <a:gd name="T22" fmla="*/ 16 w 42"/>
                  <a:gd name="T2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82">
                    <a:moveTo>
                      <a:pt x="16" y="0"/>
                    </a:moveTo>
                    <a:lnTo>
                      <a:pt x="4" y="15"/>
                    </a:lnTo>
                    <a:lnTo>
                      <a:pt x="0" y="23"/>
                    </a:lnTo>
                    <a:lnTo>
                      <a:pt x="4" y="30"/>
                    </a:lnTo>
                    <a:lnTo>
                      <a:pt x="21" y="52"/>
                    </a:lnTo>
                    <a:lnTo>
                      <a:pt x="25" y="67"/>
                    </a:lnTo>
                    <a:lnTo>
                      <a:pt x="21" y="82"/>
                    </a:lnTo>
                    <a:lnTo>
                      <a:pt x="33" y="56"/>
                    </a:lnTo>
                    <a:lnTo>
                      <a:pt x="42" y="38"/>
                    </a:lnTo>
                    <a:lnTo>
                      <a:pt x="42" y="23"/>
                    </a:lnTo>
                    <a:lnTo>
                      <a:pt x="33" y="1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0" name="Freeform 136"/>
              <p:cNvSpPr>
                <a:spLocks/>
              </p:cNvSpPr>
              <p:nvPr/>
            </p:nvSpPr>
            <p:spPr bwMode="auto">
              <a:xfrm>
                <a:off x="268" y="2751"/>
                <a:ext cx="38" cy="90"/>
              </a:xfrm>
              <a:custGeom>
                <a:avLst/>
                <a:gdLst>
                  <a:gd name="T0" fmla="*/ 4 w 38"/>
                  <a:gd name="T1" fmla="*/ 0 h 90"/>
                  <a:gd name="T2" fmla="*/ 0 w 38"/>
                  <a:gd name="T3" fmla="*/ 15 h 90"/>
                  <a:gd name="T4" fmla="*/ 0 w 38"/>
                  <a:gd name="T5" fmla="*/ 38 h 90"/>
                  <a:gd name="T6" fmla="*/ 0 w 38"/>
                  <a:gd name="T7" fmla="*/ 49 h 90"/>
                  <a:gd name="T8" fmla="*/ 4 w 38"/>
                  <a:gd name="T9" fmla="*/ 64 h 90"/>
                  <a:gd name="T10" fmla="*/ 17 w 38"/>
                  <a:gd name="T11" fmla="*/ 75 h 90"/>
                  <a:gd name="T12" fmla="*/ 34 w 38"/>
                  <a:gd name="T13" fmla="*/ 90 h 90"/>
                  <a:gd name="T14" fmla="*/ 38 w 38"/>
                  <a:gd name="T15" fmla="*/ 56 h 90"/>
                  <a:gd name="T16" fmla="*/ 29 w 38"/>
                  <a:gd name="T17" fmla="*/ 26 h 90"/>
                  <a:gd name="T18" fmla="*/ 21 w 38"/>
                  <a:gd name="T19" fmla="*/ 12 h 90"/>
                  <a:gd name="T20" fmla="*/ 4 w 38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90">
                    <a:moveTo>
                      <a:pt x="4" y="0"/>
                    </a:moveTo>
                    <a:lnTo>
                      <a:pt x="0" y="15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4" y="64"/>
                    </a:lnTo>
                    <a:lnTo>
                      <a:pt x="17" y="75"/>
                    </a:lnTo>
                    <a:lnTo>
                      <a:pt x="34" y="90"/>
                    </a:lnTo>
                    <a:lnTo>
                      <a:pt x="38" y="56"/>
                    </a:lnTo>
                    <a:lnTo>
                      <a:pt x="29" y="26"/>
                    </a:lnTo>
                    <a:lnTo>
                      <a:pt x="21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1" name="Freeform 137"/>
              <p:cNvSpPr>
                <a:spLocks/>
              </p:cNvSpPr>
              <p:nvPr/>
            </p:nvSpPr>
            <p:spPr bwMode="auto">
              <a:xfrm>
                <a:off x="3183" y="3849"/>
                <a:ext cx="42" cy="82"/>
              </a:xfrm>
              <a:custGeom>
                <a:avLst/>
                <a:gdLst>
                  <a:gd name="T0" fmla="*/ 17 w 42"/>
                  <a:gd name="T1" fmla="*/ 0 h 82"/>
                  <a:gd name="T2" fmla="*/ 0 w 42"/>
                  <a:gd name="T3" fmla="*/ 15 h 82"/>
                  <a:gd name="T4" fmla="*/ 0 w 42"/>
                  <a:gd name="T5" fmla="*/ 22 h 82"/>
                  <a:gd name="T6" fmla="*/ 4 w 42"/>
                  <a:gd name="T7" fmla="*/ 33 h 82"/>
                  <a:gd name="T8" fmla="*/ 21 w 42"/>
                  <a:gd name="T9" fmla="*/ 56 h 82"/>
                  <a:gd name="T10" fmla="*/ 25 w 42"/>
                  <a:gd name="T11" fmla="*/ 67 h 82"/>
                  <a:gd name="T12" fmla="*/ 17 w 42"/>
                  <a:gd name="T13" fmla="*/ 82 h 82"/>
                  <a:gd name="T14" fmla="*/ 33 w 42"/>
                  <a:gd name="T15" fmla="*/ 60 h 82"/>
                  <a:gd name="T16" fmla="*/ 42 w 42"/>
                  <a:gd name="T17" fmla="*/ 41 h 82"/>
                  <a:gd name="T18" fmla="*/ 38 w 42"/>
                  <a:gd name="T19" fmla="*/ 22 h 82"/>
                  <a:gd name="T20" fmla="*/ 29 w 42"/>
                  <a:gd name="T21" fmla="*/ 15 h 82"/>
                  <a:gd name="T22" fmla="*/ 17 w 42"/>
                  <a:gd name="T2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82">
                    <a:moveTo>
                      <a:pt x="17" y="0"/>
                    </a:moveTo>
                    <a:lnTo>
                      <a:pt x="0" y="15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21" y="56"/>
                    </a:lnTo>
                    <a:lnTo>
                      <a:pt x="25" y="67"/>
                    </a:lnTo>
                    <a:lnTo>
                      <a:pt x="17" y="82"/>
                    </a:lnTo>
                    <a:lnTo>
                      <a:pt x="33" y="60"/>
                    </a:lnTo>
                    <a:lnTo>
                      <a:pt x="42" y="41"/>
                    </a:lnTo>
                    <a:lnTo>
                      <a:pt x="38" y="22"/>
                    </a:lnTo>
                    <a:lnTo>
                      <a:pt x="29" y="1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2" name="Freeform 138"/>
              <p:cNvSpPr>
                <a:spLocks/>
              </p:cNvSpPr>
              <p:nvPr/>
            </p:nvSpPr>
            <p:spPr bwMode="auto">
              <a:xfrm>
                <a:off x="2019" y="3692"/>
                <a:ext cx="37" cy="90"/>
              </a:xfrm>
              <a:custGeom>
                <a:avLst/>
                <a:gdLst>
                  <a:gd name="T0" fmla="*/ 8 w 37"/>
                  <a:gd name="T1" fmla="*/ 0 h 90"/>
                  <a:gd name="T2" fmla="*/ 4 w 37"/>
                  <a:gd name="T3" fmla="*/ 15 h 90"/>
                  <a:gd name="T4" fmla="*/ 0 w 37"/>
                  <a:gd name="T5" fmla="*/ 37 h 90"/>
                  <a:gd name="T6" fmla="*/ 0 w 37"/>
                  <a:gd name="T7" fmla="*/ 49 h 90"/>
                  <a:gd name="T8" fmla="*/ 8 w 37"/>
                  <a:gd name="T9" fmla="*/ 64 h 90"/>
                  <a:gd name="T10" fmla="*/ 16 w 37"/>
                  <a:gd name="T11" fmla="*/ 75 h 90"/>
                  <a:gd name="T12" fmla="*/ 37 w 37"/>
                  <a:gd name="T13" fmla="*/ 90 h 90"/>
                  <a:gd name="T14" fmla="*/ 37 w 37"/>
                  <a:gd name="T15" fmla="*/ 56 h 90"/>
                  <a:gd name="T16" fmla="*/ 33 w 37"/>
                  <a:gd name="T17" fmla="*/ 26 h 90"/>
                  <a:gd name="T18" fmla="*/ 25 w 37"/>
                  <a:gd name="T19" fmla="*/ 11 h 90"/>
                  <a:gd name="T20" fmla="*/ 8 w 37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90">
                    <a:moveTo>
                      <a:pt x="8" y="0"/>
                    </a:moveTo>
                    <a:lnTo>
                      <a:pt x="4" y="15"/>
                    </a:lnTo>
                    <a:lnTo>
                      <a:pt x="0" y="37"/>
                    </a:lnTo>
                    <a:lnTo>
                      <a:pt x="0" y="49"/>
                    </a:lnTo>
                    <a:lnTo>
                      <a:pt x="8" y="64"/>
                    </a:lnTo>
                    <a:lnTo>
                      <a:pt x="16" y="75"/>
                    </a:lnTo>
                    <a:lnTo>
                      <a:pt x="37" y="90"/>
                    </a:lnTo>
                    <a:lnTo>
                      <a:pt x="37" y="56"/>
                    </a:lnTo>
                    <a:lnTo>
                      <a:pt x="33" y="26"/>
                    </a:lnTo>
                    <a:lnTo>
                      <a:pt x="25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3" name="Freeform 139"/>
              <p:cNvSpPr>
                <a:spLocks/>
              </p:cNvSpPr>
              <p:nvPr/>
            </p:nvSpPr>
            <p:spPr bwMode="auto">
              <a:xfrm>
                <a:off x="2890" y="3591"/>
                <a:ext cx="42" cy="82"/>
              </a:xfrm>
              <a:custGeom>
                <a:avLst/>
                <a:gdLst>
                  <a:gd name="T0" fmla="*/ 16 w 42"/>
                  <a:gd name="T1" fmla="*/ 0 h 82"/>
                  <a:gd name="T2" fmla="*/ 0 w 42"/>
                  <a:gd name="T3" fmla="*/ 15 h 82"/>
                  <a:gd name="T4" fmla="*/ 0 w 42"/>
                  <a:gd name="T5" fmla="*/ 23 h 82"/>
                  <a:gd name="T6" fmla="*/ 4 w 42"/>
                  <a:gd name="T7" fmla="*/ 34 h 82"/>
                  <a:gd name="T8" fmla="*/ 21 w 42"/>
                  <a:gd name="T9" fmla="*/ 56 h 82"/>
                  <a:gd name="T10" fmla="*/ 25 w 42"/>
                  <a:gd name="T11" fmla="*/ 67 h 82"/>
                  <a:gd name="T12" fmla="*/ 21 w 42"/>
                  <a:gd name="T13" fmla="*/ 82 h 82"/>
                  <a:gd name="T14" fmla="*/ 33 w 42"/>
                  <a:gd name="T15" fmla="*/ 60 h 82"/>
                  <a:gd name="T16" fmla="*/ 42 w 42"/>
                  <a:gd name="T17" fmla="*/ 41 h 82"/>
                  <a:gd name="T18" fmla="*/ 37 w 42"/>
                  <a:gd name="T19" fmla="*/ 23 h 82"/>
                  <a:gd name="T20" fmla="*/ 29 w 42"/>
                  <a:gd name="T21" fmla="*/ 11 h 82"/>
                  <a:gd name="T22" fmla="*/ 16 w 42"/>
                  <a:gd name="T2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82">
                    <a:moveTo>
                      <a:pt x="16" y="0"/>
                    </a:moveTo>
                    <a:lnTo>
                      <a:pt x="0" y="15"/>
                    </a:lnTo>
                    <a:lnTo>
                      <a:pt x="0" y="23"/>
                    </a:lnTo>
                    <a:lnTo>
                      <a:pt x="4" y="34"/>
                    </a:lnTo>
                    <a:lnTo>
                      <a:pt x="21" y="56"/>
                    </a:lnTo>
                    <a:lnTo>
                      <a:pt x="25" y="67"/>
                    </a:lnTo>
                    <a:lnTo>
                      <a:pt x="21" y="82"/>
                    </a:lnTo>
                    <a:lnTo>
                      <a:pt x="33" y="60"/>
                    </a:lnTo>
                    <a:lnTo>
                      <a:pt x="42" y="41"/>
                    </a:lnTo>
                    <a:lnTo>
                      <a:pt x="37" y="23"/>
                    </a:lnTo>
                    <a:lnTo>
                      <a:pt x="29" y="1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4" name="Freeform 140"/>
              <p:cNvSpPr>
                <a:spLocks/>
              </p:cNvSpPr>
              <p:nvPr/>
            </p:nvSpPr>
            <p:spPr bwMode="auto">
              <a:xfrm>
                <a:off x="1043" y="3610"/>
                <a:ext cx="42" cy="90"/>
              </a:xfrm>
              <a:custGeom>
                <a:avLst/>
                <a:gdLst>
                  <a:gd name="T0" fmla="*/ 8 w 42"/>
                  <a:gd name="T1" fmla="*/ 0 h 90"/>
                  <a:gd name="T2" fmla="*/ 4 w 42"/>
                  <a:gd name="T3" fmla="*/ 19 h 90"/>
                  <a:gd name="T4" fmla="*/ 0 w 42"/>
                  <a:gd name="T5" fmla="*/ 37 h 90"/>
                  <a:gd name="T6" fmla="*/ 4 w 42"/>
                  <a:gd name="T7" fmla="*/ 52 h 90"/>
                  <a:gd name="T8" fmla="*/ 8 w 42"/>
                  <a:gd name="T9" fmla="*/ 63 h 90"/>
                  <a:gd name="T10" fmla="*/ 21 w 42"/>
                  <a:gd name="T11" fmla="*/ 78 h 90"/>
                  <a:gd name="T12" fmla="*/ 37 w 42"/>
                  <a:gd name="T13" fmla="*/ 90 h 90"/>
                  <a:gd name="T14" fmla="*/ 42 w 42"/>
                  <a:gd name="T15" fmla="*/ 56 h 90"/>
                  <a:gd name="T16" fmla="*/ 33 w 42"/>
                  <a:gd name="T17" fmla="*/ 30 h 90"/>
                  <a:gd name="T18" fmla="*/ 25 w 42"/>
                  <a:gd name="T19" fmla="*/ 15 h 90"/>
                  <a:gd name="T20" fmla="*/ 8 w 42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90">
                    <a:moveTo>
                      <a:pt x="8" y="0"/>
                    </a:moveTo>
                    <a:lnTo>
                      <a:pt x="4" y="19"/>
                    </a:lnTo>
                    <a:lnTo>
                      <a:pt x="0" y="37"/>
                    </a:lnTo>
                    <a:lnTo>
                      <a:pt x="4" y="52"/>
                    </a:lnTo>
                    <a:lnTo>
                      <a:pt x="8" y="63"/>
                    </a:lnTo>
                    <a:lnTo>
                      <a:pt x="21" y="78"/>
                    </a:lnTo>
                    <a:lnTo>
                      <a:pt x="37" y="90"/>
                    </a:lnTo>
                    <a:lnTo>
                      <a:pt x="42" y="56"/>
                    </a:lnTo>
                    <a:lnTo>
                      <a:pt x="33" y="30"/>
                    </a:lnTo>
                    <a:lnTo>
                      <a:pt x="25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5" name="Freeform 141"/>
              <p:cNvSpPr>
                <a:spLocks/>
              </p:cNvSpPr>
              <p:nvPr/>
            </p:nvSpPr>
            <p:spPr bwMode="auto">
              <a:xfrm>
                <a:off x="268" y="2684"/>
                <a:ext cx="42" cy="90"/>
              </a:xfrm>
              <a:custGeom>
                <a:avLst/>
                <a:gdLst>
                  <a:gd name="T0" fmla="*/ 8 w 42"/>
                  <a:gd name="T1" fmla="*/ 0 h 90"/>
                  <a:gd name="T2" fmla="*/ 4 w 42"/>
                  <a:gd name="T3" fmla="*/ 15 h 90"/>
                  <a:gd name="T4" fmla="*/ 0 w 42"/>
                  <a:gd name="T5" fmla="*/ 37 h 90"/>
                  <a:gd name="T6" fmla="*/ 4 w 42"/>
                  <a:gd name="T7" fmla="*/ 49 h 90"/>
                  <a:gd name="T8" fmla="*/ 8 w 42"/>
                  <a:gd name="T9" fmla="*/ 64 h 90"/>
                  <a:gd name="T10" fmla="*/ 21 w 42"/>
                  <a:gd name="T11" fmla="*/ 75 h 90"/>
                  <a:gd name="T12" fmla="*/ 38 w 42"/>
                  <a:gd name="T13" fmla="*/ 90 h 90"/>
                  <a:gd name="T14" fmla="*/ 42 w 42"/>
                  <a:gd name="T15" fmla="*/ 56 h 90"/>
                  <a:gd name="T16" fmla="*/ 34 w 42"/>
                  <a:gd name="T17" fmla="*/ 26 h 90"/>
                  <a:gd name="T18" fmla="*/ 25 w 42"/>
                  <a:gd name="T19" fmla="*/ 11 h 90"/>
                  <a:gd name="T20" fmla="*/ 8 w 42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90">
                    <a:moveTo>
                      <a:pt x="8" y="0"/>
                    </a:moveTo>
                    <a:lnTo>
                      <a:pt x="4" y="15"/>
                    </a:lnTo>
                    <a:lnTo>
                      <a:pt x="0" y="37"/>
                    </a:lnTo>
                    <a:lnTo>
                      <a:pt x="4" y="49"/>
                    </a:lnTo>
                    <a:lnTo>
                      <a:pt x="8" y="64"/>
                    </a:lnTo>
                    <a:lnTo>
                      <a:pt x="21" y="75"/>
                    </a:lnTo>
                    <a:lnTo>
                      <a:pt x="38" y="90"/>
                    </a:lnTo>
                    <a:lnTo>
                      <a:pt x="42" y="56"/>
                    </a:lnTo>
                    <a:lnTo>
                      <a:pt x="34" y="26"/>
                    </a:lnTo>
                    <a:lnTo>
                      <a:pt x="25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6" name="Freeform 142"/>
              <p:cNvSpPr>
                <a:spLocks/>
              </p:cNvSpPr>
              <p:nvPr/>
            </p:nvSpPr>
            <p:spPr bwMode="auto">
              <a:xfrm>
                <a:off x="2559" y="3644"/>
                <a:ext cx="100" cy="33"/>
              </a:xfrm>
              <a:custGeom>
                <a:avLst/>
                <a:gdLst>
                  <a:gd name="T0" fmla="*/ 100 w 100"/>
                  <a:gd name="T1" fmla="*/ 7 h 33"/>
                  <a:gd name="T2" fmla="*/ 84 w 100"/>
                  <a:gd name="T3" fmla="*/ 7 h 33"/>
                  <a:gd name="T4" fmla="*/ 58 w 100"/>
                  <a:gd name="T5" fmla="*/ 0 h 33"/>
                  <a:gd name="T6" fmla="*/ 29 w 100"/>
                  <a:gd name="T7" fmla="*/ 3 h 33"/>
                  <a:gd name="T8" fmla="*/ 12 w 100"/>
                  <a:gd name="T9" fmla="*/ 14 h 33"/>
                  <a:gd name="T10" fmla="*/ 0 w 100"/>
                  <a:gd name="T11" fmla="*/ 29 h 33"/>
                  <a:gd name="T12" fmla="*/ 38 w 100"/>
                  <a:gd name="T13" fmla="*/ 33 h 33"/>
                  <a:gd name="T14" fmla="*/ 50 w 100"/>
                  <a:gd name="T15" fmla="*/ 33 h 33"/>
                  <a:gd name="T16" fmla="*/ 67 w 100"/>
                  <a:gd name="T17" fmla="*/ 29 h 33"/>
                  <a:gd name="T18" fmla="*/ 88 w 100"/>
                  <a:gd name="T19" fmla="*/ 22 h 33"/>
                  <a:gd name="T20" fmla="*/ 100 w 100"/>
                  <a:gd name="T21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33">
                    <a:moveTo>
                      <a:pt x="100" y="7"/>
                    </a:moveTo>
                    <a:lnTo>
                      <a:pt x="84" y="7"/>
                    </a:lnTo>
                    <a:lnTo>
                      <a:pt x="58" y="0"/>
                    </a:lnTo>
                    <a:lnTo>
                      <a:pt x="29" y="3"/>
                    </a:lnTo>
                    <a:lnTo>
                      <a:pt x="12" y="14"/>
                    </a:lnTo>
                    <a:lnTo>
                      <a:pt x="0" y="29"/>
                    </a:lnTo>
                    <a:lnTo>
                      <a:pt x="38" y="33"/>
                    </a:lnTo>
                    <a:lnTo>
                      <a:pt x="50" y="33"/>
                    </a:lnTo>
                    <a:lnTo>
                      <a:pt x="67" y="29"/>
                    </a:lnTo>
                    <a:lnTo>
                      <a:pt x="88" y="22"/>
                    </a:lnTo>
                    <a:lnTo>
                      <a:pt x="100" y="7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7" name="Freeform 143"/>
              <p:cNvSpPr>
                <a:spLocks/>
              </p:cNvSpPr>
              <p:nvPr/>
            </p:nvSpPr>
            <p:spPr bwMode="auto">
              <a:xfrm>
                <a:off x="314" y="2729"/>
                <a:ext cx="46" cy="97"/>
              </a:xfrm>
              <a:custGeom>
                <a:avLst/>
                <a:gdLst>
                  <a:gd name="T0" fmla="*/ 21 w 46"/>
                  <a:gd name="T1" fmla="*/ 97 h 97"/>
                  <a:gd name="T2" fmla="*/ 42 w 46"/>
                  <a:gd name="T3" fmla="*/ 82 h 97"/>
                  <a:gd name="T4" fmla="*/ 46 w 46"/>
                  <a:gd name="T5" fmla="*/ 71 h 97"/>
                  <a:gd name="T6" fmla="*/ 46 w 46"/>
                  <a:gd name="T7" fmla="*/ 56 h 97"/>
                  <a:gd name="T8" fmla="*/ 34 w 46"/>
                  <a:gd name="T9" fmla="*/ 22 h 97"/>
                  <a:gd name="T10" fmla="*/ 29 w 46"/>
                  <a:gd name="T11" fmla="*/ 11 h 97"/>
                  <a:gd name="T12" fmla="*/ 34 w 46"/>
                  <a:gd name="T13" fmla="*/ 0 h 97"/>
                  <a:gd name="T14" fmla="*/ 13 w 46"/>
                  <a:gd name="T15" fmla="*/ 26 h 97"/>
                  <a:gd name="T16" fmla="*/ 0 w 46"/>
                  <a:gd name="T17" fmla="*/ 52 h 97"/>
                  <a:gd name="T18" fmla="*/ 4 w 46"/>
                  <a:gd name="T19" fmla="*/ 75 h 97"/>
                  <a:gd name="T20" fmla="*/ 8 w 46"/>
                  <a:gd name="T21" fmla="*/ 86 h 97"/>
                  <a:gd name="T22" fmla="*/ 21 w 46"/>
                  <a:gd name="T2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97">
                    <a:moveTo>
                      <a:pt x="21" y="97"/>
                    </a:moveTo>
                    <a:lnTo>
                      <a:pt x="42" y="82"/>
                    </a:lnTo>
                    <a:lnTo>
                      <a:pt x="46" y="71"/>
                    </a:lnTo>
                    <a:lnTo>
                      <a:pt x="46" y="56"/>
                    </a:lnTo>
                    <a:lnTo>
                      <a:pt x="34" y="22"/>
                    </a:lnTo>
                    <a:lnTo>
                      <a:pt x="29" y="11"/>
                    </a:lnTo>
                    <a:lnTo>
                      <a:pt x="34" y="0"/>
                    </a:lnTo>
                    <a:lnTo>
                      <a:pt x="13" y="26"/>
                    </a:lnTo>
                    <a:lnTo>
                      <a:pt x="0" y="52"/>
                    </a:lnTo>
                    <a:lnTo>
                      <a:pt x="4" y="75"/>
                    </a:lnTo>
                    <a:lnTo>
                      <a:pt x="8" y="86"/>
                    </a:lnTo>
                    <a:lnTo>
                      <a:pt x="21" y="9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8" name="Freeform 144"/>
              <p:cNvSpPr>
                <a:spLocks/>
              </p:cNvSpPr>
              <p:nvPr/>
            </p:nvSpPr>
            <p:spPr bwMode="auto">
              <a:xfrm>
                <a:off x="2266" y="3767"/>
                <a:ext cx="54" cy="45"/>
              </a:xfrm>
              <a:custGeom>
                <a:avLst/>
                <a:gdLst>
                  <a:gd name="T0" fmla="*/ 54 w 54"/>
                  <a:gd name="T1" fmla="*/ 45 h 45"/>
                  <a:gd name="T2" fmla="*/ 37 w 54"/>
                  <a:gd name="T3" fmla="*/ 18 h 45"/>
                  <a:gd name="T4" fmla="*/ 21 w 54"/>
                  <a:gd name="T5" fmla="*/ 7 h 45"/>
                  <a:gd name="T6" fmla="*/ 0 w 54"/>
                  <a:gd name="T7" fmla="*/ 0 h 45"/>
                  <a:gd name="T8" fmla="*/ 16 w 54"/>
                  <a:gd name="T9" fmla="*/ 30 h 45"/>
                  <a:gd name="T10" fmla="*/ 29 w 54"/>
                  <a:gd name="T11" fmla="*/ 41 h 45"/>
                  <a:gd name="T12" fmla="*/ 54 w 5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45">
                    <a:moveTo>
                      <a:pt x="54" y="45"/>
                    </a:moveTo>
                    <a:lnTo>
                      <a:pt x="37" y="18"/>
                    </a:lnTo>
                    <a:lnTo>
                      <a:pt x="21" y="7"/>
                    </a:lnTo>
                    <a:lnTo>
                      <a:pt x="0" y="0"/>
                    </a:lnTo>
                    <a:lnTo>
                      <a:pt x="16" y="30"/>
                    </a:lnTo>
                    <a:lnTo>
                      <a:pt x="29" y="41"/>
                    </a:lnTo>
                    <a:lnTo>
                      <a:pt x="54" y="45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9" name="Freeform 145"/>
              <p:cNvSpPr>
                <a:spLocks/>
              </p:cNvSpPr>
              <p:nvPr/>
            </p:nvSpPr>
            <p:spPr bwMode="auto">
              <a:xfrm>
                <a:off x="762" y="3729"/>
                <a:ext cx="67" cy="75"/>
              </a:xfrm>
              <a:custGeom>
                <a:avLst/>
                <a:gdLst>
                  <a:gd name="T0" fmla="*/ 63 w 67"/>
                  <a:gd name="T1" fmla="*/ 75 h 75"/>
                  <a:gd name="T2" fmla="*/ 67 w 67"/>
                  <a:gd name="T3" fmla="*/ 53 h 75"/>
                  <a:gd name="T4" fmla="*/ 63 w 67"/>
                  <a:gd name="T5" fmla="*/ 41 h 75"/>
                  <a:gd name="T6" fmla="*/ 50 w 67"/>
                  <a:gd name="T7" fmla="*/ 30 h 75"/>
                  <a:gd name="T8" fmla="*/ 17 w 67"/>
                  <a:gd name="T9" fmla="*/ 15 h 75"/>
                  <a:gd name="T10" fmla="*/ 4 w 67"/>
                  <a:gd name="T11" fmla="*/ 8 h 75"/>
                  <a:gd name="T12" fmla="*/ 0 w 67"/>
                  <a:gd name="T13" fmla="*/ 0 h 75"/>
                  <a:gd name="T14" fmla="*/ 4 w 67"/>
                  <a:gd name="T15" fmla="*/ 30 h 75"/>
                  <a:gd name="T16" fmla="*/ 17 w 67"/>
                  <a:gd name="T17" fmla="*/ 53 h 75"/>
                  <a:gd name="T18" fmla="*/ 34 w 67"/>
                  <a:gd name="T19" fmla="*/ 71 h 75"/>
                  <a:gd name="T20" fmla="*/ 63 w 67"/>
                  <a:gd name="T2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75">
                    <a:moveTo>
                      <a:pt x="63" y="75"/>
                    </a:moveTo>
                    <a:lnTo>
                      <a:pt x="67" y="53"/>
                    </a:lnTo>
                    <a:lnTo>
                      <a:pt x="63" y="41"/>
                    </a:lnTo>
                    <a:lnTo>
                      <a:pt x="50" y="30"/>
                    </a:lnTo>
                    <a:lnTo>
                      <a:pt x="17" y="15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4" y="30"/>
                    </a:lnTo>
                    <a:lnTo>
                      <a:pt x="17" y="53"/>
                    </a:lnTo>
                    <a:lnTo>
                      <a:pt x="34" y="71"/>
                    </a:lnTo>
                    <a:lnTo>
                      <a:pt x="63" y="75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0" name="Freeform 146"/>
              <p:cNvSpPr>
                <a:spLocks/>
              </p:cNvSpPr>
              <p:nvPr/>
            </p:nvSpPr>
            <p:spPr bwMode="auto">
              <a:xfrm>
                <a:off x="913" y="3782"/>
                <a:ext cx="59" cy="44"/>
              </a:xfrm>
              <a:custGeom>
                <a:avLst/>
                <a:gdLst>
                  <a:gd name="T0" fmla="*/ 0 w 59"/>
                  <a:gd name="T1" fmla="*/ 0 h 44"/>
                  <a:gd name="T2" fmla="*/ 4 w 59"/>
                  <a:gd name="T3" fmla="*/ 15 h 44"/>
                  <a:gd name="T4" fmla="*/ 17 w 59"/>
                  <a:gd name="T5" fmla="*/ 26 h 44"/>
                  <a:gd name="T6" fmla="*/ 38 w 59"/>
                  <a:gd name="T7" fmla="*/ 37 h 44"/>
                  <a:gd name="T8" fmla="*/ 59 w 59"/>
                  <a:gd name="T9" fmla="*/ 44 h 44"/>
                  <a:gd name="T10" fmla="*/ 50 w 59"/>
                  <a:gd name="T11" fmla="*/ 18 h 44"/>
                  <a:gd name="T12" fmla="*/ 46 w 59"/>
                  <a:gd name="T13" fmla="*/ 11 h 44"/>
                  <a:gd name="T14" fmla="*/ 33 w 59"/>
                  <a:gd name="T15" fmla="*/ 7 h 44"/>
                  <a:gd name="T16" fmla="*/ 13 w 59"/>
                  <a:gd name="T17" fmla="*/ 7 h 44"/>
                  <a:gd name="T18" fmla="*/ 4 w 59"/>
                  <a:gd name="T19" fmla="*/ 7 h 44"/>
                  <a:gd name="T20" fmla="*/ 0 w 59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4">
                    <a:moveTo>
                      <a:pt x="0" y="0"/>
                    </a:moveTo>
                    <a:lnTo>
                      <a:pt x="4" y="15"/>
                    </a:lnTo>
                    <a:lnTo>
                      <a:pt x="17" y="26"/>
                    </a:lnTo>
                    <a:lnTo>
                      <a:pt x="38" y="37"/>
                    </a:lnTo>
                    <a:lnTo>
                      <a:pt x="59" y="44"/>
                    </a:lnTo>
                    <a:lnTo>
                      <a:pt x="50" y="18"/>
                    </a:lnTo>
                    <a:lnTo>
                      <a:pt x="46" y="11"/>
                    </a:lnTo>
                    <a:lnTo>
                      <a:pt x="33" y="7"/>
                    </a:lnTo>
                    <a:lnTo>
                      <a:pt x="13" y="7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1" name="Freeform 147"/>
              <p:cNvSpPr>
                <a:spLocks/>
              </p:cNvSpPr>
              <p:nvPr/>
            </p:nvSpPr>
            <p:spPr bwMode="auto">
              <a:xfrm>
                <a:off x="863" y="3782"/>
                <a:ext cx="42" cy="93"/>
              </a:xfrm>
              <a:custGeom>
                <a:avLst/>
                <a:gdLst>
                  <a:gd name="T0" fmla="*/ 29 w 42"/>
                  <a:gd name="T1" fmla="*/ 0 h 93"/>
                  <a:gd name="T2" fmla="*/ 8 w 42"/>
                  <a:gd name="T3" fmla="*/ 11 h 93"/>
                  <a:gd name="T4" fmla="*/ 0 w 42"/>
                  <a:gd name="T5" fmla="*/ 22 h 93"/>
                  <a:gd name="T6" fmla="*/ 0 w 42"/>
                  <a:gd name="T7" fmla="*/ 37 h 93"/>
                  <a:gd name="T8" fmla="*/ 8 w 42"/>
                  <a:gd name="T9" fmla="*/ 71 h 93"/>
                  <a:gd name="T10" fmla="*/ 8 w 42"/>
                  <a:gd name="T11" fmla="*/ 82 h 93"/>
                  <a:gd name="T12" fmla="*/ 4 w 42"/>
                  <a:gd name="T13" fmla="*/ 93 h 93"/>
                  <a:gd name="T14" fmla="*/ 25 w 42"/>
                  <a:gd name="T15" fmla="*/ 71 h 93"/>
                  <a:gd name="T16" fmla="*/ 42 w 42"/>
                  <a:gd name="T17" fmla="*/ 44 h 93"/>
                  <a:gd name="T18" fmla="*/ 42 w 42"/>
                  <a:gd name="T19" fmla="*/ 22 h 93"/>
                  <a:gd name="T20" fmla="*/ 42 w 42"/>
                  <a:gd name="T21" fmla="*/ 11 h 93"/>
                  <a:gd name="T22" fmla="*/ 29 w 42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93">
                    <a:moveTo>
                      <a:pt x="29" y="0"/>
                    </a:moveTo>
                    <a:lnTo>
                      <a:pt x="8" y="11"/>
                    </a:lnTo>
                    <a:lnTo>
                      <a:pt x="0" y="22"/>
                    </a:lnTo>
                    <a:lnTo>
                      <a:pt x="0" y="37"/>
                    </a:lnTo>
                    <a:lnTo>
                      <a:pt x="8" y="71"/>
                    </a:lnTo>
                    <a:lnTo>
                      <a:pt x="8" y="82"/>
                    </a:lnTo>
                    <a:lnTo>
                      <a:pt x="4" y="93"/>
                    </a:lnTo>
                    <a:lnTo>
                      <a:pt x="25" y="71"/>
                    </a:lnTo>
                    <a:lnTo>
                      <a:pt x="42" y="44"/>
                    </a:lnTo>
                    <a:lnTo>
                      <a:pt x="42" y="22"/>
                    </a:lnTo>
                    <a:lnTo>
                      <a:pt x="42" y="1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2" name="Freeform 148"/>
              <p:cNvSpPr>
                <a:spLocks/>
              </p:cNvSpPr>
              <p:nvPr/>
            </p:nvSpPr>
            <p:spPr bwMode="auto">
              <a:xfrm>
                <a:off x="264" y="2867"/>
                <a:ext cx="50" cy="93"/>
              </a:xfrm>
              <a:custGeom>
                <a:avLst/>
                <a:gdLst>
                  <a:gd name="T0" fmla="*/ 17 w 50"/>
                  <a:gd name="T1" fmla="*/ 0 h 93"/>
                  <a:gd name="T2" fmla="*/ 0 w 50"/>
                  <a:gd name="T3" fmla="*/ 19 h 93"/>
                  <a:gd name="T4" fmla="*/ 0 w 50"/>
                  <a:gd name="T5" fmla="*/ 34 h 93"/>
                  <a:gd name="T6" fmla="*/ 8 w 50"/>
                  <a:gd name="T7" fmla="*/ 45 h 93"/>
                  <a:gd name="T8" fmla="*/ 33 w 50"/>
                  <a:gd name="T9" fmla="*/ 71 h 93"/>
                  <a:gd name="T10" fmla="*/ 42 w 50"/>
                  <a:gd name="T11" fmla="*/ 82 h 93"/>
                  <a:gd name="T12" fmla="*/ 42 w 50"/>
                  <a:gd name="T13" fmla="*/ 93 h 93"/>
                  <a:gd name="T14" fmla="*/ 46 w 50"/>
                  <a:gd name="T15" fmla="*/ 64 h 93"/>
                  <a:gd name="T16" fmla="*/ 50 w 50"/>
                  <a:gd name="T17" fmla="*/ 37 h 93"/>
                  <a:gd name="T18" fmla="*/ 38 w 50"/>
                  <a:gd name="T19" fmla="*/ 15 h 93"/>
                  <a:gd name="T20" fmla="*/ 17 w 50"/>
                  <a:gd name="T2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93">
                    <a:moveTo>
                      <a:pt x="17" y="0"/>
                    </a:moveTo>
                    <a:lnTo>
                      <a:pt x="0" y="19"/>
                    </a:lnTo>
                    <a:lnTo>
                      <a:pt x="0" y="34"/>
                    </a:lnTo>
                    <a:lnTo>
                      <a:pt x="8" y="45"/>
                    </a:lnTo>
                    <a:lnTo>
                      <a:pt x="33" y="71"/>
                    </a:lnTo>
                    <a:lnTo>
                      <a:pt x="42" y="82"/>
                    </a:lnTo>
                    <a:lnTo>
                      <a:pt x="42" y="93"/>
                    </a:lnTo>
                    <a:lnTo>
                      <a:pt x="46" y="64"/>
                    </a:lnTo>
                    <a:lnTo>
                      <a:pt x="50" y="37"/>
                    </a:lnTo>
                    <a:lnTo>
                      <a:pt x="38" y="1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3" name="Freeform 149"/>
              <p:cNvSpPr>
                <a:spLocks/>
              </p:cNvSpPr>
              <p:nvPr/>
            </p:nvSpPr>
            <p:spPr bwMode="auto">
              <a:xfrm>
                <a:off x="917" y="3651"/>
                <a:ext cx="105" cy="97"/>
              </a:xfrm>
              <a:custGeom>
                <a:avLst/>
                <a:gdLst>
                  <a:gd name="T0" fmla="*/ 101 w 105"/>
                  <a:gd name="T1" fmla="*/ 97 h 97"/>
                  <a:gd name="T2" fmla="*/ 88 w 105"/>
                  <a:gd name="T3" fmla="*/ 93 h 97"/>
                  <a:gd name="T4" fmla="*/ 63 w 105"/>
                  <a:gd name="T5" fmla="*/ 78 h 97"/>
                  <a:gd name="T6" fmla="*/ 50 w 105"/>
                  <a:gd name="T7" fmla="*/ 67 h 97"/>
                  <a:gd name="T8" fmla="*/ 38 w 105"/>
                  <a:gd name="T9" fmla="*/ 49 h 97"/>
                  <a:gd name="T10" fmla="*/ 21 w 105"/>
                  <a:gd name="T11" fmla="*/ 26 h 97"/>
                  <a:gd name="T12" fmla="*/ 0 w 105"/>
                  <a:gd name="T13" fmla="*/ 0 h 97"/>
                  <a:gd name="T14" fmla="*/ 42 w 105"/>
                  <a:gd name="T15" fmla="*/ 26 h 97"/>
                  <a:gd name="T16" fmla="*/ 80 w 105"/>
                  <a:gd name="T17" fmla="*/ 49 h 97"/>
                  <a:gd name="T18" fmla="*/ 101 w 105"/>
                  <a:gd name="T19" fmla="*/ 71 h 97"/>
                  <a:gd name="T20" fmla="*/ 105 w 105"/>
                  <a:gd name="T21" fmla="*/ 82 h 97"/>
                  <a:gd name="T22" fmla="*/ 101 w 105"/>
                  <a:gd name="T2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" h="97">
                    <a:moveTo>
                      <a:pt x="101" y="97"/>
                    </a:moveTo>
                    <a:lnTo>
                      <a:pt x="88" y="93"/>
                    </a:lnTo>
                    <a:lnTo>
                      <a:pt x="63" y="78"/>
                    </a:lnTo>
                    <a:lnTo>
                      <a:pt x="50" y="67"/>
                    </a:lnTo>
                    <a:lnTo>
                      <a:pt x="38" y="49"/>
                    </a:lnTo>
                    <a:lnTo>
                      <a:pt x="21" y="26"/>
                    </a:lnTo>
                    <a:lnTo>
                      <a:pt x="0" y="0"/>
                    </a:lnTo>
                    <a:lnTo>
                      <a:pt x="42" y="26"/>
                    </a:lnTo>
                    <a:lnTo>
                      <a:pt x="80" y="49"/>
                    </a:lnTo>
                    <a:lnTo>
                      <a:pt x="101" y="71"/>
                    </a:lnTo>
                    <a:lnTo>
                      <a:pt x="105" y="82"/>
                    </a:lnTo>
                    <a:lnTo>
                      <a:pt x="101" y="97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4" name="Freeform 150"/>
              <p:cNvSpPr>
                <a:spLocks/>
              </p:cNvSpPr>
              <p:nvPr/>
            </p:nvSpPr>
            <p:spPr bwMode="auto">
              <a:xfrm>
                <a:off x="444" y="3520"/>
                <a:ext cx="38" cy="90"/>
              </a:xfrm>
              <a:custGeom>
                <a:avLst/>
                <a:gdLst>
                  <a:gd name="T0" fmla="*/ 8 w 38"/>
                  <a:gd name="T1" fmla="*/ 0 h 90"/>
                  <a:gd name="T2" fmla="*/ 4 w 38"/>
                  <a:gd name="T3" fmla="*/ 19 h 90"/>
                  <a:gd name="T4" fmla="*/ 0 w 38"/>
                  <a:gd name="T5" fmla="*/ 41 h 90"/>
                  <a:gd name="T6" fmla="*/ 0 w 38"/>
                  <a:gd name="T7" fmla="*/ 53 h 90"/>
                  <a:gd name="T8" fmla="*/ 8 w 38"/>
                  <a:gd name="T9" fmla="*/ 64 h 90"/>
                  <a:gd name="T10" fmla="*/ 17 w 38"/>
                  <a:gd name="T11" fmla="*/ 79 h 90"/>
                  <a:gd name="T12" fmla="*/ 38 w 38"/>
                  <a:gd name="T13" fmla="*/ 90 h 90"/>
                  <a:gd name="T14" fmla="*/ 38 w 38"/>
                  <a:gd name="T15" fmla="*/ 56 h 90"/>
                  <a:gd name="T16" fmla="*/ 33 w 38"/>
                  <a:gd name="T17" fmla="*/ 30 h 90"/>
                  <a:gd name="T18" fmla="*/ 25 w 38"/>
                  <a:gd name="T19" fmla="*/ 15 h 90"/>
                  <a:gd name="T20" fmla="*/ 8 w 38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90">
                    <a:moveTo>
                      <a:pt x="8" y="0"/>
                    </a:moveTo>
                    <a:lnTo>
                      <a:pt x="4" y="19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8" y="64"/>
                    </a:lnTo>
                    <a:lnTo>
                      <a:pt x="17" y="79"/>
                    </a:lnTo>
                    <a:lnTo>
                      <a:pt x="38" y="90"/>
                    </a:lnTo>
                    <a:lnTo>
                      <a:pt x="38" y="56"/>
                    </a:lnTo>
                    <a:lnTo>
                      <a:pt x="33" y="30"/>
                    </a:lnTo>
                    <a:lnTo>
                      <a:pt x="25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5" name="Freeform 151"/>
              <p:cNvSpPr>
                <a:spLocks/>
              </p:cNvSpPr>
              <p:nvPr/>
            </p:nvSpPr>
            <p:spPr bwMode="auto">
              <a:xfrm>
                <a:off x="310" y="3323"/>
                <a:ext cx="100" cy="44"/>
              </a:xfrm>
              <a:custGeom>
                <a:avLst/>
                <a:gdLst>
                  <a:gd name="T0" fmla="*/ 100 w 100"/>
                  <a:gd name="T1" fmla="*/ 11 h 44"/>
                  <a:gd name="T2" fmla="*/ 75 w 100"/>
                  <a:gd name="T3" fmla="*/ 0 h 44"/>
                  <a:gd name="T4" fmla="*/ 63 w 100"/>
                  <a:gd name="T5" fmla="*/ 0 h 44"/>
                  <a:gd name="T6" fmla="*/ 46 w 100"/>
                  <a:gd name="T7" fmla="*/ 7 h 44"/>
                  <a:gd name="T8" fmla="*/ 21 w 100"/>
                  <a:gd name="T9" fmla="*/ 29 h 44"/>
                  <a:gd name="T10" fmla="*/ 8 w 100"/>
                  <a:gd name="T11" fmla="*/ 37 h 44"/>
                  <a:gd name="T12" fmla="*/ 0 w 100"/>
                  <a:gd name="T13" fmla="*/ 41 h 44"/>
                  <a:gd name="T14" fmla="*/ 33 w 100"/>
                  <a:gd name="T15" fmla="*/ 44 h 44"/>
                  <a:gd name="T16" fmla="*/ 63 w 100"/>
                  <a:gd name="T17" fmla="*/ 41 h 44"/>
                  <a:gd name="T18" fmla="*/ 84 w 100"/>
                  <a:gd name="T19" fmla="*/ 33 h 44"/>
                  <a:gd name="T20" fmla="*/ 100 w 100"/>
                  <a:gd name="T21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44">
                    <a:moveTo>
                      <a:pt x="100" y="11"/>
                    </a:moveTo>
                    <a:lnTo>
                      <a:pt x="75" y="0"/>
                    </a:lnTo>
                    <a:lnTo>
                      <a:pt x="63" y="0"/>
                    </a:lnTo>
                    <a:lnTo>
                      <a:pt x="46" y="7"/>
                    </a:lnTo>
                    <a:lnTo>
                      <a:pt x="21" y="29"/>
                    </a:lnTo>
                    <a:lnTo>
                      <a:pt x="8" y="37"/>
                    </a:lnTo>
                    <a:lnTo>
                      <a:pt x="0" y="41"/>
                    </a:lnTo>
                    <a:lnTo>
                      <a:pt x="33" y="44"/>
                    </a:lnTo>
                    <a:lnTo>
                      <a:pt x="63" y="41"/>
                    </a:lnTo>
                    <a:lnTo>
                      <a:pt x="84" y="33"/>
                    </a:lnTo>
                    <a:lnTo>
                      <a:pt x="100" y="11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6" name="Freeform 152"/>
              <p:cNvSpPr>
                <a:spLocks/>
              </p:cNvSpPr>
              <p:nvPr/>
            </p:nvSpPr>
            <p:spPr bwMode="auto">
              <a:xfrm>
                <a:off x="1483" y="3681"/>
                <a:ext cx="37" cy="89"/>
              </a:xfrm>
              <a:custGeom>
                <a:avLst/>
                <a:gdLst>
                  <a:gd name="T0" fmla="*/ 8 w 37"/>
                  <a:gd name="T1" fmla="*/ 0 h 89"/>
                  <a:gd name="T2" fmla="*/ 4 w 37"/>
                  <a:gd name="T3" fmla="*/ 19 h 89"/>
                  <a:gd name="T4" fmla="*/ 0 w 37"/>
                  <a:gd name="T5" fmla="*/ 37 h 89"/>
                  <a:gd name="T6" fmla="*/ 0 w 37"/>
                  <a:gd name="T7" fmla="*/ 52 h 89"/>
                  <a:gd name="T8" fmla="*/ 8 w 37"/>
                  <a:gd name="T9" fmla="*/ 63 h 89"/>
                  <a:gd name="T10" fmla="*/ 16 w 37"/>
                  <a:gd name="T11" fmla="*/ 78 h 89"/>
                  <a:gd name="T12" fmla="*/ 37 w 37"/>
                  <a:gd name="T13" fmla="*/ 89 h 89"/>
                  <a:gd name="T14" fmla="*/ 37 w 37"/>
                  <a:gd name="T15" fmla="*/ 56 h 89"/>
                  <a:gd name="T16" fmla="*/ 33 w 37"/>
                  <a:gd name="T17" fmla="*/ 30 h 89"/>
                  <a:gd name="T18" fmla="*/ 20 w 37"/>
                  <a:gd name="T19" fmla="*/ 15 h 89"/>
                  <a:gd name="T20" fmla="*/ 8 w 37"/>
                  <a:gd name="T2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89">
                    <a:moveTo>
                      <a:pt x="8" y="0"/>
                    </a:moveTo>
                    <a:lnTo>
                      <a:pt x="4" y="19"/>
                    </a:lnTo>
                    <a:lnTo>
                      <a:pt x="0" y="37"/>
                    </a:lnTo>
                    <a:lnTo>
                      <a:pt x="0" y="52"/>
                    </a:lnTo>
                    <a:lnTo>
                      <a:pt x="8" y="63"/>
                    </a:lnTo>
                    <a:lnTo>
                      <a:pt x="16" y="78"/>
                    </a:lnTo>
                    <a:lnTo>
                      <a:pt x="37" y="89"/>
                    </a:lnTo>
                    <a:lnTo>
                      <a:pt x="37" y="56"/>
                    </a:lnTo>
                    <a:lnTo>
                      <a:pt x="33" y="30"/>
                    </a:lnTo>
                    <a:lnTo>
                      <a:pt x="2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7" name="Freeform 153"/>
              <p:cNvSpPr>
                <a:spLocks/>
              </p:cNvSpPr>
              <p:nvPr/>
            </p:nvSpPr>
            <p:spPr bwMode="auto">
              <a:xfrm>
                <a:off x="1085" y="3599"/>
                <a:ext cx="104" cy="93"/>
              </a:xfrm>
              <a:custGeom>
                <a:avLst/>
                <a:gdLst>
                  <a:gd name="T0" fmla="*/ 100 w 104"/>
                  <a:gd name="T1" fmla="*/ 93 h 93"/>
                  <a:gd name="T2" fmla="*/ 83 w 104"/>
                  <a:gd name="T3" fmla="*/ 89 h 93"/>
                  <a:gd name="T4" fmla="*/ 62 w 104"/>
                  <a:gd name="T5" fmla="*/ 74 h 93"/>
                  <a:gd name="T6" fmla="*/ 50 w 104"/>
                  <a:gd name="T7" fmla="*/ 63 h 93"/>
                  <a:gd name="T8" fmla="*/ 33 w 104"/>
                  <a:gd name="T9" fmla="*/ 45 h 93"/>
                  <a:gd name="T10" fmla="*/ 16 w 104"/>
                  <a:gd name="T11" fmla="*/ 26 h 93"/>
                  <a:gd name="T12" fmla="*/ 0 w 104"/>
                  <a:gd name="T13" fmla="*/ 0 h 93"/>
                  <a:gd name="T14" fmla="*/ 42 w 104"/>
                  <a:gd name="T15" fmla="*/ 22 h 93"/>
                  <a:gd name="T16" fmla="*/ 75 w 104"/>
                  <a:gd name="T17" fmla="*/ 45 h 93"/>
                  <a:gd name="T18" fmla="*/ 100 w 104"/>
                  <a:gd name="T19" fmla="*/ 67 h 93"/>
                  <a:gd name="T20" fmla="*/ 104 w 104"/>
                  <a:gd name="T21" fmla="*/ 78 h 93"/>
                  <a:gd name="T22" fmla="*/ 100 w 104"/>
                  <a:gd name="T2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93">
                    <a:moveTo>
                      <a:pt x="100" y="93"/>
                    </a:moveTo>
                    <a:lnTo>
                      <a:pt x="83" y="89"/>
                    </a:lnTo>
                    <a:lnTo>
                      <a:pt x="62" y="74"/>
                    </a:lnTo>
                    <a:lnTo>
                      <a:pt x="50" y="63"/>
                    </a:lnTo>
                    <a:lnTo>
                      <a:pt x="33" y="45"/>
                    </a:lnTo>
                    <a:lnTo>
                      <a:pt x="16" y="26"/>
                    </a:lnTo>
                    <a:lnTo>
                      <a:pt x="0" y="0"/>
                    </a:lnTo>
                    <a:lnTo>
                      <a:pt x="42" y="22"/>
                    </a:lnTo>
                    <a:lnTo>
                      <a:pt x="75" y="45"/>
                    </a:lnTo>
                    <a:lnTo>
                      <a:pt x="100" y="67"/>
                    </a:lnTo>
                    <a:lnTo>
                      <a:pt x="104" y="78"/>
                    </a:lnTo>
                    <a:lnTo>
                      <a:pt x="100" y="93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8" name="Freeform 154"/>
              <p:cNvSpPr>
                <a:spLocks/>
              </p:cNvSpPr>
              <p:nvPr/>
            </p:nvSpPr>
            <p:spPr bwMode="auto">
              <a:xfrm>
                <a:off x="1097" y="3606"/>
                <a:ext cx="84" cy="79"/>
              </a:xfrm>
              <a:custGeom>
                <a:avLst/>
                <a:gdLst>
                  <a:gd name="T0" fmla="*/ 84 w 84"/>
                  <a:gd name="T1" fmla="*/ 79 h 79"/>
                  <a:gd name="T2" fmla="*/ 67 w 84"/>
                  <a:gd name="T3" fmla="*/ 64 h 79"/>
                  <a:gd name="T4" fmla="*/ 42 w 84"/>
                  <a:gd name="T5" fmla="*/ 41 h 79"/>
                  <a:gd name="T6" fmla="*/ 17 w 84"/>
                  <a:gd name="T7" fmla="*/ 19 h 79"/>
                  <a:gd name="T8" fmla="*/ 0 w 84"/>
                  <a:gd name="T9" fmla="*/ 0 h 79"/>
                  <a:gd name="T10" fmla="*/ 84 w 84"/>
                  <a:gd name="T1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79">
                    <a:moveTo>
                      <a:pt x="84" y="79"/>
                    </a:moveTo>
                    <a:lnTo>
                      <a:pt x="67" y="64"/>
                    </a:lnTo>
                    <a:lnTo>
                      <a:pt x="42" y="41"/>
                    </a:lnTo>
                    <a:lnTo>
                      <a:pt x="17" y="19"/>
                    </a:lnTo>
                    <a:lnTo>
                      <a:pt x="0" y="0"/>
                    </a:lnTo>
                    <a:lnTo>
                      <a:pt x="84" y="7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9" name="Freeform 155"/>
              <p:cNvSpPr>
                <a:spLocks/>
              </p:cNvSpPr>
              <p:nvPr/>
            </p:nvSpPr>
            <p:spPr bwMode="auto">
              <a:xfrm>
                <a:off x="1097" y="3606"/>
                <a:ext cx="84" cy="79"/>
              </a:xfrm>
              <a:custGeom>
                <a:avLst/>
                <a:gdLst>
                  <a:gd name="T0" fmla="*/ 84 w 84"/>
                  <a:gd name="T1" fmla="*/ 79 h 79"/>
                  <a:gd name="T2" fmla="*/ 67 w 84"/>
                  <a:gd name="T3" fmla="*/ 64 h 79"/>
                  <a:gd name="T4" fmla="*/ 42 w 84"/>
                  <a:gd name="T5" fmla="*/ 41 h 79"/>
                  <a:gd name="T6" fmla="*/ 17 w 84"/>
                  <a:gd name="T7" fmla="*/ 19 h 79"/>
                  <a:gd name="T8" fmla="*/ 0 w 84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79">
                    <a:moveTo>
                      <a:pt x="84" y="79"/>
                    </a:moveTo>
                    <a:lnTo>
                      <a:pt x="67" y="64"/>
                    </a:lnTo>
                    <a:lnTo>
                      <a:pt x="42" y="41"/>
                    </a:lnTo>
                    <a:lnTo>
                      <a:pt x="17" y="1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FD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0" name="Freeform 156"/>
              <p:cNvSpPr>
                <a:spLocks/>
              </p:cNvSpPr>
              <p:nvPr/>
            </p:nvSpPr>
            <p:spPr bwMode="auto">
              <a:xfrm>
                <a:off x="963" y="3711"/>
                <a:ext cx="42" cy="78"/>
              </a:xfrm>
              <a:custGeom>
                <a:avLst/>
                <a:gdLst>
                  <a:gd name="T0" fmla="*/ 9 w 42"/>
                  <a:gd name="T1" fmla="*/ 0 h 78"/>
                  <a:gd name="T2" fmla="*/ 0 w 42"/>
                  <a:gd name="T3" fmla="*/ 15 h 78"/>
                  <a:gd name="T4" fmla="*/ 0 w 42"/>
                  <a:gd name="T5" fmla="*/ 26 h 78"/>
                  <a:gd name="T6" fmla="*/ 4 w 42"/>
                  <a:gd name="T7" fmla="*/ 33 h 78"/>
                  <a:gd name="T8" fmla="*/ 30 w 42"/>
                  <a:gd name="T9" fmla="*/ 52 h 78"/>
                  <a:gd name="T10" fmla="*/ 34 w 42"/>
                  <a:gd name="T11" fmla="*/ 63 h 78"/>
                  <a:gd name="T12" fmla="*/ 34 w 42"/>
                  <a:gd name="T13" fmla="*/ 78 h 78"/>
                  <a:gd name="T14" fmla="*/ 42 w 42"/>
                  <a:gd name="T15" fmla="*/ 52 h 78"/>
                  <a:gd name="T16" fmla="*/ 42 w 42"/>
                  <a:gd name="T17" fmla="*/ 33 h 78"/>
                  <a:gd name="T18" fmla="*/ 38 w 42"/>
                  <a:gd name="T19" fmla="*/ 18 h 78"/>
                  <a:gd name="T20" fmla="*/ 25 w 42"/>
                  <a:gd name="T21" fmla="*/ 7 h 78"/>
                  <a:gd name="T22" fmla="*/ 9 w 42"/>
                  <a:gd name="T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78">
                    <a:moveTo>
                      <a:pt x="9" y="0"/>
                    </a:moveTo>
                    <a:lnTo>
                      <a:pt x="0" y="15"/>
                    </a:lnTo>
                    <a:lnTo>
                      <a:pt x="0" y="26"/>
                    </a:lnTo>
                    <a:lnTo>
                      <a:pt x="4" y="33"/>
                    </a:lnTo>
                    <a:lnTo>
                      <a:pt x="30" y="52"/>
                    </a:lnTo>
                    <a:lnTo>
                      <a:pt x="34" y="63"/>
                    </a:lnTo>
                    <a:lnTo>
                      <a:pt x="34" y="78"/>
                    </a:lnTo>
                    <a:lnTo>
                      <a:pt x="42" y="52"/>
                    </a:lnTo>
                    <a:lnTo>
                      <a:pt x="42" y="33"/>
                    </a:lnTo>
                    <a:lnTo>
                      <a:pt x="38" y="18"/>
                    </a:lnTo>
                    <a:lnTo>
                      <a:pt x="25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1" name="Freeform 157"/>
              <p:cNvSpPr>
                <a:spLocks/>
              </p:cNvSpPr>
              <p:nvPr/>
            </p:nvSpPr>
            <p:spPr bwMode="auto">
              <a:xfrm>
                <a:off x="1445" y="3610"/>
                <a:ext cx="63" cy="63"/>
              </a:xfrm>
              <a:custGeom>
                <a:avLst/>
                <a:gdLst>
                  <a:gd name="T0" fmla="*/ 0 w 63"/>
                  <a:gd name="T1" fmla="*/ 63 h 63"/>
                  <a:gd name="T2" fmla="*/ 21 w 63"/>
                  <a:gd name="T3" fmla="*/ 63 h 63"/>
                  <a:gd name="T4" fmla="*/ 29 w 63"/>
                  <a:gd name="T5" fmla="*/ 56 h 63"/>
                  <a:gd name="T6" fmla="*/ 33 w 63"/>
                  <a:gd name="T7" fmla="*/ 48 h 63"/>
                  <a:gd name="T8" fmla="*/ 38 w 63"/>
                  <a:gd name="T9" fmla="*/ 22 h 63"/>
                  <a:gd name="T10" fmla="*/ 46 w 63"/>
                  <a:gd name="T11" fmla="*/ 11 h 63"/>
                  <a:gd name="T12" fmla="*/ 63 w 63"/>
                  <a:gd name="T13" fmla="*/ 0 h 63"/>
                  <a:gd name="T14" fmla="*/ 33 w 63"/>
                  <a:gd name="T15" fmla="*/ 11 h 63"/>
                  <a:gd name="T16" fmla="*/ 12 w 63"/>
                  <a:gd name="T17" fmla="*/ 19 h 63"/>
                  <a:gd name="T18" fmla="*/ 0 w 63"/>
                  <a:gd name="T19" fmla="*/ 34 h 63"/>
                  <a:gd name="T20" fmla="*/ 0 w 63"/>
                  <a:gd name="T21" fmla="*/ 45 h 63"/>
                  <a:gd name="T22" fmla="*/ 0 w 63"/>
                  <a:gd name="T2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63">
                    <a:moveTo>
                      <a:pt x="0" y="63"/>
                    </a:moveTo>
                    <a:lnTo>
                      <a:pt x="21" y="63"/>
                    </a:lnTo>
                    <a:lnTo>
                      <a:pt x="29" y="56"/>
                    </a:lnTo>
                    <a:lnTo>
                      <a:pt x="33" y="48"/>
                    </a:lnTo>
                    <a:lnTo>
                      <a:pt x="38" y="22"/>
                    </a:lnTo>
                    <a:lnTo>
                      <a:pt x="46" y="11"/>
                    </a:lnTo>
                    <a:lnTo>
                      <a:pt x="63" y="0"/>
                    </a:lnTo>
                    <a:lnTo>
                      <a:pt x="33" y="11"/>
                    </a:lnTo>
                    <a:lnTo>
                      <a:pt x="12" y="19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2" name="Freeform 158"/>
              <p:cNvSpPr>
                <a:spLocks/>
              </p:cNvSpPr>
              <p:nvPr/>
            </p:nvSpPr>
            <p:spPr bwMode="auto">
              <a:xfrm>
                <a:off x="997" y="3644"/>
                <a:ext cx="58" cy="63"/>
              </a:xfrm>
              <a:custGeom>
                <a:avLst/>
                <a:gdLst>
                  <a:gd name="T0" fmla="*/ 0 w 58"/>
                  <a:gd name="T1" fmla="*/ 63 h 63"/>
                  <a:gd name="T2" fmla="*/ 21 w 58"/>
                  <a:gd name="T3" fmla="*/ 59 h 63"/>
                  <a:gd name="T4" fmla="*/ 29 w 58"/>
                  <a:gd name="T5" fmla="*/ 56 h 63"/>
                  <a:gd name="T6" fmla="*/ 33 w 58"/>
                  <a:gd name="T7" fmla="*/ 44 h 63"/>
                  <a:gd name="T8" fmla="*/ 37 w 58"/>
                  <a:gd name="T9" fmla="*/ 22 h 63"/>
                  <a:gd name="T10" fmla="*/ 42 w 58"/>
                  <a:gd name="T11" fmla="*/ 11 h 63"/>
                  <a:gd name="T12" fmla="*/ 58 w 58"/>
                  <a:gd name="T13" fmla="*/ 0 h 63"/>
                  <a:gd name="T14" fmla="*/ 33 w 58"/>
                  <a:gd name="T15" fmla="*/ 11 h 63"/>
                  <a:gd name="T16" fmla="*/ 12 w 58"/>
                  <a:gd name="T17" fmla="*/ 18 h 63"/>
                  <a:gd name="T18" fmla="*/ 4 w 58"/>
                  <a:gd name="T19" fmla="*/ 33 h 63"/>
                  <a:gd name="T20" fmla="*/ 0 w 58"/>
                  <a:gd name="T21" fmla="*/ 44 h 63"/>
                  <a:gd name="T22" fmla="*/ 0 w 58"/>
                  <a:gd name="T2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63">
                    <a:moveTo>
                      <a:pt x="0" y="63"/>
                    </a:moveTo>
                    <a:lnTo>
                      <a:pt x="21" y="59"/>
                    </a:lnTo>
                    <a:lnTo>
                      <a:pt x="29" y="56"/>
                    </a:lnTo>
                    <a:lnTo>
                      <a:pt x="33" y="44"/>
                    </a:lnTo>
                    <a:lnTo>
                      <a:pt x="37" y="22"/>
                    </a:lnTo>
                    <a:lnTo>
                      <a:pt x="42" y="11"/>
                    </a:lnTo>
                    <a:lnTo>
                      <a:pt x="58" y="0"/>
                    </a:lnTo>
                    <a:lnTo>
                      <a:pt x="33" y="11"/>
                    </a:lnTo>
                    <a:lnTo>
                      <a:pt x="12" y="18"/>
                    </a:lnTo>
                    <a:lnTo>
                      <a:pt x="4" y="33"/>
                    </a:lnTo>
                    <a:lnTo>
                      <a:pt x="0" y="44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3" name="Freeform 159"/>
              <p:cNvSpPr>
                <a:spLocks/>
              </p:cNvSpPr>
              <p:nvPr/>
            </p:nvSpPr>
            <p:spPr bwMode="auto">
              <a:xfrm>
                <a:off x="808" y="3838"/>
                <a:ext cx="92" cy="138"/>
              </a:xfrm>
              <a:custGeom>
                <a:avLst/>
                <a:gdLst>
                  <a:gd name="T0" fmla="*/ 9 w 92"/>
                  <a:gd name="T1" fmla="*/ 0 h 138"/>
                  <a:gd name="T2" fmla="*/ 17 w 92"/>
                  <a:gd name="T3" fmla="*/ 0 h 138"/>
                  <a:gd name="T4" fmla="*/ 30 w 92"/>
                  <a:gd name="T5" fmla="*/ 7 h 138"/>
                  <a:gd name="T6" fmla="*/ 42 w 92"/>
                  <a:gd name="T7" fmla="*/ 22 h 138"/>
                  <a:gd name="T8" fmla="*/ 59 w 92"/>
                  <a:gd name="T9" fmla="*/ 44 h 138"/>
                  <a:gd name="T10" fmla="*/ 84 w 92"/>
                  <a:gd name="T11" fmla="*/ 97 h 138"/>
                  <a:gd name="T12" fmla="*/ 92 w 92"/>
                  <a:gd name="T13" fmla="*/ 119 h 138"/>
                  <a:gd name="T14" fmla="*/ 92 w 92"/>
                  <a:gd name="T15" fmla="*/ 138 h 138"/>
                  <a:gd name="T16" fmla="*/ 55 w 92"/>
                  <a:gd name="T17" fmla="*/ 112 h 138"/>
                  <a:gd name="T18" fmla="*/ 17 w 92"/>
                  <a:gd name="T19" fmla="*/ 74 h 138"/>
                  <a:gd name="T20" fmla="*/ 9 w 92"/>
                  <a:gd name="T21" fmla="*/ 56 h 138"/>
                  <a:gd name="T22" fmla="*/ 0 w 92"/>
                  <a:gd name="T23" fmla="*/ 37 h 138"/>
                  <a:gd name="T24" fmla="*/ 0 w 92"/>
                  <a:gd name="T25" fmla="*/ 18 h 138"/>
                  <a:gd name="T26" fmla="*/ 9 w 92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138">
                    <a:moveTo>
                      <a:pt x="9" y="0"/>
                    </a:moveTo>
                    <a:lnTo>
                      <a:pt x="17" y="0"/>
                    </a:lnTo>
                    <a:lnTo>
                      <a:pt x="30" y="7"/>
                    </a:lnTo>
                    <a:lnTo>
                      <a:pt x="42" y="22"/>
                    </a:lnTo>
                    <a:lnTo>
                      <a:pt x="59" y="44"/>
                    </a:lnTo>
                    <a:lnTo>
                      <a:pt x="84" y="97"/>
                    </a:lnTo>
                    <a:lnTo>
                      <a:pt x="92" y="119"/>
                    </a:lnTo>
                    <a:lnTo>
                      <a:pt x="92" y="138"/>
                    </a:lnTo>
                    <a:lnTo>
                      <a:pt x="55" y="112"/>
                    </a:lnTo>
                    <a:lnTo>
                      <a:pt x="17" y="74"/>
                    </a:lnTo>
                    <a:lnTo>
                      <a:pt x="9" y="56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4" name="Freeform 160"/>
              <p:cNvSpPr>
                <a:spLocks/>
              </p:cNvSpPr>
              <p:nvPr/>
            </p:nvSpPr>
            <p:spPr bwMode="auto">
              <a:xfrm>
                <a:off x="565" y="3524"/>
                <a:ext cx="72" cy="71"/>
              </a:xfrm>
              <a:custGeom>
                <a:avLst/>
                <a:gdLst>
                  <a:gd name="T0" fmla="*/ 0 w 72"/>
                  <a:gd name="T1" fmla="*/ 0 h 71"/>
                  <a:gd name="T2" fmla="*/ 25 w 72"/>
                  <a:gd name="T3" fmla="*/ 0 h 71"/>
                  <a:gd name="T4" fmla="*/ 38 w 72"/>
                  <a:gd name="T5" fmla="*/ 8 h 71"/>
                  <a:gd name="T6" fmla="*/ 46 w 72"/>
                  <a:gd name="T7" fmla="*/ 22 h 71"/>
                  <a:gd name="T8" fmla="*/ 59 w 72"/>
                  <a:gd name="T9" fmla="*/ 52 h 71"/>
                  <a:gd name="T10" fmla="*/ 63 w 72"/>
                  <a:gd name="T11" fmla="*/ 64 h 71"/>
                  <a:gd name="T12" fmla="*/ 72 w 72"/>
                  <a:gd name="T13" fmla="*/ 71 h 71"/>
                  <a:gd name="T14" fmla="*/ 42 w 72"/>
                  <a:gd name="T15" fmla="*/ 60 h 71"/>
                  <a:gd name="T16" fmla="*/ 17 w 72"/>
                  <a:gd name="T17" fmla="*/ 45 h 71"/>
                  <a:gd name="T18" fmla="*/ 0 w 72"/>
                  <a:gd name="T19" fmla="*/ 26 h 71"/>
                  <a:gd name="T20" fmla="*/ 0 w 72"/>
                  <a:gd name="T2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71">
                    <a:moveTo>
                      <a:pt x="0" y="0"/>
                    </a:moveTo>
                    <a:lnTo>
                      <a:pt x="25" y="0"/>
                    </a:lnTo>
                    <a:lnTo>
                      <a:pt x="38" y="8"/>
                    </a:lnTo>
                    <a:lnTo>
                      <a:pt x="46" y="22"/>
                    </a:lnTo>
                    <a:lnTo>
                      <a:pt x="59" y="52"/>
                    </a:lnTo>
                    <a:lnTo>
                      <a:pt x="63" y="64"/>
                    </a:lnTo>
                    <a:lnTo>
                      <a:pt x="72" y="71"/>
                    </a:lnTo>
                    <a:lnTo>
                      <a:pt x="42" y="60"/>
                    </a:lnTo>
                    <a:lnTo>
                      <a:pt x="17" y="45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5" name="Freeform 161"/>
              <p:cNvSpPr>
                <a:spLocks/>
              </p:cNvSpPr>
              <p:nvPr/>
            </p:nvSpPr>
            <p:spPr bwMode="auto">
              <a:xfrm>
                <a:off x="369" y="2669"/>
                <a:ext cx="96" cy="79"/>
              </a:xfrm>
              <a:custGeom>
                <a:avLst/>
                <a:gdLst>
                  <a:gd name="T0" fmla="*/ 92 w 96"/>
                  <a:gd name="T1" fmla="*/ 75 h 79"/>
                  <a:gd name="T2" fmla="*/ 87 w 96"/>
                  <a:gd name="T3" fmla="*/ 79 h 79"/>
                  <a:gd name="T4" fmla="*/ 75 w 96"/>
                  <a:gd name="T5" fmla="*/ 79 h 79"/>
                  <a:gd name="T6" fmla="*/ 67 w 96"/>
                  <a:gd name="T7" fmla="*/ 75 h 79"/>
                  <a:gd name="T8" fmla="*/ 58 w 96"/>
                  <a:gd name="T9" fmla="*/ 67 h 79"/>
                  <a:gd name="T10" fmla="*/ 29 w 96"/>
                  <a:gd name="T11" fmla="*/ 41 h 79"/>
                  <a:gd name="T12" fmla="*/ 0 w 96"/>
                  <a:gd name="T13" fmla="*/ 0 h 79"/>
                  <a:gd name="T14" fmla="*/ 33 w 96"/>
                  <a:gd name="T15" fmla="*/ 15 h 79"/>
                  <a:gd name="T16" fmla="*/ 67 w 96"/>
                  <a:gd name="T17" fmla="*/ 34 h 79"/>
                  <a:gd name="T18" fmla="*/ 92 w 96"/>
                  <a:gd name="T19" fmla="*/ 60 h 79"/>
                  <a:gd name="T20" fmla="*/ 96 w 96"/>
                  <a:gd name="T21" fmla="*/ 67 h 79"/>
                  <a:gd name="T22" fmla="*/ 92 w 96"/>
                  <a:gd name="T23" fmla="*/ 7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79">
                    <a:moveTo>
                      <a:pt x="92" y="75"/>
                    </a:moveTo>
                    <a:lnTo>
                      <a:pt x="87" y="79"/>
                    </a:lnTo>
                    <a:lnTo>
                      <a:pt x="75" y="79"/>
                    </a:lnTo>
                    <a:lnTo>
                      <a:pt x="67" y="75"/>
                    </a:lnTo>
                    <a:lnTo>
                      <a:pt x="58" y="67"/>
                    </a:lnTo>
                    <a:lnTo>
                      <a:pt x="29" y="41"/>
                    </a:lnTo>
                    <a:lnTo>
                      <a:pt x="0" y="0"/>
                    </a:lnTo>
                    <a:lnTo>
                      <a:pt x="33" y="15"/>
                    </a:lnTo>
                    <a:lnTo>
                      <a:pt x="67" y="34"/>
                    </a:lnTo>
                    <a:lnTo>
                      <a:pt x="92" y="60"/>
                    </a:lnTo>
                    <a:lnTo>
                      <a:pt x="96" y="67"/>
                    </a:lnTo>
                    <a:lnTo>
                      <a:pt x="92" y="75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6" name="Freeform 162"/>
              <p:cNvSpPr>
                <a:spLocks/>
              </p:cNvSpPr>
              <p:nvPr/>
            </p:nvSpPr>
            <p:spPr bwMode="auto">
              <a:xfrm>
                <a:off x="71" y="3151"/>
                <a:ext cx="63" cy="74"/>
              </a:xfrm>
              <a:custGeom>
                <a:avLst/>
                <a:gdLst>
                  <a:gd name="T0" fmla="*/ 0 w 63"/>
                  <a:gd name="T1" fmla="*/ 0 h 74"/>
                  <a:gd name="T2" fmla="*/ 4 w 63"/>
                  <a:gd name="T3" fmla="*/ 15 h 74"/>
                  <a:gd name="T4" fmla="*/ 9 w 63"/>
                  <a:gd name="T5" fmla="*/ 37 h 74"/>
                  <a:gd name="T6" fmla="*/ 25 w 63"/>
                  <a:gd name="T7" fmla="*/ 56 h 74"/>
                  <a:gd name="T8" fmla="*/ 38 w 63"/>
                  <a:gd name="T9" fmla="*/ 67 h 74"/>
                  <a:gd name="T10" fmla="*/ 63 w 63"/>
                  <a:gd name="T11" fmla="*/ 74 h 74"/>
                  <a:gd name="T12" fmla="*/ 50 w 63"/>
                  <a:gd name="T13" fmla="*/ 41 h 74"/>
                  <a:gd name="T14" fmla="*/ 46 w 63"/>
                  <a:gd name="T15" fmla="*/ 30 h 74"/>
                  <a:gd name="T16" fmla="*/ 34 w 63"/>
                  <a:gd name="T17" fmla="*/ 15 h 74"/>
                  <a:gd name="T18" fmla="*/ 21 w 63"/>
                  <a:gd name="T19" fmla="*/ 4 h 74"/>
                  <a:gd name="T20" fmla="*/ 0 w 63"/>
                  <a:gd name="T2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74">
                    <a:moveTo>
                      <a:pt x="0" y="0"/>
                    </a:moveTo>
                    <a:lnTo>
                      <a:pt x="4" y="15"/>
                    </a:lnTo>
                    <a:lnTo>
                      <a:pt x="9" y="37"/>
                    </a:lnTo>
                    <a:lnTo>
                      <a:pt x="25" y="56"/>
                    </a:lnTo>
                    <a:lnTo>
                      <a:pt x="38" y="67"/>
                    </a:lnTo>
                    <a:lnTo>
                      <a:pt x="63" y="74"/>
                    </a:lnTo>
                    <a:lnTo>
                      <a:pt x="50" y="41"/>
                    </a:lnTo>
                    <a:lnTo>
                      <a:pt x="46" y="30"/>
                    </a:lnTo>
                    <a:lnTo>
                      <a:pt x="34" y="15"/>
                    </a:lnTo>
                    <a:lnTo>
                      <a:pt x="2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7" name="Freeform 163"/>
              <p:cNvSpPr>
                <a:spLocks/>
              </p:cNvSpPr>
              <p:nvPr/>
            </p:nvSpPr>
            <p:spPr bwMode="auto">
              <a:xfrm>
                <a:off x="142" y="3095"/>
                <a:ext cx="42" cy="89"/>
              </a:xfrm>
              <a:custGeom>
                <a:avLst/>
                <a:gdLst>
                  <a:gd name="T0" fmla="*/ 9 w 42"/>
                  <a:gd name="T1" fmla="*/ 0 h 89"/>
                  <a:gd name="T2" fmla="*/ 5 w 42"/>
                  <a:gd name="T3" fmla="*/ 15 h 89"/>
                  <a:gd name="T4" fmla="*/ 0 w 42"/>
                  <a:gd name="T5" fmla="*/ 37 h 89"/>
                  <a:gd name="T6" fmla="*/ 5 w 42"/>
                  <a:gd name="T7" fmla="*/ 48 h 89"/>
                  <a:gd name="T8" fmla="*/ 9 w 42"/>
                  <a:gd name="T9" fmla="*/ 60 h 89"/>
                  <a:gd name="T10" fmla="*/ 21 w 42"/>
                  <a:gd name="T11" fmla="*/ 74 h 89"/>
                  <a:gd name="T12" fmla="*/ 38 w 42"/>
                  <a:gd name="T13" fmla="*/ 89 h 89"/>
                  <a:gd name="T14" fmla="*/ 38 w 42"/>
                  <a:gd name="T15" fmla="*/ 71 h 89"/>
                  <a:gd name="T16" fmla="*/ 42 w 42"/>
                  <a:gd name="T17" fmla="*/ 52 h 89"/>
                  <a:gd name="T18" fmla="*/ 34 w 42"/>
                  <a:gd name="T19" fmla="*/ 26 h 89"/>
                  <a:gd name="T20" fmla="*/ 26 w 42"/>
                  <a:gd name="T21" fmla="*/ 11 h 89"/>
                  <a:gd name="T22" fmla="*/ 9 w 42"/>
                  <a:gd name="T2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89">
                    <a:moveTo>
                      <a:pt x="9" y="0"/>
                    </a:moveTo>
                    <a:lnTo>
                      <a:pt x="5" y="15"/>
                    </a:lnTo>
                    <a:lnTo>
                      <a:pt x="0" y="37"/>
                    </a:lnTo>
                    <a:lnTo>
                      <a:pt x="5" y="48"/>
                    </a:lnTo>
                    <a:lnTo>
                      <a:pt x="9" y="60"/>
                    </a:lnTo>
                    <a:lnTo>
                      <a:pt x="21" y="74"/>
                    </a:lnTo>
                    <a:lnTo>
                      <a:pt x="38" y="89"/>
                    </a:lnTo>
                    <a:lnTo>
                      <a:pt x="38" y="71"/>
                    </a:lnTo>
                    <a:lnTo>
                      <a:pt x="42" y="52"/>
                    </a:lnTo>
                    <a:lnTo>
                      <a:pt x="34" y="26"/>
                    </a:lnTo>
                    <a:lnTo>
                      <a:pt x="26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8" name="Freeform 164"/>
              <p:cNvSpPr>
                <a:spLocks/>
              </p:cNvSpPr>
              <p:nvPr/>
            </p:nvSpPr>
            <p:spPr bwMode="auto">
              <a:xfrm>
                <a:off x="3267" y="3692"/>
                <a:ext cx="37" cy="82"/>
              </a:xfrm>
              <a:custGeom>
                <a:avLst/>
                <a:gdLst>
                  <a:gd name="T0" fmla="*/ 16 w 37"/>
                  <a:gd name="T1" fmla="*/ 0 h 82"/>
                  <a:gd name="T2" fmla="*/ 0 w 37"/>
                  <a:gd name="T3" fmla="*/ 15 h 82"/>
                  <a:gd name="T4" fmla="*/ 0 w 37"/>
                  <a:gd name="T5" fmla="*/ 22 h 82"/>
                  <a:gd name="T6" fmla="*/ 4 w 37"/>
                  <a:gd name="T7" fmla="*/ 30 h 82"/>
                  <a:gd name="T8" fmla="*/ 21 w 37"/>
                  <a:gd name="T9" fmla="*/ 52 h 82"/>
                  <a:gd name="T10" fmla="*/ 21 w 37"/>
                  <a:gd name="T11" fmla="*/ 67 h 82"/>
                  <a:gd name="T12" fmla="*/ 16 w 37"/>
                  <a:gd name="T13" fmla="*/ 82 h 82"/>
                  <a:gd name="T14" fmla="*/ 29 w 37"/>
                  <a:gd name="T15" fmla="*/ 60 h 82"/>
                  <a:gd name="T16" fmla="*/ 37 w 37"/>
                  <a:gd name="T17" fmla="*/ 41 h 82"/>
                  <a:gd name="T18" fmla="*/ 37 w 37"/>
                  <a:gd name="T19" fmla="*/ 22 h 82"/>
                  <a:gd name="T20" fmla="*/ 29 w 37"/>
                  <a:gd name="T21" fmla="*/ 11 h 82"/>
                  <a:gd name="T22" fmla="*/ 16 w 37"/>
                  <a:gd name="T2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82">
                    <a:moveTo>
                      <a:pt x="16" y="0"/>
                    </a:moveTo>
                    <a:lnTo>
                      <a:pt x="0" y="15"/>
                    </a:lnTo>
                    <a:lnTo>
                      <a:pt x="0" y="22"/>
                    </a:lnTo>
                    <a:lnTo>
                      <a:pt x="4" y="30"/>
                    </a:lnTo>
                    <a:lnTo>
                      <a:pt x="21" y="52"/>
                    </a:lnTo>
                    <a:lnTo>
                      <a:pt x="21" y="67"/>
                    </a:lnTo>
                    <a:lnTo>
                      <a:pt x="16" y="82"/>
                    </a:lnTo>
                    <a:lnTo>
                      <a:pt x="29" y="60"/>
                    </a:lnTo>
                    <a:lnTo>
                      <a:pt x="37" y="41"/>
                    </a:lnTo>
                    <a:lnTo>
                      <a:pt x="37" y="22"/>
                    </a:lnTo>
                    <a:lnTo>
                      <a:pt x="29" y="1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9" name="Freeform 165"/>
              <p:cNvSpPr>
                <a:spLocks/>
              </p:cNvSpPr>
              <p:nvPr/>
            </p:nvSpPr>
            <p:spPr bwMode="auto">
              <a:xfrm>
                <a:off x="410" y="3113"/>
                <a:ext cx="88" cy="42"/>
              </a:xfrm>
              <a:custGeom>
                <a:avLst/>
                <a:gdLst>
                  <a:gd name="T0" fmla="*/ 0 w 88"/>
                  <a:gd name="T1" fmla="*/ 34 h 42"/>
                  <a:gd name="T2" fmla="*/ 21 w 88"/>
                  <a:gd name="T3" fmla="*/ 42 h 42"/>
                  <a:gd name="T4" fmla="*/ 30 w 88"/>
                  <a:gd name="T5" fmla="*/ 42 h 42"/>
                  <a:gd name="T6" fmla="*/ 38 w 88"/>
                  <a:gd name="T7" fmla="*/ 34 h 42"/>
                  <a:gd name="T8" fmla="*/ 55 w 88"/>
                  <a:gd name="T9" fmla="*/ 12 h 42"/>
                  <a:gd name="T10" fmla="*/ 67 w 88"/>
                  <a:gd name="T11" fmla="*/ 4 h 42"/>
                  <a:gd name="T12" fmla="*/ 88 w 88"/>
                  <a:gd name="T13" fmla="*/ 4 h 42"/>
                  <a:gd name="T14" fmla="*/ 59 w 88"/>
                  <a:gd name="T15" fmla="*/ 0 h 42"/>
                  <a:gd name="T16" fmla="*/ 38 w 88"/>
                  <a:gd name="T17" fmla="*/ 0 h 42"/>
                  <a:gd name="T18" fmla="*/ 17 w 88"/>
                  <a:gd name="T19" fmla="*/ 8 h 42"/>
                  <a:gd name="T20" fmla="*/ 9 w 88"/>
                  <a:gd name="T21" fmla="*/ 19 h 42"/>
                  <a:gd name="T22" fmla="*/ 0 w 88"/>
                  <a:gd name="T23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42">
                    <a:moveTo>
                      <a:pt x="0" y="34"/>
                    </a:moveTo>
                    <a:lnTo>
                      <a:pt x="21" y="42"/>
                    </a:lnTo>
                    <a:lnTo>
                      <a:pt x="30" y="42"/>
                    </a:lnTo>
                    <a:lnTo>
                      <a:pt x="38" y="34"/>
                    </a:lnTo>
                    <a:lnTo>
                      <a:pt x="55" y="12"/>
                    </a:lnTo>
                    <a:lnTo>
                      <a:pt x="67" y="4"/>
                    </a:lnTo>
                    <a:lnTo>
                      <a:pt x="88" y="4"/>
                    </a:lnTo>
                    <a:lnTo>
                      <a:pt x="59" y="0"/>
                    </a:lnTo>
                    <a:lnTo>
                      <a:pt x="38" y="0"/>
                    </a:lnTo>
                    <a:lnTo>
                      <a:pt x="17" y="8"/>
                    </a:lnTo>
                    <a:lnTo>
                      <a:pt x="9" y="1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0" name="Freeform 166"/>
              <p:cNvSpPr>
                <a:spLocks/>
              </p:cNvSpPr>
              <p:nvPr/>
            </p:nvSpPr>
            <p:spPr bwMode="auto">
              <a:xfrm>
                <a:off x="410" y="3155"/>
                <a:ext cx="93" cy="37"/>
              </a:xfrm>
              <a:custGeom>
                <a:avLst/>
                <a:gdLst>
                  <a:gd name="T0" fmla="*/ 0 w 93"/>
                  <a:gd name="T1" fmla="*/ 26 h 37"/>
                  <a:gd name="T2" fmla="*/ 17 w 93"/>
                  <a:gd name="T3" fmla="*/ 37 h 37"/>
                  <a:gd name="T4" fmla="*/ 26 w 93"/>
                  <a:gd name="T5" fmla="*/ 37 h 37"/>
                  <a:gd name="T6" fmla="*/ 38 w 93"/>
                  <a:gd name="T7" fmla="*/ 33 h 37"/>
                  <a:gd name="T8" fmla="*/ 59 w 93"/>
                  <a:gd name="T9" fmla="*/ 18 h 37"/>
                  <a:gd name="T10" fmla="*/ 76 w 93"/>
                  <a:gd name="T11" fmla="*/ 14 h 37"/>
                  <a:gd name="T12" fmla="*/ 93 w 93"/>
                  <a:gd name="T13" fmla="*/ 18 h 37"/>
                  <a:gd name="T14" fmla="*/ 67 w 93"/>
                  <a:gd name="T15" fmla="*/ 7 h 37"/>
                  <a:gd name="T16" fmla="*/ 46 w 93"/>
                  <a:gd name="T17" fmla="*/ 0 h 37"/>
                  <a:gd name="T18" fmla="*/ 26 w 93"/>
                  <a:gd name="T19" fmla="*/ 3 h 37"/>
                  <a:gd name="T20" fmla="*/ 13 w 93"/>
                  <a:gd name="T21" fmla="*/ 11 h 37"/>
                  <a:gd name="T22" fmla="*/ 0 w 93"/>
                  <a:gd name="T23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7">
                    <a:moveTo>
                      <a:pt x="0" y="26"/>
                    </a:moveTo>
                    <a:lnTo>
                      <a:pt x="17" y="37"/>
                    </a:lnTo>
                    <a:lnTo>
                      <a:pt x="26" y="37"/>
                    </a:lnTo>
                    <a:lnTo>
                      <a:pt x="38" y="33"/>
                    </a:lnTo>
                    <a:lnTo>
                      <a:pt x="59" y="18"/>
                    </a:lnTo>
                    <a:lnTo>
                      <a:pt x="76" y="14"/>
                    </a:lnTo>
                    <a:lnTo>
                      <a:pt x="93" y="18"/>
                    </a:lnTo>
                    <a:lnTo>
                      <a:pt x="67" y="7"/>
                    </a:lnTo>
                    <a:lnTo>
                      <a:pt x="46" y="0"/>
                    </a:lnTo>
                    <a:lnTo>
                      <a:pt x="26" y="3"/>
                    </a:lnTo>
                    <a:lnTo>
                      <a:pt x="13" y="1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1" name="Freeform 167"/>
              <p:cNvSpPr>
                <a:spLocks/>
              </p:cNvSpPr>
              <p:nvPr/>
            </p:nvSpPr>
            <p:spPr bwMode="auto">
              <a:xfrm>
                <a:off x="389" y="3121"/>
                <a:ext cx="30" cy="60"/>
              </a:xfrm>
              <a:custGeom>
                <a:avLst/>
                <a:gdLst>
                  <a:gd name="T0" fmla="*/ 30 w 30"/>
                  <a:gd name="T1" fmla="*/ 60 h 60"/>
                  <a:gd name="T2" fmla="*/ 26 w 30"/>
                  <a:gd name="T3" fmla="*/ 30 h 60"/>
                  <a:gd name="T4" fmla="*/ 17 w 30"/>
                  <a:gd name="T5" fmla="*/ 15 h 60"/>
                  <a:gd name="T6" fmla="*/ 0 w 30"/>
                  <a:gd name="T7" fmla="*/ 0 h 60"/>
                  <a:gd name="T8" fmla="*/ 0 w 30"/>
                  <a:gd name="T9" fmla="*/ 34 h 60"/>
                  <a:gd name="T10" fmla="*/ 13 w 30"/>
                  <a:gd name="T11" fmla="*/ 48 h 60"/>
                  <a:gd name="T12" fmla="*/ 30 w 30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0">
                    <a:moveTo>
                      <a:pt x="30" y="60"/>
                    </a:moveTo>
                    <a:lnTo>
                      <a:pt x="26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13" y="48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2" name="Freeform 168"/>
              <p:cNvSpPr>
                <a:spLocks/>
              </p:cNvSpPr>
              <p:nvPr/>
            </p:nvSpPr>
            <p:spPr bwMode="auto">
              <a:xfrm>
                <a:off x="130" y="3039"/>
                <a:ext cx="33" cy="63"/>
              </a:xfrm>
              <a:custGeom>
                <a:avLst/>
                <a:gdLst>
                  <a:gd name="T0" fmla="*/ 33 w 33"/>
                  <a:gd name="T1" fmla="*/ 63 h 63"/>
                  <a:gd name="T2" fmla="*/ 25 w 33"/>
                  <a:gd name="T3" fmla="*/ 33 h 63"/>
                  <a:gd name="T4" fmla="*/ 17 w 33"/>
                  <a:gd name="T5" fmla="*/ 15 h 63"/>
                  <a:gd name="T6" fmla="*/ 0 w 33"/>
                  <a:gd name="T7" fmla="*/ 0 h 63"/>
                  <a:gd name="T8" fmla="*/ 0 w 33"/>
                  <a:gd name="T9" fmla="*/ 37 h 63"/>
                  <a:gd name="T10" fmla="*/ 12 w 33"/>
                  <a:gd name="T11" fmla="*/ 52 h 63"/>
                  <a:gd name="T12" fmla="*/ 33 w 33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3">
                    <a:moveTo>
                      <a:pt x="33" y="63"/>
                    </a:moveTo>
                    <a:lnTo>
                      <a:pt x="25" y="33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12" y="52"/>
                    </a:lnTo>
                    <a:lnTo>
                      <a:pt x="33" y="63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3" name="Freeform 169"/>
              <p:cNvSpPr>
                <a:spLocks/>
              </p:cNvSpPr>
              <p:nvPr/>
            </p:nvSpPr>
            <p:spPr bwMode="auto">
              <a:xfrm>
                <a:off x="163" y="3184"/>
                <a:ext cx="46" cy="90"/>
              </a:xfrm>
              <a:custGeom>
                <a:avLst/>
                <a:gdLst>
                  <a:gd name="T0" fmla="*/ 9 w 46"/>
                  <a:gd name="T1" fmla="*/ 90 h 90"/>
                  <a:gd name="T2" fmla="*/ 17 w 46"/>
                  <a:gd name="T3" fmla="*/ 79 h 90"/>
                  <a:gd name="T4" fmla="*/ 38 w 46"/>
                  <a:gd name="T5" fmla="*/ 60 h 90"/>
                  <a:gd name="T6" fmla="*/ 46 w 46"/>
                  <a:gd name="T7" fmla="*/ 38 h 90"/>
                  <a:gd name="T8" fmla="*/ 46 w 46"/>
                  <a:gd name="T9" fmla="*/ 19 h 90"/>
                  <a:gd name="T10" fmla="*/ 38 w 46"/>
                  <a:gd name="T11" fmla="*/ 0 h 90"/>
                  <a:gd name="T12" fmla="*/ 17 w 46"/>
                  <a:gd name="T13" fmla="*/ 30 h 90"/>
                  <a:gd name="T14" fmla="*/ 9 w 46"/>
                  <a:gd name="T15" fmla="*/ 38 h 90"/>
                  <a:gd name="T16" fmla="*/ 5 w 46"/>
                  <a:gd name="T17" fmla="*/ 53 h 90"/>
                  <a:gd name="T18" fmla="*/ 0 w 46"/>
                  <a:gd name="T19" fmla="*/ 71 h 90"/>
                  <a:gd name="T20" fmla="*/ 9 w 46"/>
                  <a:gd name="T2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90">
                    <a:moveTo>
                      <a:pt x="9" y="90"/>
                    </a:moveTo>
                    <a:lnTo>
                      <a:pt x="17" y="79"/>
                    </a:lnTo>
                    <a:lnTo>
                      <a:pt x="38" y="60"/>
                    </a:lnTo>
                    <a:lnTo>
                      <a:pt x="46" y="38"/>
                    </a:lnTo>
                    <a:lnTo>
                      <a:pt x="46" y="19"/>
                    </a:lnTo>
                    <a:lnTo>
                      <a:pt x="38" y="0"/>
                    </a:lnTo>
                    <a:lnTo>
                      <a:pt x="17" y="30"/>
                    </a:lnTo>
                    <a:lnTo>
                      <a:pt x="9" y="38"/>
                    </a:lnTo>
                    <a:lnTo>
                      <a:pt x="5" y="53"/>
                    </a:lnTo>
                    <a:lnTo>
                      <a:pt x="0" y="71"/>
                    </a:lnTo>
                    <a:lnTo>
                      <a:pt x="9" y="9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4" name="Freeform 170"/>
              <p:cNvSpPr>
                <a:spLocks/>
              </p:cNvSpPr>
              <p:nvPr/>
            </p:nvSpPr>
            <p:spPr bwMode="auto">
              <a:xfrm>
                <a:off x="184" y="3065"/>
                <a:ext cx="25" cy="67"/>
              </a:xfrm>
              <a:custGeom>
                <a:avLst/>
                <a:gdLst>
                  <a:gd name="T0" fmla="*/ 13 w 25"/>
                  <a:gd name="T1" fmla="*/ 67 h 67"/>
                  <a:gd name="T2" fmla="*/ 25 w 25"/>
                  <a:gd name="T3" fmla="*/ 37 h 67"/>
                  <a:gd name="T4" fmla="*/ 25 w 25"/>
                  <a:gd name="T5" fmla="*/ 22 h 67"/>
                  <a:gd name="T6" fmla="*/ 17 w 25"/>
                  <a:gd name="T7" fmla="*/ 0 h 67"/>
                  <a:gd name="T8" fmla="*/ 0 w 25"/>
                  <a:gd name="T9" fmla="*/ 34 h 67"/>
                  <a:gd name="T10" fmla="*/ 4 w 25"/>
                  <a:gd name="T11" fmla="*/ 52 h 67"/>
                  <a:gd name="T12" fmla="*/ 13 w 25"/>
                  <a:gd name="T1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67">
                    <a:moveTo>
                      <a:pt x="13" y="67"/>
                    </a:moveTo>
                    <a:lnTo>
                      <a:pt x="25" y="37"/>
                    </a:lnTo>
                    <a:lnTo>
                      <a:pt x="25" y="22"/>
                    </a:lnTo>
                    <a:lnTo>
                      <a:pt x="17" y="0"/>
                    </a:lnTo>
                    <a:lnTo>
                      <a:pt x="0" y="34"/>
                    </a:lnTo>
                    <a:lnTo>
                      <a:pt x="4" y="52"/>
                    </a:lnTo>
                    <a:lnTo>
                      <a:pt x="13" y="6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5" name="Freeform 171"/>
              <p:cNvSpPr>
                <a:spLocks/>
              </p:cNvSpPr>
              <p:nvPr/>
            </p:nvSpPr>
            <p:spPr bwMode="auto">
              <a:xfrm>
                <a:off x="1034" y="3729"/>
                <a:ext cx="59" cy="68"/>
              </a:xfrm>
              <a:custGeom>
                <a:avLst/>
                <a:gdLst>
                  <a:gd name="T0" fmla="*/ 59 w 59"/>
                  <a:gd name="T1" fmla="*/ 68 h 68"/>
                  <a:gd name="T2" fmla="*/ 55 w 59"/>
                  <a:gd name="T3" fmla="*/ 41 h 68"/>
                  <a:gd name="T4" fmla="*/ 42 w 59"/>
                  <a:gd name="T5" fmla="*/ 23 h 68"/>
                  <a:gd name="T6" fmla="*/ 0 w 59"/>
                  <a:gd name="T7" fmla="*/ 0 h 68"/>
                  <a:gd name="T8" fmla="*/ 5 w 59"/>
                  <a:gd name="T9" fmla="*/ 23 h 68"/>
                  <a:gd name="T10" fmla="*/ 13 w 59"/>
                  <a:gd name="T11" fmla="*/ 49 h 68"/>
                  <a:gd name="T12" fmla="*/ 30 w 59"/>
                  <a:gd name="T13" fmla="*/ 64 h 68"/>
                  <a:gd name="T14" fmla="*/ 42 w 59"/>
                  <a:gd name="T15" fmla="*/ 68 h 68"/>
                  <a:gd name="T16" fmla="*/ 59 w 59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68">
                    <a:moveTo>
                      <a:pt x="59" y="68"/>
                    </a:moveTo>
                    <a:lnTo>
                      <a:pt x="55" y="41"/>
                    </a:lnTo>
                    <a:lnTo>
                      <a:pt x="42" y="23"/>
                    </a:lnTo>
                    <a:lnTo>
                      <a:pt x="0" y="0"/>
                    </a:lnTo>
                    <a:lnTo>
                      <a:pt x="5" y="23"/>
                    </a:lnTo>
                    <a:lnTo>
                      <a:pt x="13" y="49"/>
                    </a:lnTo>
                    <a:lnTo>
                      <a:pt x="30" y="64"/>
                    </a:lnTo>
                    <a:lnTo>
                      <a:pt x="42" y="68"/>
                    </a:lnTo>
                    <a:lnTo>
                      <a:pt x="59" y="6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6" name="Freeform 172"/>
              <p:cNvSpPr>
                <a:spLocks/>
              </p:cNvSpPr>
              <p:nvPr/>
            </p:nvSpPr>
            <p:spPr bwMode="auto">
              <a:xfrm>
                <a:off x="1600" y="3756"/>
                <a:ext cx="71" cy="156"/>
              </a:xfrm>
              <a:custGeom>
                <a:avLst/>
                <a:gdLst>
                  <a:gd name="T0" fmla="*/ 58 w 71"/>
                  <a:gd name="T1" fmla="*/ 0 h 156"/>
                  <a:gd name="T2" fmla="*/ 50 w 71"/>
                  <a:gd name="T3" fmla="*/ 3 h 156"/>
                  <a:gd name="T4" fmla="*/ 37 w 71"/>
                  <a:gd name="T5" fmla="*/ 18 h 156"/>
                  <a:gd name="T6" fmla="*/ 25 w 71"/>
                  <a:gd name="T7" fmla="*/ 37 h 156"/>
                  <a:gd name="T8" fmla="*/ 17 w 71"/>
                  <a:gd name="T9" fmla="*/ 63 h 156"/>
                  <a:gd name="T10" fmla="*/ 0 w 71"/>
                  <a:gd name="T11" fmla="*/ 115 h 156"/>
                  <a:gd name="T12" fmla="*/ 0 w 71"/>
                  <a:gd name="T13" fmla="*/ 138 h 156"/>
                  <a:gd name="T14" fmla="*/ 8 w 71"/>
                  <a:gd name="T15" fmla="*/ 156 h 156"/>
                  <a:gd name="T16" fmla="*/ 17 w 71"/>
                  <a:gd name="T17" fmla="*/ 119 h 156"/>
                  <a:gd name="T18" fmla="*/ 25 w 71"/>
                  <a:gd name="T19" fmla="*/ 100 h 156"/>
                  <a:gd name="T20" fmla="*/ 33 w 71"/>
                  <a:gd name="T21" fmla="*/ 85 h 156"/>
                  <a:gd name="T22" fmla="*/ 46 w 71"/>
                  <a:gd name="T23" fmla="*/ 67 h 156"/>
                  <a:gd name="T24" fmla="*/ 63 w 71"/>
                  <a:gd name="T25" fmla="*/ 41 h 156"/>
                  <a:gd name="T26" fmla="*/ 71 w 71"/>
                  <a:gd name="T27" fmla="*/ 14 h 156"/>
                  <a:gd name="T28" fmla="*/ 67 w 71"/>
                  <a:gd name="T29" fmla="*/ 3 h 156"/>
                  <a:gd name="T30" fmla="*/ 58 w 71"/>
                  <a:gd name="T3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56">
                    <a:moveTo>
                      <a:pt x="58" y="0"/>
                    </a:moveTo>
                    <a:lnTo>
                      <a:pt x="50" y="3"/>
                    </a:lnTo>
                    <a:lnTo>
                      <a:pt x="37" y="18"/>
                    </a:lnTo>
                    <a:lnTo>
                      <a:pt x="25" y="37"/>
                    </a:lnTo>
                    <a:lnTo>
                      <a:pt x="17" y="63"/>
                    </a:lnTo>
                    <a:lnTo>
                      <a:pt x="0" y="115"/>
                    </a:lnTo>
                    <a:lnTo>
                      <a:pt x="0" y="138"/>
                    </a:lnTo>
                    <a:lnTo>
                      <a:pt x="8" y="156"/>
                    </a:lnTo>
                    <a:lnTo>
                      <a:pt x="17" y="119"/>
                    </a:lnTo>
                    <a:lnTo>
                      <a:pt x="25" y="100"/>
                    </a:lnTo>
                    <a:lnTo>
                      <a:pt x="33" y="85"/>
                    </a:lnTo>
                    <a:lnTo>
                      <a:pt x="46" y="67"/>
                    </a:lnTo>
                    <a:lnTo>
                      <a:pt x="63" y="41"/>
                    </a:lnTo>
                    <a:lnTo>
                      <a:pt x="71" y="14"/>
                    </a:lnTo>
                    <a:lnTo>
                      <a:pt x="67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7" name="Freeform 173"/>
              <p:cNvSpPr>
                <a:spLocks/>
              </p:cNvSpPr>
              <p:nvPr/>
            </p:nvSpPr>
            <p:spPr bwMode="auto">
              <a:xfrm>
                <a:off x="3053" y="3845"/>
                <a:ext cx="71" cy="23"/>
              </a:xfrm>
              <a:custGeom>
                <a:avLst/>
                <a:gdLst>
                  <a:gd name="T0" fmla="*/ 0 w 71"/>
                  <a:gd name="T1" fmla="*/ 23 h 23"/>
                  <a:gd name="T2" fmla="*/ 33 w 71"/>
                  <a:gd name="T3" fmla="*/ 23 h 23"/>
                  <a:gd name="T4" fmla="*/ 54 w 71"/>
                  <a:gd name="T5" fmla="*/ 15 h 23"/>
                  <a:gd name="T6" fmla="*/ 71 w 71"/>
                  <a:gd name="T7" fmla="*/ 0 h 23"/>
                  <a:gd name="T8" fmla="*/ 29 w 71"/>
                  <a:gd name="T9" fmla="*/ 0 h 23"/>
                  <a:gd name="T10" fmla="*/ 13 w 71"/>
                  <a:gd name="T11" fmla="*/ 8 h 23"/>
                  <a:gd name="T12" fmla="*/ 0 w 71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3">
                    <a:moveTo>
                      <a:pt x="0" y="23"/>
                    </a:moveTo>
                    <a:lnTo>
                      <a:pt x="33" y="23"/>
                    </a:lnTo>
                    <a:lnTo>
                      <a:pt x="54" y="15"/>
                    </a:lnTo>
                    <a:lnTo>
                      <a:pt x="71" y="0"/>
                    </a:lnTo>
                    <a:lnTo>
                      <a:pt x="29" y="0"/>
                    </a:lnTo>
                    <a:lnTo>
                      <a:pt x="13" y="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8" name="Freeform 174"/>
              <p:cNvSpPr>
                <a:spLocks/>
              </p:cNvSpPr>
              <p:nvPr/>
            </p:nvSpPr>
            <p:spPr bwMode="auto">
              <a:xfrm>
                <a:off x="394" y="3464"/>
                <a:ext cx="25" cy="64"/>
              </a:xfrm>
              <a:custGeom>
                <a:avLst/>
                <a:gdLst>
                  <a:gd name="T0" fmla="*/ 25 w 25"/>
                  <a:gd name="T1" fmla="*/ 64 h 64"/>
                  <a:gd name="T2" fmla="*/ 25 w 25"/>
                  <a:gd name="T3" fmla="*/ 34 h 64"/>
                  <a:gd name="T4" fmla="*/ 21 w 25"/>
                  <a:gd name="T5" fmla="*/ 15 h 64"/>
                  <a:gd name="T6" fmla="*/ 8 w 25"/>
                  <a:gd name="T7" fmla="*/ 0 h 64"/>
                  <a:gd name="T8" fmla="*/ 0 w 25"/>
                  <a:gd name="T9" fmla="*/ 34 h 64"/>
                  <a:gd name="T10" fmla="*/ 8 w 25"/>
                  <a:gd name="T11" fmla="*/ 49 h 64"/>
                  <a:gd name="T12" fmla="*/ 25 w 25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64">
                    <a:moveTo>
                      <a:pt x="25" y="64"/>
                    </a:moveTo>
                    <a:lnTo>
                      <a:pt x="25" y="34"/>
                    </a:lnTo>
                    <a:lnTo>
                      <a:pt x="21" y="15"/>
                    </a:lnTo>
                    <a:lnTo>
                      <a:pt x="8" y="0"/>
                    </a:lnTo>
                    <a:lnTo>
                      <a:pt x="0" y="34"/>
                    </a:lnTo>
                    <a:lnTo>
                      <a:pt x="8" y="49"/>
                    </a:lnTo>
                    <a:lnTo>
                      <a:pt x="25" y="64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9" name="Freeform 175"/>
              <p:cNvSpPr>
                <a:spLocks/>
              </p:cNvSpPr>
              <p:nvPr/>
            </p:nvSpPr>
            <p:spPr bwMode="auto">
              <a:xfrm>
                <a:off x="704" y="3752"/>
                <a:ext cx="41" cy="89"/>
              </a:xfrm>
              <a:custGeom>
                <a:avLst/>
                <a:gdLst>
                  <a:gd name="T0" fmla="*/ 8 w 41"/>
                  <a:gd name="T1" fmla="*/ 0 h 89"/>
                  <a:gd name="T2" fmla="*/ 4 w 41"/>
                  <a:gd name="T3" fmla="*/ 15 h 89"/>
                  <a:gd name="T4" fmla="*/ 0 w 41"/>
                  <a:gd name="T5" fmla="*/ 37 h 89"/>
                  <a:gd name="T6" fmla="*/ 4 w 41"/>
                  <a:gd name="T7" fmla="*/ 48 h 89"/>
                  <a:gd name="T8" fmla="*/ 8 w 41"/>
                  <a:gd name="T9" fmla="*/ 60 h 89"/>
                  <a:gd name="T10" fmla="*/ 21 w 41"/>
                  <a:gd name="T11" fmla="*/ 74 h 89"/>
                  <a:gd name="T12" fmla="*/ 37 w 41"/>
                  <a:gd name="T13" fmla="*/ 89 h 89"/>
                  <a:gd name="T14" fmla="*/ 41 w 41"/>
                  <a:gd name="T15" fmla="*/ 52 h 89"/>
                  <a:gd name="T16" fmla="*/ 33 w 41"/>
                  <a:gd name="T17" fmla="*/ 26 h 89"/>
                  <a:gd name="T18" fmla="*/ 25 w 41"/>
                  <a:gd name="T19" fmla="*/ 11 h 89"/>
                  <a:gd name="T20" fmla="*/ 8 w 41"/>
                  <a:gd name="T2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89">
                    <a:moveTo>
                      <a:pt x="8" y="0"/>
                    </a:moveTo>
                    <a:lnTo>
                      <a:pt x="4" y="15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8" y="60"/>
                    </a:lnTo>
                    <a:lnTo>
                      <a:pt x="21" y="74"/>
                    </a:lnTo>
                    <a:lnTo>
                      <a:pt x="37" y="89"/>
                    </a:lnTo>
                    <a:lnTo>
                      <a:pt x="41" y="52"/>
                    </a:lnTo>
                    <a:lnTo>
                      <a:pt x="33" y="26"/>
                    </a:lnTo>
                    <a:lnTo>
                      <a:pt x="25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0" name="Freeform 176"/>
              <p:cNvSpPr>
                <a:spLocks/>
              </p:cNvSpPr>
              <p:nvPr/>
            </p:nvSpPr>
            <p:spPr bwMode="auto">
              <a:xfrm>
                <a:off x="553" y="3382"/>
                <a:ext cx="67" cy="60"/>
              </a:xfrm>
              <a:custGeom>
                <a:avLst/>
                <a:gdLst>
                  <a:gd name="T0" fmla="*/ 67 w 67"/>
                  <a:gd name="T1" fmla="*/ 60 h 60"/>
                  <a:gd name="T2" fmla="*/ 63 w 67"/>
                  <a:gd name="T3" fmla="*/ 41 h 60"/>
                  <a:gd name="T4" fmla="*/ 58 w 67"/>
                  <a:gd name="T5" fmla="*/ 34 h 60"/>
                  <a:gd name="T6" fmla="*/ 46 w 67"/>
                  <a:gd name="T7" fmla="*/ 30 h 60"/>
                  <a:gd name="T8" fmla="*/ 21 w 67"/>
                  <a:gd name="T9" fmla="*/ 23 h 60"/>
                  <a:gd name="T10" fmla="*/ 8 w 67"/>
                  <a:gd name="T11" fmla="*/ 15 h 60"/>
                  <a:gd name="T12" fmla="*/ 0 w 67"/>
                  <a:gd name="T13" fmla="*/ 0 h 60"/>
                  <a:gd name="T14" fmla="*/ 8 w 67"/>
                  <a:gd name="T15" fmla="*/ 26 h 60"/>
                  <a:gd name="T16" fmla="*/ 17 w 67"/>
                  <a:gd name="T17" fmla="*/ 45 h 60"/>
                  <a:gd name="T18" fmla="*/ 29 w 67"/>
                  <a:gd name="T19" fmla="*/ 56 h 60"/>
                  <a:gd name="T20" fmla="*/ 46 w 67"/>
                  <a:gd name="T21" fmla="*/ 60 h 60"/>
                  <a:gd name="T22" fmla="*/ 67 w 67"/>
                  <a:gd name="T2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60">
                    <a:moveTo>
                      <a:pt x="67" y="60"/>
                    </a:moveTo>
                    <a:lnTo>
                      <a:pt x="63" y="41"/>
                    </a:lnTo>
                    <a:lnTo>
                      <a:pt x="58" y="34"/>
                    </a:lnTo>
                    <a:lnTo>
                      <a:pt x="46" y="30"/>
                    </a:lnTo>
                    <a:lnTo>
                      <a:pt x="21" y="23"/>
                    </a:lnTo>
                    <a:lnTo>
                      <a:pt x="8" y="15"/>
                    </a:lnTo>
                    <a:lnTo>
                      <a:pt x="0" y="0"/>
                    </a:lnTo>
                    <a:lnTo>
                      <a:pt x="8" y="26"/>
                    </a:lnTo>
                    <a:lnTo>
                      <a:pt x="17" y="45"/>
                    </a:lnTo>
                    <a:lnTo>
                      <a:pt x="29" y="56"/>
                    </a:lnTo>
                    <a:lnTo>
                      <a:pt x="46" y="60"/>
                    </a:lnTo>
                    <a:lnTo>
                      <a:pt x="67" y="6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1" name="Freeform 177"/>
              <p:cNvSpPr>
                <a:spLocks/>
              </p:cNvSpPr>
              <p:nvPr/>
            </p:nvSpPr>
            <p:spPr bwMode="auto">
              <a:xfrm>
                <a:off x="528" y="3599"/>
                <a:ext cx="29" cy="63"/>
              </a:xfrm>
              <a:custGeom>
                <a:avLst/>
                <a:gdLst>
                  <a:gd name="T0" fmla="*/ 29 w 29"/>
                  <a:gd name="T1" fmla="*/ 63 h 63"/>
                  <a:gd name="T2" fmla="*/ 25 w 29"/>
                  <a:gd name="T3" fmla="*/ 33 h 63"/>
                  <a:gd name="T4" fmla="*/ 16 w 29"/>
                  <a:gd name="T5" fmla="*/ 18 h 63"/>
                  <a:gd name="T6" fmla="*/ 0 w 29"/>
                  <a:gd name="T7" fmla="*/ 0 h 63"/>
                  <a:gd name="T8" fmla="*/ 0 w 29"/>
                  <a:gd name="T9" fmla="*/ 37 h 63"/>
                  <a:gd name="T10" fmla="*/ 8 w 29"/>
                  <a:gd name="T11" fmla="*/ 52 h 63"/>
                  <a:gd name="T12" fmla="*/ 29 w 29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3">
                    <a:moveTo>
                      <a:pt x="29" y="63"/>
                    </a:moveTo>
                    <a:lnTo>
                      <a:pt x="25" y="33"/>
                    </a:lnTo>
                    <a:lnTo>
                      <a:pt x="16" y="18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8" y="52"/>
                    </a:lnTo>
                    <a:lnTo>
                      <a:pt x="29" y="63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2" name="Freeform 178"/>
              <p:cNvSpPr>
                <a:spLocks/>
              </p:cNvSpPr>
              <p:nvPr/>
            </p:nvSpPr>
            <p:spPr bwMode="auto">
              <a:xfrm>
                <a:off x="712" y="3834"/>
                <a:ext cx="38" cy="86"/>
              </a:xfrm>
              <a:custGeom>
                <a:avLst/>
                <a:gdLst>
                  <a:gd name="T0" fmla="*/ 4 w 38"/>
                  <a:gd name="T1" fmla="*/ 0 h 86"/>
                  <a:gd name="T2" fmla="*/ 4 w 38"/>
                  <a:gd name="T3" fmla="*/ 15 h 86"/>
                  <a:gd name="T4" fmla="*/ 0 w 38"/>
                  <a:gd name="T5" fmla="*/ 37 h 86"/>
                  <a:gd name="T6" fmla="*/ 0 w 38"/>
                  <a:gd name="T7" fmla="*/ 48 h 86"/>
                  <a:gd name="T8" fmla="*/ 4 w 38"/>
                  <a:gd name="T9" fmla="*/ 60 h 86"/>
                  <a:gd name="T10" fmla="*/ 17 w 38"/>
                  <a:gd name="T11" fmla="*/ 75 h 86"/>
                  <a:gd name="T12" fmla="*/ 38 w 38"/>
                  <a:gd name="T13" fmla="*/ 86 h 86"/>
                  <a:gd name="T14" fmla="*/ 38 w 38"/>
                  <a:gd name="T15" fmla="*/ 52 h 86"/>
                  <a:gd name="T16" fmla="*/ 33 w 38"/>
                  <a:gd name="T17" fmla="*/ 26 h 86"/>
                  <a:gd name="T18" fmla="*/ 21 w 38"/>
                  <a:gd name="T19" fmla="*/ 11 h 86"/>
                  <a:gd name="T20" fmla="*/ 4 w 38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86">
                    <a:moveTo>
                      <a:pt x="4" y="0"/>
                    </a:moveTo>
                    <a:lnTo>
                      <a:pt x="4" y="15"/>
                    </a:lnTo>
                    <a:lnTo>
                      <a:pt x="0" y="37"/>
                    </a:lnTo>
                    <a:lnTo>
                      <a:pt x="0" y="48"/>
                    </a:lnTo>
                    <a:lnTo>
                      <a:pt x="4" y="60"/>
                    </a:lnTo>
                    <a:lnTo>
                      <a:pt x="17" y="75"/>
                    </a:lnTo>
                    <a:lnTo>
                      <a:pt x="38" y="86"/>
                    </a:lnTo>
                    <a:lnTo>
                      <a:pt x="38" y="52"/>
                    </a:lnTo>
                    <a:lnTo>
                      <a:pt x="33" y="26"/>
                    </a:lnTo>
                    <a:lnTo>
                      <a:pt x="21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3" name="Freeform 179"/>
              <p:cNvSpPr>
                <a:spLocks/>
              </p:cNvSpPr>
              <p:nvPr/>
            </p:nvSpPr>
            <p:spPr bwMode="auto">
              <a:xfrm>
                <a:off x="3468" y="3718"/>
                <a:ext cx="46" cy="79"/>
              </a:xfrm>
              <a:custGeom>
                <a:avLst/>
                <a:gdLst>
                  <a:gd name="T0" fmla="*/ 4 w 46"/>
                  <a:gd name="T1" fmla="*/ 0 h 79"/>
                  <a:gd name="T2" fmla="*/ 0 w 46"/>
                  <a:gd name="T3" fmla="*/ 19 h 79"/>
                  <a:gd name="T4" fmla="*/ 0 w 46"/>
                  <a:gd name="T5" fmla="*/ 30 h 79"/>
                  <a:gd name="T6" fmla="*/ 4 w 46"/>
                  <a:gd name="T7" fmla="*/ 38 h 79"/>
                  <a:gd name="T8" fmla="*/ 29 w 46"/>
                  <a:gd name="T9" fmla="*/ 52 h 79"/>
                  <a:gd name="T10" fmla="*/ 37 w 46"/>
                  <a:gd name="T11" fmla="*/ 64 h 79"/>
                  <a:gd name="T12" fmla="*/ 37 w 46"/>
                  <a:gd name="T13" fmla="*/ 79 h 79"/>
                  <a:gd name="T14" fmla="*/ 41 w 46"/>
                  <a:gd name="T15" fmla="*/ 52 h 79"/>
                  <a:gd name="T16" fmla="*/ 46 w 46"/>
                  <a:gd name="T17" fmla="*/ 34 h 79"/>
                  <a:gd name="T18" fmla="*/ 37 w 46"/>
                  <a:gd name="T19" fmla="*/ 19 h 79"/>
                  <a:gd name="T20" fmla="*/ 25 w 46"/>
                  <a:gd name="T21" fmla="*/ 11 h 79"/>
                  <a:gd name="T22" fmla="*/ 4 w 46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79">
                    <a:moveTo>
                      <a:pt x="4" y="0"/>
                    </a:moveTo>
                    <a:lnTo>
                      <a:pt x="0" y="19"/>
                    </a:lnTo>
                    <a:lnTo>
                      <a:pt x="0" y="30"/>
                    </a:lnTo>
                    <a:lnTo>
                      <a:pt x="4" y="38"/>
                    </a:lnTo>
                    <a:lnTo>
                      <a:pt x="29" y="52"/>
                    </a:lnTo>
                    <a:lnTo>
                      <a:pt x="37" y="64"/>
                    </a:lnTo>
                    <a:lnTo>
                      <a:pt x="37" y="79"/>
                    </a:lnTo>
                    <a:lnTo>
                      <a:pt x="41" y="52"/>
                    </a:lnTo>
                    <a:lnTo>
                      <a:pt x="46" y="34"/>
                    </a:lnTo>
                    <a:lnTo>
                      <a:pt x="37" y="19"/>
                    </a:lnTo>
                    <a:lnTo>
                      <a:pt x="25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4" name="Freeform 180"/>
              <p:cNvSpPr>
                <a:spLocks/>
              </p:cNvSpPr>
              <p:nvPr/>
            </p:nvSpPr>
            <p:spPr bwMode="auto">
              <a:xfrm>
                <a:off x="3396" y="3718"/>
                <a:ext cx="67" cy="60"/>
              </a:xfrm>
              <a:custGeom>
                <a:avLst/>
                <a:gdLst>
                  <a:gd name="T0" fmla="*/ 67 w 67"/>
                  <a:gd name="T1" fmla="*/ 0 h 60"/>
                  <a:gd name="T2" fmla="*/ 42 w 67"/>
                  <a:gd name="T3" fmla="*/ 0 h 60"/>
                  <a:gd name="T4" fmla="*/ 34 w 67"/>
                  <a:gd name="T5" fmla="*/ 4 h 60"/>
                  <a:gd name="T6" fmla="*/ 30 w 67"/>
                  <a:gd name="T7" fmla="*/ 15 h 60"/>
                  <a:gd name="T8" fmla="*/ 26 w 67"/>
                  <a:gd name="T9" fmla="*/ 41 h 60"/>
                  <a:gd name="T10" fmla="*/ 17 w 67"/>
                  <a:gd name="T11" fmla="*/ 52 h 60"/>
                  <a:gd name="T12" fmla="*/ 0 w 67"/>
                  <a:gd name="T13" fmla="*/ 60 h 60"/>
                  <a:gd name="T14" fmla="*/ 30 w 67"/>
                  <a:gd name="T15" fmla="*/ 52 h 60"/>
                  <a:gd name="T16" fmla="*/ 46 w 67"/>
                  <a:gd name="T17" fmla="*/ 45 h 60"/>
                  <a:gd name="T18" fmla="*/ 59 w 67"/>
                  <a:gd name="T19" fmla="*/ 30 h 60"/>
                  <a:gd name="T20" fmla="*/ 63 w 67"/>
                  <a:gd name="T21" fmla="*/ 19 h 60"/>
                  <a:gd name="T22" fmla="*/ 67 w 67"/>
                  <a:gd name="T2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60">
                    <a:moveTo>
                      <a:pt x="67" y="0"/>
                    </a:moveTo>
                    <a:lnTo>
                      <a:pt x="42" y="0"/>
                    </a:lnTo>
                    <a:lnTo>
                      <a:pt x="34" y="4"/>
                    </a:lnTo>
                    <a:lnTo>
                      <a:pt x="30" y="15"/>
                    </a:lnTo>
                    <a:lnTo>
                      <a:pt x="26" y="41"/>
                    </a:lnTo>
                    <a:lnTo>
                      <a:pt x="17" y="52"/>
                    </a:lnTo>
                    <a:lnTo>
                      <a:pt x="0" y="60"/>
                    </a:lnTo>
                    <a:lnTo>
                      <a:pt x="30" y="52"/>
                    </a:lnTo>
                    <a:lnTo>
                      <a:pt x="46" y="45"/>
                    </a:lnTo>
                    <a:lnTo>
                      <a:pt x="59" y="30"/>
                    </a:lnTo>
                    <a:lnTo>
                      <a:pt x="63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5" name="Freeform 181"/>
              <p:cNvSpPr>
                <a:spLocks/>
              </p:cNvSpPr>
              <p:nvPr/>
            </p:nvSpPr>
            <p:spPr bwMode="auto">
              <a:xfrm>
                <a:off x="3472" y="3696"/>
                <a:ext cx="67" cy="22"/>
              </a:xfrm>
              <a:custGeom>
                <a:avLst/>
                <a:gdLst>
                  <a:gd name="T0" fmla="*/ 0 w 67"/>
                  <a:gd name="T1" fmla="*/ 22 h 22"/>
                  <a:gd name="T2" fmla="*/ 33 w 67"/>
                  <a:gd name="T3" fmla="*/ 22 h 22"/>
                  <a:gd name="T4" fmla="*/ 50 w 67"/>
                  <a:gd name="T5" fmla="*/ 15 h 22"/>
                  <a:gd name="T6" fmla="*/ 67 w 67"/>
                  <a:gd name="T7" fmla="*/ 4 h 22"/>
                  <a:gd name="T8" fmla="*/ 29 w 67"/>
                  <a:gd name="T9" fmla="*/ 0 h 22"/>
                  <a:gd name="T10" fmla="*/ 12 w 67"/>
                  <a:gd name="T11" fmla="*/ 7 h 22"/>
                  <a:gd name="T12" fmla="*/ 0 w 67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22">
                    <a:moveTo>
                      <a:pt x="0" y="22"/>
                    </a:moveTo>
                    <a:lnTo>
                      <a:pt x="33" y="22"/>
                    </a:lnTo>
                    <a:lnTo>
                      <a:pt x="50" y="15"/>
                    </a:lnTo>
                    <a:lnTo>
                      <a:pt x="67" y="4"/>
                    </a:lnTo>
                    <a:lnTo>
                      <a:pt x="29" y="0"/>
                    </a:lnTo>
                    <a:lnTo>
                      <a:pt x="12" y="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6" name="Freeform 182"/>
              <p:cNvSpPr>
                <a:spLocks/>
              </p:cNvSpPr>
              <p:nvPr/>
            </p:nvSpPr>
            <p:spPr bwMode="auto">
              <a:xfrm>
                <a:off x="3141" y="3666"/>
                <a:ext cx="59" cy="78"/>
              </a:xfrm>
              <a:custGeom>
                <a:avLst/>
                <a:gdLst>
                  <a:gd name="T0" fmla="*/ 54 w 59"/>
                  <a:gd name="T1" fmla="*/ 0 h 78"/>
                  <a:gd name="T2" fmla="*/ 42 w 59"/>
                  <a:gd name="T3" fmla="*/ 7 h 78"/>
                  <a:gd name="T4" fmla="*/ 21 w 59"/>
                  <a:gd name="T5" fmla="*/ 19 h 78"/>
                  <a:gd name="T6" fmla="*/ 4 w 59"/>
                  <a:gd name="T7" fmla="*/ 41 h 78"/>
                  <a:gd name="T8" fmla="*/ 0 w 59"/>
                  <a:gd name="T9" fmla="*/ 60 h 78"/>
                  <a:gd name="T10" fmla="*/ 0 w 59"/>
                  <a:gd name="T11" fmla="*/ 78 h 78"/>
                  <a:gd name="T12" fmla="*/ 29 w 59"/>
                  <a:gd name="T13" fmla="*/ 56 h 78"/>
                  <a:gd name="T14" fmla="*/ 42 w 59"/>
                  <a:gd name="T15" fmla="*/ 48 h 78"/>
                  <a:gd name="T16" fmla="*/ 50 w 59"/>
                  <a:gd name="T17" fmla="*/ 34 h 78"/>
                  <a:gd name="T18" fmla="*/ 59 w 59"/>
                  <a:gd name="T19" fmla="*/ 19 h 78"/>
                  <a:gd name="T20" fmla="*/ 54 w 59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78">
                    <a:moveTo>
                      <a:pt x="54" y="0"/>
                    </a:moveTo>
                    <a:lnTo>
                      <a:pt x="42" y="7"/>
                    </a:lnTo>
                    <a:lnTo>
                      <a:pt x="21" y="19"/>
                    </a:lnTo>
                    <a:lnTo>
                      <a:pt x="4" y="41"/>
                    </a:lnTo>
                    <a:lnTo>
                      <a:pt x="0" y="60"/>
                    </a:lnTo>
                    <a:lnTo>
                      <a:pt x="0" y="78"/>
                    </a:lnTo>
                    <a:lnTo>
                      <a:pt x="29" y="56"/>
                    </a:lnTo>
                    <a:lnTo>
                      <a:pt x="42" y="48"/>
                    </a:lnTo>
                    <a:lnTo>
                      <a:pt x="50" y="34"/>
                    </a:lnTo>
                    <a:lnTo>
                      <a:pt x="59" y="1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7" name="Freeform 183"/>
              <p:cNvSpPr>
                <a:spLocks/>
              </p:cNvSpPr>
              <p:nvPr/>
            </p:nvSpPr>
            <p:spPr bwMode="auto">
              <a:xfrm>
                <a:off x="352" y="3401"/>
                <a:ext cx="138" cy="97"/>
              </a:xfrm>
              <a:custGeom>
                <a:avLst/>
                <a:gdLst>
                  <a:gd name="T0" fmla="*/ 134 w 138"/>
                  <a:gd name="T1" fmla="*/ 33 h 97"/>
                  <a:gd name="T2" fmla="*/ 138 w 138"/>
                  <a:gd name="T3" fmla="*/ 48 h 97"/>
                  <a:gd name="T4" fmla="*/ 138 w 138"/>
                  <a:gd name="T5" fmla="*/ 63 h 97"/>
                  <a:gd name="T6" fmla="*/ 134 w 138"/>
                  <a:gd name="T7" fmla="*/ 75 h 97"/>
                  <a:gd name="T8" fmla="*/ 125 w 138"/>
                  <a:gd name="T9" fmla="*/ 86 h 97"/>
                  <a:gd name="T10" fmla="*/ 104 w 138"/>
                  <a:gd name="T11" fmla="*/ 93 h 97"/>
                  <a:gd name="T12" fmla="*/ 79 w 138"/>
                  <a:gd name="T13" fmla="*/ 97 h 97"/>
                  <a:gd name="T14" fmla="*/ 46 w 138"/>
                  <a:gd name="T15" fmla="*/ 97 h 97"/>
                  <a:gd name="T16" fmla="*/ 0 w 138"/>
                  <a:gd name="T17" fmla="*/ 93 h 97"/>
                  <a:gd name="T18" fmla="*/ 8 w 138"/>
                  <a:gd name="T19" fmla="*/ 71 h 97"/>
                  <a:gd name="T20" fmla="*/ 21 w 138"/>
                  <a:gd name="T21" fmla="*/ 48 h 97"/>
                  <a:gd name="T22" fmla="*/ 37 w 138"/>
                  <a:gd name="T23" fmla="*/ 26 h 97"/>
                  <a:gd name="T24" fmla="*/ 54 w 138"/>
                  <a:gd name="T25" fmla="*/ 11 h 97"/>
                  <a:gd name="T26" fmla="*/ 75 w 138"/>
                  <a:gd name="T27" fmla="*/ 0 h 97"/>
                  <a:gd name="T28" fmla="*/ 96 w 138"/>
                  <a:gd name="T29" fmla="*/ 0 h 97"/>
                  <a:gd name="T30" fmla="*/ 117 w 138"/>
                  <a:gd name="T31" fmla="*/ 11 h 97"/>
                  <a:gd name="T32" fmla="*/ 134 w 138"/>
                  <a:gd name="T33" fmla="*/ 3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8" h="97">
                    <a:moveTo>
                      <a:pt x="134" y="33"/>
                    </a:moveTo>
                    <a:lnTo>
                      <a:pt x="138" y="48"/>
                    </a:lnTo>
                    <a:lnTo>
                      <a:pt x="138" y="63"/>
                    </a:lnTo>
                    <a:lnTo>
                      <a:pt x="134" y="75"/>
                    </a:lnTo>
                    <a:lnTo>
                      <a:pt x="125" y="86"/>
                    </a:lnTo>
                    <a:lnTo>
                      <a:pt x="104" y="93"/>
                    </a:lnTo>
                    <a:lnTo>
                      <a:pt x="79" y="97"/>
                    </a:lnTo>
                    <a:lnTo>
                      <a:pt x="46" y="97"/>
                    </a:lnTo>
                    <a:lnTo>
                      <a:pt x="0" y="93"/>
                    </a:lnTo>
                    <a:lnTo>
                      <a:pt x="8" y="71"/>
                    </a:lnTo>
                    <a:lnTo>
                      <a:pt x="21" y="48"/>
                    </a:lnTo>
                    <a:lnTo>
                      <a:pt x="37" y="26"/>
                    </a:lnTo>
                    <a:lnTo>
                      <a:pt x="54" y="11"/>
                    </a:lnTo>
                    <a:lnTo>
                      <a:pt x="75" y="0"/>
                    </a:lnTo>
                    <a:lnTo>
                      <a:pt x="96" y="0"/>
                    </a:lnTo>
                    <a:lnTo>
                      <a:pt x="117" y="11"/>
                    </a:lnTo>
                    <a:lnTo>
                      <a:pt x="134" y="33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8" name="Freeform 184"/>
              <p:cNvSpPr>
                <a:spLocks/>
              </p:cNvSpPr>
              <p:nvPr/>
            </p:nvSpPr>
            <p:spPr bwMode="auto">
              <a:xfrm>
                <a:off x="369" y="3464"/>
                <a:ext cx="83" cy="23"/>
              </a:xfrm>
              <a:custGeom>
                <a:avLst/>
                <a:gdLst>
                  <a:gd name="T0" fmla="*/ 0 w 83"/>
                  <a:gd name="T1" fmla="*/ 19 h 23"/>
                  <a:gd name="T2" fmla="*/ 37 w 83"/>
                  <a:gd name="T3" fmla="*/ 23 h 23"/>
                  <a:gd name="T4" fmla="*/ 58 w 83"/>
                  <a:gd name="T5" fmla="*/ 23 h 23"/>
                  <a:gd name="T6" fmla="*/ 75 w 83"/>
                  <a:gd name="T7" fmla="*/ 15 h 23"/>
                  <a:gd name="T8" fmla="*/ 83 w 83"/>
                  <a:gd name="T9" fmla="*/ 0 h 23"/>
                  <a:gd name="T10" fmla="*/ 0 w 83"/>
                  <a:gd name="T11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23">
                    <a:moveTo>
                      <a:pt x="0" y="19"/>
                    </a:moveTo>
                    <a:lnTo>
                      <a:pt x="37" y="23"/>
                    </a:lnTo>
                    <a:lnTo>
                      <a:pt x="58" y="23"/>
                    </a:lnTo>
                    <a:lnTo>
                      <a:pt x="75" y="15"/>
                    </a:lnTo>
                    <a:lnTo>
                      <a:pt x="8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9" name="Freeform 185"/>
              <p:cNvSpPr>
                <a:spLocks/>
              </p:cNvSpPr>
              <p:nvPr/>
            </p:nvSpPr>
            <p:spPr bwMode="auto">
              <a:xfrm>
                <a:off x="369" y="3464"/>
                <a:ext cx="83" cy="23"/>
              </a:xfrm>
              <a:custGeom>
                <a:avLst/>
                <a:gdLst>
                  <a:gd name="T0" fmla="*/ 0 w 83"/>
                  <a:gd name="T1" fmla="*/ 19 h 23"/>
                  <a:gd name="T2" fmla="*/ 37 w 83"/>
                  <a:gd name="T3" fmla="*/ 23 h 23"/>
                  <a:gd name="T4" fmla="*/ 58 w 83"/>
                  <a:gd name="T5" fmla="*/ 23 h 23"/>
                  <a:gd name="T6" fmla="*/ 75 w 83"/>
                  <a:gd name="T7" fmla="*/ 15 h 23"/>
                  <a:gd name="T8" fmla="*/ 83 w 8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3">
                    <a:moveTo>
                      <a:pt x="0" y="19"/>
                    </a:moveTo>
                    <a:lnTo>
                      <a:pt x="37" y="23"/>
                    </a:lnTo>
                    <a:lnTo>
                      <a:pt x="58" y="23"/>
                    </a:lnTo>
                    <a:lnTo>
                      <a:pt x="75" y="15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BFD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0" name="Freeform 186"/>
              <p:cNvSpPr>
                <a:spLocks/>
              </p:cNvSpPr>
              <p:nvPr/>
            </p:nvSpPr>
            <p:spPr bwMode="auto">
              <a:xfrm>
                <a:off x="302" y="3151"/>
                <a:ext cx="146" cy="157"/>
              </a:xfrm>
              <a:custGeom>
                <a:avLst/>
                <a:gdLst>
                  <a:gd name="T0" fmla="*/ 8 w 146"/>
                  <a:gd name="T1" fmla="*/ 0 h 157"/>
                  <a:gd name="T2" fmla="*/ 0 w 146"/>
                  <a:gd name="T3" fmla="*/ 22 h 157"/>
                  <a:gd name="T4" fmla="*/ 0 w 146"/>
                  <a:gd name="T5" fmla="*/ 52 h 157"/>
                  <a:gd name="T6" fmla="*/ 0 w 146"/>
                  <a:gd name="T7" fmla="*/ 86 h 157"/>
                  <a:gd name="T8" fmla="*/ 8 w 146"/>
                  <a:gd name="T9" fmla="*/ 112 h 157"/>
                  <a:gd name="T10" fmla="*/ 20 w 146"/>
                  <a:gd name="T11" fmla="*/ 138 h 157"/>
                  <a:gd name="T12" fmla="*/ 46 w 146"/>
                  <a:gd name="T13" fmla="*/ 153 h 157"/>
                  <a:gd name="T14" fmla="*/ 75 w 146"/>
                  <a:gd name="T15" fmla="*/ 157 h 157"/>
                  <a:gd name="T16" fmla="*/ 92 w 146"/>
                  <a:gd name="T17" fmla="*/ 157 h 157"/>
                  <a:gd name="T18" fmla="*/ 117 w 146"/>
                  <a:gd name="T19" fmla="*/ 149 h 157"/>
                  <a:gd name="T20" fmla="*/ 129 w 146"/>
                  <a:gd name="T21" fmla="*/ 138 h 157"/>
                  <a:gd name="T22" fmla="*/ 142 w 146"/>
                  <a:gd name="T23" fmla="*/ 130 h 157"/>
                  <a:gd name="T24" fmla="*/ 146 w 146"/>
                  <a:gd name="T25" fmla="*/ 119 h 157"/>
                  <a:gd name="T26" fmla="*/ 146 w 146"/>
                  <a:gd name="T27" fmla="*/ 108 h 157"/>
                  <a:gd name="T28" fmla="*/ 142 w 146"/>
                  <a:gd name="T29" fmla="*/ 86 h 157"/>
                  <a:gd name="T30" fmla="*/ 121 w 146"/>
                  <a:gd name="T31" fmla="*/ 60 h 157"/>
                  <a:gd name="T32" fmla="*/ 62 w 146"/>
                  <a:gd name="T33" fmla="*/ 18 h 157"/>
                  <a:gd name="T34" fmla="*/ 33 w 146"/>
                  <a:gd name="T35" fmla="*/ 4 h 157"/>
                  <a:gd name="T36" fmla="*/ 8 w 146"/>
                  <a:gd name="T3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6" h="157">
                    <a:moveTo>
                      <a:pt x="8" y="0"/>
                    </a:moveTo>
                    <a:lnTo>
                      <a:pt x="0" y="22"/>
                    </a:lnTo>
                    <a:lnTo>
                      <a:pt x="0" y="52"/>
                    </a:lnTo>
                    <a:lnTo>
                      <a:pt x="0" y="86"/>
                    </a:lnTo>
                    <a:lnTo>
                      <a:pt x="8" y="112"/>
                    </a:lnTo>
                    <a:lnTo>
                      <a:pt x="20" y="138"/>
                    </a:lnTo>
                    <a:lnTo>
                      <a:pt x="46" y="153"/>
                    </a:lnTo>
                    <a:lnTo>
                      <a:pt x="75" y="157"/>
                    </a:lnTo>
                    <a:lnTo>
                      <a:pt x="92" y="157"/>
                    </a:lnTo>
                    <a:lnTo>
                      <a:pt x="117" y="149"/>
                    </a:lnTo>
                    <a:lnTo>
                      <a:pt x="129" y="138"/>
                    </a:lnTo>
                    <a:lnTo>
                      <a:pt x="142" y="130"/>
                    </a:lnTo>
                    <a:lnTo>
                      <a:pt x="146" y="119"/>
                    </a:lnTo>
                    <a:lnTo>
                      <a:pt x="146" y="108"/>
                    </a:lnTo>
                    <a:lnTo>
                      <a:pt x="142" y="86"/>
                    </a:lnTo>
                    <a:lnTo>
                      <a:pt x="121" y="60"/>
                    </a:lnTo>
                    <a:lnTo>
                      <a:pt x="62" y="18"/>
                    </a:lnTo>
                    <a:lnTo>
                      <a:pt x="33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1" name="Freeform 187"/>
              <p:cNvSpPr>
                <a:spLocks/>
              </p:cNvSpPr>
              <p:nvPr/>
            </p:nvSpPr>
            <p:spPr bwMode="auto">
              <a:xfrm>
                <a:off x="339" y="3188"/>
                <a:ext cx="46" cy="86"/>
              </a:xfrm>
              <a:custGeom>
                <a:avLst/>
                <a:gdLst>
                  <a:gd name="T0" fmla="*/ 0 w 46"/>
                  <a:gd name="T1" fmla="*/ 0 h 86"/>
                  <a:gd name="T2" fmla="*/ 9 w 46"/>
                  <a:gd name="T3" fmla="*/ 49 h 86"/>
                  <a:gd name="T4" fmla="*/ 17 w 46"/>
                  <a:gd name="T5" fmla="*/ 71 h 86"/>
                  <a:gd name="T6" fmla="*/ 30 w 46"/>
                  <a:gd name="T7" fmla="*/ 79 h 86"/>
                  <a:gd name="T8" fmla="*/ 46 w 46"/>
                  <a:gd name="T9" fmla="*/ 86 h 86"/>
                  <a:gd name="T10" fmla="*/ 0 w 46"/>
                  <a:gd name="T1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86">
                    <a:moveTo>
                      <a:pt x="0" y="0"/>
                    </a:moveTo>
                    <a:lnTo>
                      <a:pt x="9" y="49"/>
                    </a:lnTo>
                    <a:lnTo>
                      <a:pt x="17" y="71"/>
                    </a:lnTo>
                    <a:lnTo>
                      <a:pt x="30" y="79"/>
                    </a:lnTo>
                    <a:lnTo>
                      <a:pt x="46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2" name="Freeform 188"/>
              <p:cNvSpPr>
                <a:spLocks/>
              </p:cNvSpPr>
              <p:nvPr/>
            </p:nvSpPr>
            <p:spPr bwMode="auto">
              <a:xfrm>
                <a:off x="339" y="3188"/>
                <a:ext cx="46" cy="86"/>
              </a:xfrm>
              <a:custGeom>
                <a:avLst/>
                <a:gdLst>
                  <a:gd name="T0" fmla="*/ 0 w 46"/>
                  <a:gd name="T1" fmla="*/ 0 h 86"/>
                  <a:gd name="T2" fmla="*/ 9 w 46"/>
                  <a:gd name="T3" fmla="*/ 49 h 86"/>
                  <a:gd name="T4" fmla="*/ 17 w 46"/>
                  <a:gd name="T5" fmla="*/ 71 h 86"/>
                  <a:gd name="T6" fmla="*/ 30 w 46"/>
                  <a:gd name="T7" fmla="*/ 79 h 86"/>
                  <a:gd name="T8" fmla="*/ 46 w 46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6">
                    <a:moveTo>
                      <a:pt x="0" y="0"/>
                    </a:moveTo>
                    <a:lnTo>
                      <a:pt x="9" y="49"/>
                    </a:lnTo>
                    <a:lnTo>
                      <a:pt x="17" y="71"/>
                    </a:lnTo>
                    <a:lnTo>
                      <a:pt x="30" y="79"/>
                    </a:lnTo>
                    <a:lnTo>
                      <a:pt x="46" y="86"/>
                    </a:lnTo>
                  </a:path>
                </a:pathLst>
              </a:custGeom>
              <a:noFill/>
              <a:ln w="0">
                <a:solidFill>
                  <a:srgbClr val="BFD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3" name="Freeform 189"/>
              <p:cNvSpPr>
                <a:spLocks/>
              </p:cNvSpPr>
              <p:nvPr/>
            </p:nvSpPr>
            <p:spPr bwMode="auto">
              <a:xfrm>
                <a:off x="1843" y="3703"/>
                <a:ext cx="180" cy="45"/>
              </a:xfrm>
              <a:custGeom>
                <a:avLst/>
                <a:gdLst>
                  <a:gd name="T0" fmla="*/ 180 w 180"/>
                  <a:gd name="T1" fmla="*/ 26 h 45"/>
                  <a:gd name="T2" fmla="*/ 176 w 180"/>
                  <a:gd name="T3" fmla="*/ 34 h 45"/>
                  <a:gd name="T4" fmla="*/ 163 w 180"/>
                  <a:gd name="T5" fmla="*/ 41 h 45"/>
                  <a:gd name="T6" fmla="*/ 138 w 180"/>
                  <a:gd name="T7" fmla="*/ 45 h 45"/>
                  <a:gd name="T8" fmla="*/ 113 w 180"/>
                  <a:gd name="T9" fmla="*/ 45 h 45"/>
                  <a:gd name="T10" fmla="*/ 50 w 180"/>
                  <a:gd name="T11" fmla="*/ 41 h 45"/>
                  <a:gd name="T12" fmla="*/ 21 w 180"/>
                  <a:gd name="T13" fmla="*/ 34 h 45"/>
                  <a:gd name="T14" fmla="*/ 0 w 180"/>
                  <a:gd name="T15" fmla="*/ 26 h 45"/>
                  <a:gd name="T16" fmla="*/ 46 w 180"/>
                  <a:gd name="T17" fmla="*/ 11 h 45"/>
                  <a:gd name="T18" fmla="*/ 100 w 180"/>
                  <a:gd name="T19" fmla="*/ 4 h 45"/>
                  <a:gd name="T20" fmla="*/ 121 w 180"/>
                  <a:gd name="T21" fmla="*/ 0 h 45"/>
                  <a:gd name="T22" fmla="*/ 146 w 180"/>
                  <a:gd name="T23" fmla="*/ 4 h 45"/>
                  <a:gd name="T24" fmla="*/ 163 w 180"/>
                  <a:gd name="T25" fmla="*/ 11 h 45"/>
                  <a:gd name="T26" fmla="*/ 180 w 180"/>
                  <a:gd name="T27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45">
                    <a:moveTo>
                      <a:pt x="180" y="26"/>
                    </a:moveTo>
                    <a:lnTo>
                      <a:pt x="176" y="34"/>
                    </a:lnTo>
                    <a:lnTo>
                      <a:pt x="163" y="41"/>
                    </a:lnTo>
                    <a:lnTo>
                      <a:pt x="138" y="45"/>
                    </a:lnTo>
                    <a:lnTo>
                      <a:pt x="113" y="45"/>
                    </a:lnTo>
                    <a:lnTo>
                      <a:pt x="50" y="41"/>
                    </a:lnTo>
                    <a:lnTo>
                      <a:pt x="21" y="34"/>
                    </a:lnTo>
                    <a:lnTo>
                      <a:pt x="0" y="26"/>
                    </a:lnTo>
                    <a:lnTo>
                      <a:pt x="46" y="11"/>
                    </a:lnTo>
                    <a:lnTo>
                      <a:pt x="100" y="4"/>
                    </a:lnTo>
                    <a:lnTo>
                      <a:pt x="121" y="0"/>
                    </a:lnTo>
                    <a:lnTo>
                      <a:pt x="146" y="4"/>
                    </a:lnTo>
                    <a:lnTo>
                      <a:pt x="163" y="11"/>
                    </a:lnTo>
                    <a:lnTo>
                      <a:pt x="180" y="26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4" name="Freeform 190"/>
              <p:cNvSpPr>
                <a:spLocks/>
              </p:cNvSpPr>
              <p:nvPr/>
            </p:nvSpPr>
            <p:spPr bwMode="auto">
              <a:xfrm>
                <a:off x="1822" y="3744"/>
                <a:ext cx="159" cy="90"/>
              </a:xfrm>
              <a:custGeom>
                <a:avLst/>
                <a:gdLst>
                  <a:gd name="T0" fmla="*/ 155 w 159"/>
                  <a:gd name="T1" fmla="*/ 8 h 90"/>
                  <a:gd name="T2" fmla="*/ 159 w 159"/>
                  <a:gd name="T3" fmla="*/ 15 h 90"/>
                  <a:gd name="T4" fmla="*/ 151 w 159"/>
                  <a:gd name="T5" fmla="*/ 26 h 90"/>
                  <a:gd name="T6" fmla="*/ 134 w 159"/>
                  <a:gd name="T7" fmla="*/ 41 h 90"/>
                  <a:gd name="T8" fmla="*/ 109 w 159"/>
                  <a:gd name="T9" fmla="*/ 56 h 90"/>
                  <a:gd name="T10" fmla="*/ 54 w 159"/>
                  <a:gd name="T11" fmla="*/ 82 h 90"/>
                  <a:gd name="T12" fmla="*/ 25 w 159"/>
                  <a:gd name="T13" fmla="*/ 90 h 90"/>
                  <a:gd name="T14" fmla="*/ 0 w 159"/>
                  <a:gd name="T15" fmla="*/ 90 h 90"/>
                  <a:gd name="T16" fmla="*/ 33 w 159"/>
                  <a:gd name="T17" fmla="*/ 56 h 90"/>
                  <a:gd name="T18" fmla="*/ 71 w 159"/>
                  <a:gd name="T19" fmla="*/ 23 h 90"/>
                  <a:gd name="T20" fmla="*/ 92 w 159"/>
                  <a:gd name="T21" fmla="*/ 12 h 90"/>
                  <a:gd name="T22" fmla="*/ 113 w 159"/>
                  <a:gd name="T23" fmla="*/ 4 h 90"/>
                  <a:gd name="T24" fmla="*/ 134 w 159"/>
                  <a:gd name="T25" fmla="*/ 0 h 90"/>
                  <a:gd name="T26" fmla="*/ 155 w 159"/>
                  <a:gd name="T27" fmla="*/ 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9" h="90">
                    <a:moveTo>
                      <a:pt x="155" y="8"/>
                    </a:moveTo>
                    <a:lnTo>
                      <a:pt x="159" y="15"/>
                    </a:lnTo>
                    <a:lnTo>
                      <a:pt x="151" y="26"/>
                    </a:lnTo>
                    <a:lnTo>
                      <a:pt x="134" y="41"/>
                    </a:lnTo>
                    <a:lnTo>
                      <a:pt x="109" y="56"/>
                    </a:lnTo>
                    <a:lnTo>
                      <a:pt x="54" y="82"/>
                    </a:lnTo>
                    <a:lnTo>
                      <a:pt x="25" y="90"/>
                    </a:lnTo>
                    <a:lnTo>
                      <a:pt x="0" y="90"/>
                    </a:lnTo>
                    <a:lnTo>
                      <a:pt x="33" y="56"/>
                    </a:lnTo>
                    <a:lnTo>
                      <a:pt x="71" y="23"/>
                    </a:lnTo>
                    <a:lnTo>
                      <a:pt x="92" y="12"/>
                    </a:lnTo>
                    <a:lnTo>
                      <a:pt x="113" y="4"/>
                    </a:lnTo>
                    <a:lnTo>
                      <a:pt x="134" y="0"/>
                    </a:lnTo>
                    <a:lnTo>
                      <a:pt x="155" y="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5" name="Freeform 191"/>
              <p:cNvSpPr>
                <a:spLocks/>
              </p:cNvSpPr>
              <p:nvPr/>
            </p:nvSpPr>
            <p:spPr bwMode="auto">
              <a:xfrm>
                <a:off x="2060" y="3819"/>
                <a:ext cx="51" cy="71"/>
              </a:xfrm>
              <a:custGeom>
                <a:avLst/>
                <a:gdLst>
                  <a:gd name="T0" fmla="*/ 5 w 51"/>
                  <a:gd name="T1" fmla="*/ 0 h 71"/>
                  <a:gd name="T2" fmla="*/ 0 w 51"/>
                  <a:gd name="T3" fmla="*/ 19 h 71"/>
                  <a:gd name="T4" fmla="*/ 5 w 51"/>
                  <a:gd name="T5" fmla="*/ 26 h 71"/>
                  <a:gd name="T6" fmla="*/ 13 w 51"/>
                  <a:gd name="T7" fmla="*/ 34 h 71"/>
                  <a:gd name="T8" fmla="*/ 38 w 51"/>
                  <a:gd name="T9" fmla="*/ 45 h 71"/>
                  <a:gd name="T10" fmla="*/ 47 w 51"/>
                  <a:gd name="T11" fmla="*/ 56 h 71"/>
                  <a:gd name="T12" fmla="*/ 51 w 51"/>
                  <a:gd name="T13" fmla="*/ 71 h 71"/>
                  <a:gd name="T14" fmla="*/ 51 w 51"/>
                  <a:gd name="T15" fmla="*/ 45 h 71"/>
                  <a:gd name="T16" fmla="*/ 51 w 51"/>
                  <a:gd name="T17" fmla="*/ 26 h 71"/>
                  <a:gd name="T18" fmla="*/ 38 w 51"/>
                  <a:gd name="T19" fmla="*/ 11 h 71"/>
                  <a:gd name="T20" fmla="*/ 26 w 51"/>
                  <a:gd name="T21" fmla="*/ 4 h 71"/>
                  <a:gd name="T22" fmla="*/ 5 w 51"/>
                  <a:gd name="T2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1">
                    <a:moveTo>
                      <a:pt x="5" y="0"/>
                    </a:moveTo>
                    <a:lnTo>
                      <a:pt x="0" y="19"/>
                    </a:lnTo>
                    <a:lnTo>
                      <a:pt x="5" y="26"/>
                    </a:lnTo>
                    <a:lnTo>
                      <a:pt x="13" y="34"/>
                    </a:lnTo>
                    <a:lnTo>
                      <a:pt x="38" y="45"/>
                    </a:lnTo>
                    <a:lnTo>
                      <a:pt x="47" y="56"/>
                    </a:lnTo>
                    <a:lnTo>
                      <a:pt x="51" y="71"/>
                    </a:lnTo>
                    <a:lnTo>
                      <a:pt x="51" y="45"/>
                    </a:lnTo>
                    <a:lnTo>
                      <a:pt x="51" y="26"/>
                    </a:lnTo>
                    <a:lnTo>
                      <a:pt x="38" y="11"/>
                    </a:lnTo>
                    <a:lnTo>
                      <a:pt x="26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6" name="Freeform 192"/>
              <p:cNvSpPr>
                <a:spLocks/>
              </p:cNvSpPr>
              <p:nvPr/>
            </p:nvSpPr>
            <p:spPr bwMode="auto">
              <a:xfrm>
                <a:off x="2111" y="3636"/>
                <a:ext cx="46" cy="75"/>
              </a:xfrm>
              <a:custGeom>
                <a:avLst/>
                <a:gdLst>
                  <a:gd name="T0" fmla="*/ 46 w 46"/>
                  <a:gd name="T1" fmla="*/ 75 h 75"/>
                  <a:gd name="T2" fmla="*/ 46 w 46"/>
                  <a:gd name="T3" fmla="*/ 49 h 75"/>
                  <a:gd name="T4" fmla="*/ 37 w 46"/>
                  <a:gd name="T5" fmla="*/ 30 h 75"/>
                  <a:gd name="T6" fmla="*/ 21 w 46"/>
                  <a:gd name="T7" fmla="*/ 11 h 75"/>
                  <a:gd name="T8" fmla="*/ 0 w 46"/>
                  <a:gd name="T9" fmla="*/ 0 h 75"/>
                  <a:gd name="T10" fmla="*/ 0 w 46"/>
                  <a:gd name="T11" fmla="*/ 22 h 75"/>
                  <a:gd name="T12" fmla="*/ 4 w 46"/>
                  <a:gd name="T13" fmla="*/ 49 h 75"/>
                  <a:gd name="T14" fmla="*/ 16 w 46"/>
                  <a:gd name="T15" fmla="*/ 67 h 75"/>
                  <a:gd name="T16" fmla="*/ 29 w 46"/>
                  <a:gd name="T17" fmla="*/ 75 h 75"/>
                  <a:gd name="T18" fmla="*/ 46 w 46"/>
                  <a:gd name="T1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75">
                    <a:moveTo>
                      <a:pt x="46" y="75"/>
                    </a:moveTo>
                    <a:lnTo>
                      <a:pt x="46" y="49"/>
                    </a:lnTo>
                    <a:lnTo>
                      <a:pt x="37" y="30"/>
                    </a:lnTo>
                    <a:lnTo>
                      <a:pt x="21" y="1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4" y="49"/>
                    </a:lnTo>
                    <a:lnTo>
                      <a:pt x="16" y="67"/>
                    </a:lnTo>
                    <a:lnTo>
                      <a:pt x="29" y="75"/>
                    </a:lnTo>
                    <a:lnTo>
                      <a:pt x="46" y="75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7" name="Freeform 193"/>
              <p:cNvSpPr>
                <a:spLocks/>
              </p:cNvSpPr>
              <p:nvPr/>
            </p:nvSpPr>
            <p:spPr bwMode="auto">
              <a:xfrm>
                <a:off x="2563" y="3528"/>
                <a:ext cx="54" cy="86"/>
              </a:xfrm>
              <a:custGeom>
                <a:avLst/>
                <a:gdLst>
                  <a:gd name="T0" fmla="*/ 42 w 54"/>
                  <a:gd name="T1" fmla="*/ 86 h 86"/>
                  <a:gd name="T2" fmla="*/ 54 w 54"/>
                  <a:gd name="T3" fmla="*/ 63 h 86"/>
                  <a:gd name="T4" fmla="*/ 50 w 54"/>
                  <a:gd name="T5" fmla="*/ 52 h 86"/>
                  <a:gd name="T6" fmla="*/ 42 w 54"/>
                  <a:gd name="T7" fmla="*/ 41 h 86"/>
                  <a:gd name="T8" fmla="*/ 13 w 54"/>
                  <a:gd name="T9" fmla="*/ 18 h 86"/>
                  <a:gd name="T10" fmla="*/ 4 w 54"/>
                  <a:gd name="T11" fmla="*/ 7 h 86"/>
                  <a:gd name="T12" fmla="*/ 4 w 54"/>
                  <a:gd name="T13" fmla="*/ 0 h 86"/>
                  <a:gd name="T14" fmla="*/ 0 w 54"/>
                  <a:gd name="T15" fmla="*/ 30 h 86"/>
                  <a:gd name="T16" fmla="*/ 4 w 54"/>
                  <a:gd name="T17" fmla="*/ 56 h 86"/>
                  <a:gd name="T18" fmla="*/ 17 w 54"/>
                  <a:gd name="T19" fmla="*/ 74 h 86"/>
                  <a:gd name="T20" fmla="*/ 42 w 54"/>
                  <a:gd name="T2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86">
                    <a:moveTo>
                      <a:pt x="42" y="86"/>
                    </a:moveTo>
                    <a:lnTo>
                      <a:pt x="54" y="63"/>
                    </a:lnTo>
                    <a:lnTo>
                      <a:pt x="50" y="52"/>
                    </a:lnTo>
                    <a:lnTo>
                      <a:pt x="42" y="41"/>
                    </a:lnTo>
                    <a:lnTo>
                      <a:pt x="13" y="18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0" y="30"/>
                    </a:lnTo>
                    <a:lnTo>
                      <a:pt x="4" y="56"/>
                    </a:lnTo>
                    <a:lnTo>
                      <a:pt x="17" y="74"/>
                    </a:lnTo>
                    <a:lnTo>
                      <a:pt x="42" y="86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8" name="Freeform 194"/>
              <p:cNvSpPr>
                <a:spLocks/>
              </p:cNvSpPr>
              <p:nvPr/>
            </p:nvSpPr>
            <p:spPr bwMode="auto">
              <a:xfrm>
                <a:off x="159" y="2647"/>
                <a:ext cx="151" cy="56"/>
              </a:xfrm>
              <a:custGeom>
                <a:avLst/>
                <a:gdLst>
                  <a:gd name="T0" fmla="*/ 151 w 151"/>
                  <a:gd name="T1" fmla="*/ 52 h 56"/>
                  <a:gd name="T2" fmla="*/ 151 w 151"/>
                  <a:gd name="T3" fmla="*/ 45 h 56"/>
                  <a:gd name="T4" fmla="*/ 147 w 151"/>
                  <a:gd name="T5" fmla="*/ 33 h 56"/>
                  <a:gd name="T6" fmla="*/ 138 w 151"/>
                  <a:gd name="T7" fmla="*/ 26 h 56"/>
                  <a:gd name="T8" fmla="*/ 122 w 151"/>
                  <a:gd name="T9" fmla="*/ 15 h 56"/>
                  <a:gd name="T10" fmla="*/ 101 w 151"/>
                  <a:gd name="T11" fmla="*/ 7 h 56"/>
                  <a:gd name="T12" fmla="*/ 71 w 151"/>
                  <a:gd name="T13" fmla="*/ 4 h 56"/>
                  <a:gd name="T14" fmla="*/ 38 w 151"/>
                  <a:gd name="T15" fmla="*/ 0 h 56"/>
                  <a:gd name="T16" fmla="*/ 0 w 151"/>
                  <a:gd name="T17" fmla="*/ 7 h 56"/>
                  <a:gd name="T18" fmla="*/ 38 w 151"/>
                  <a:gd name="T19" fmla="*/ 22 h 56"/>
                  <a:gd name="T20" fmla="*/ 88 w 151"/>
                  <a:gd name="T21" fmla="*/ 45 h 56"/>
                  <a:gd name="T22" fmla="*/ 130 w 151"/>
                  <a:gd name="T23" fmla="*/ 56 h 56"/>
                  <a:gd name="T24" fmla="*/ 143 w 151"/>
                  <a:gd name="T25" fmla="*/ 56 h 56"/>
                  <a:gd name="T26" fmla="*/ 151 w 151"/>
                  <a:gd name="T27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" h="56">
                    <a:moveTo>
                      <a:pt x="151" y="52"/>
                    </a:moveTo>
                    <a:lnTo>
                      <a:pt x="151" y="45"/>
                    </a:lnTo>
                    <a:lnTo>
                      <a:pt x="147" y="33"/>
                    </a:lnTo>
                    <a:lnTo>
                      <a:pt x="138" y="26"/>
                    </a:lnTo>
                    <a:lnTo>
                      <a:pt x="122" y="15"/>
                    </a:lnTo>
                    <a:lnTo>
                      <a:pt x="101" y="7"/>
                    </a:lnTo>
                    <a:lnTo>
                      <a:pt x="71" y="4"/>
                    </a:lnTo>
                    <a:lnTo>
                      <a:pt x="38" y="0"/>
                    </a:lnTo>
                    <a:lnTo>
                      <a:pt x="0" y="7"/>
                    </a:lnTo>
                    <a:lnTo>
                      <a:pt x="38" y="22"/>
                    </a:lnTo>
                    <a:lnTo>
                      <a:pt x="88" y="45"/>
                    </a:lnTo>
                    <a:lnTo>
                      <a:pt x="130" y="56"/>
                    </a:lnTo>
                    <a:lnTo>
                      <a:pt x="143" y="56"/>
                    </a:lnTo>
                    <a:lnTo>
                      <a:pt x="151" y="52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9" name="Freeform 195"/>
              <p:cNvSpPr>
                <a:spLocks/>
              </p:cNvSpPr>
              <p:nvPr/>
            </p:nvSpPr>
            <p:spPr bwMode="auto">
              <a:xfrm>
                <a:off x="134" y="2684"/>
                <a:ext cx="176" cy="45"/>
              </a:xfrm>
              <a:custGeom>
                <a:avLst/>
                <a:gdLst>
                  <a:gd name="T0" fmla="*/ 176 w 176"/>
                  <a:gd name="T1" fmla="*/ 19 h 45"/>
                  <a:gd name="T2" fmla="*/ 172 w 176"/>
                  <a:gd name="T3" fmla="*/ 8 h 45"/>
                  <a:gd name="T4" fmla="*/ 155 w 176"/>
                  <a:gd name="T5" fmla="*/ 4 h 45"/>
                  <a:gd name="T6" fmla="*/ 134 w 176"/>
                  <a:gd name="T7" fmla="*/ 0 h 45"/>
                  <a:gd name="T8" fmla="*/ 105 w 176"/>
                  <a:gd name="T9" fmla="*/ 4 h 45"/>
                  <a:gd name="T10" fmla="*/ 46 w 176"/>
                  <a:gd name="T11" fmla="*/ 15 h 45"/>
                  <a:gd name="T12" fmla="*/ 21 w 176"/>
                  <a:gd name="T13" fmla="*/ 23 h 45"/>
                  <a:gd name="T14" fmla="*/ 0 w 176"/>
                  <a:gd name="T15" fmla="*/ 34 h 45"/>
                  <a:gd name="T16" fmla="*/ 54 w 176"/>
                  <a:gd name="T17" fmla="*/ 41 h 45"/>
                  <a:gd name="T18" fmla="*/ 109 w 176"/>
                  <a:gd name="T19" fmla="*/ 45 h 45"/>
                  <a:gd name="T20" fmla="*/ 138 w 176"/>
                  <a:gd name="T21" fmla="*/ 41 h 45"/>
                  <a:gd name="T22" fmla="*/ 155 w 176"/>
                  <a:gd name="T23" fmla="*/ 37 h 45"/>
                  <a:gd name="T24" fmla="*/ 172 w 176"/>
                  <a:gd name="T25" fmla="*/ 30 h 45"/>
                  <a:gd name="T26" fmla="*/ 176 w 176"/>
                  <a:gd name="T27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6" h="45">
                    <a:moveTo>
                      <a:pt x="176" y="19"/>
                    </a:moveTo>
                    <a:lnTo>
                      <a:pt x="172" y="8"/>
                    </a:lnTo>
                    <a:lnTo>
                      <a:pt x="155" y="4"/>
                    </a:lnTo>
                    <a:lnTo>
                      <a:pt x="134" y="0"/>
                    </a:lnTo>
                    <a:lnTo>
                      <a:pt x="105" y="4"/>
                    </a:lnTo>
                    <a:lnTo>
                      <a:pt x="46" y="15"/>
                    </a:lnTo>
                    <a:lnTo>
                      <a:pt x="21" y="23"/>
                    </a:lnTo>
                    <a:lnTo>
                      <a:pt x="0" y="34"/>
                    </a:lnTo>
                    <a:lnTo>
                      <a:pt x="54" y="41"/>
                    </a:lnTo>
                    <a:lnTo>
                      <a:pt x="109" y="45"/>
                    </a:lnTo>
                    <a:lnTo>
                      <a:pt x="138" y="41"/>
                    </a:lnTo>
                    <a:lnTo>
                      <a:pt x="155" y="37"/>
                    </a:lnTo>
                    <a:lnTo>
                      <a:pt x="172" y="30"/>
                    </a:lnTo>
                    <a:lnTo>
                      <a:pt x="176" y="1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0" name="Freeform 196"/>
              <p:cNvSpPr>
                <a:spLocks/>
              </p:cNvSpPr>
              <p:nvPr/>
            </p:nvSpPr>
            <p:spPr bwMode="auto">
              <a:xfrm>
                <a:off x="209" y="2707"/>
                <a:ext cx="113" cy="149"/>
              </a:xfrm>
              <a:custGeom>
                <a:avLst/>
                <a:gdLst>
                  <a:gd name="T0" fmla="*/ 93 w 113"/>
                  <a:gd name="T1" fmla="*/ 0 h 149"/>
                  <a:gd name="T2" fmla="*/ 105 w 113"/>
                  <a:gd name="T3" fmla="*/ 3 h 149"/>
                  <a:gd name="T4" fmla="*/ 109 w 113"/>
                  <a:gd name="T5" fmla="*/ 11 h 149"/>
                  <a:gd name="T6" fmla="*/ 113 w 113"/>
                  <a:gd name="T7" fmla="*/ 18 h 149"/>
                  <a:gd name="T8" fmla="*/ 109 w 113"/>
                  <a:gd name="T9" fmla="*/ 29 h 149"/>
                  <a:gd name="T10" fmla="*/ 97 w 113"/>
                  <a:gd name="T11" fmla="*/ 48 h 149"/>
                  <a:gd name="T12" fmla="*/ 72 w 113"/>
                  <a:gd name="T13" fmla="*/ 74 h 149"/>
                  <a:gd name="T14" fmla="*/ 21 w 113"/>
                  <a:gd name="T15" fmla="*/ 119 h 149"/>
                  <a:gd name="T16" fmla="*/ 5 w 113"/>
                  <a:gd name="T17" fmla="*/ 138 h 149"/>
                  <a:gd name="T18" fmla="*/ 0 w 113"/>
                  <a:gd name="T19" fmla="*/ 149 h 149"/>
                  <a:gd name="T20" fmla="*/ 0 w 113"/>
                  <a:gd name="T21" fmla="*/ 138 h 149"/>
                  <a:gd name="T22" fmla="*/ 5 w 113"/>
                  <a:gd name="T23" fmla="*/ 119 h 149"/>
                  <a:gd name="T24" fmla="*/ 13 w 113"/>
                  <a:gd name="T25" fmla="*/ 74 h 149"/>
                  <a:gd name="T26" fmla="*/ 26 w 113"/>
                  <a:gd name="T27" fmla="*/ 52 h 149"/>
                  <a:gd name="T28" fmla="*/ 42 w 113"/>
                  <a:gd name="T29" fmla="*/ 29 h 149"/>
                  <a:gd name="T30" fmla="*/ 63 w 113"/>
                  <a:gd name="T31" fmla="*/ 14 h 149"/>
                  <a:gd name="T32" fmla="*/ 93 w 113"/>
                  <a:gd name="T3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49">
                    <a:moveTo>
                      <a:pt x="93" y="0"/>
                    </a:moveTo>
                    <a:lnTo>
                      <a:pt x="105" y="3"/>
                    </a:lnTo>
                    <a:lnTo>
                      <a:pt x="109" y="11"/>
                    </a:lnTo>
                    <a:lnTo>
                      <a:pt x="113" y="18"/>
                    </a:lnTo>
                    <a:lnTo>
                      <a:pt x="109" y="29"/>
                    </a:lnTo>
                    <a:lnTo>
                      <a:pt x="97" y="48"/>
                    </a:lnTo>
                    <a:lnTo>
                      <a:pt x="72" y="74"/>
                    </a:lnTo>
                    <a:lnTo>
                      <a:pt x="21" y="119"/>
                    </a:lnTo>
                    <a:lnTo>
                      <a:pt x="5" y="138"/>
                    </a:lnTo>
                    <a:lnTo>
                      <a:pt x="0" y="149"/>
                    </a:lnTo>
                    <a:lnTo>
                      <a:pt x="0" y="138"/>
                    </a:lnTo>
                    <a:lnTo>
                      <a:pt x="5" y="119"/>
                    </a:lnTo>
                    <a:lnTo>
                      <a:pt x="13" y="74"/>
                    </a:lnTo>
                    <a:lnTo>
                      <a:pt x="26" y="52"/>
                    </a:lnTo>
                    <a:lnTo>
                      <a:pt x="42" y="29"/>
                    </a:lnTo>
                    <a:lnTo>
                      <a:pt x="63" y="1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1" name="Freeform 197"/>
              <p:cNvSpPr>
                <a:spLocks/>
              </p:cNvSpPr>
              <p:nvPr/>
            </p:nvSpPr>
            <p:spPr bwMode="auto">
              <a:xfrm>
                <a:off x="3447" y="3785"/>
                <a:ext cx="37" cy="90"/>
              </a:xfrm>
              <a:custGeom>
                <a:avLst/>
                <a:gdLst>
                  <a:gd name="T0" fmla="*/ 8 w 37"/>
                  <a:gd name="T1" fmla="*/ 0 h 90"/>
                  <a:gd name="T2" fmla="*/ 4 w 37"/>
                  <a:gd name="T3" fmla="*/ 15 h 90"/>
                  <a:gd name="T4" fmla="*/ 0 w 37"/>
                  <a:gd name="T5" fmla="*/ 38 h 90"/>
                  <a:gd name="T6" fmla="*/ 0 w 37"/>
                  <a:gd name="T7" fmla="*/ 53 h 90"/>
                  <a:gd name="T8" fmla="*/ 8 w 37"/>
                  <a:gd name="T9" fmla="*/ 64 h 90"/>
                  <a:gd name="T10" fmla="*/ 16 w 37"/>
                  <a:gd name="T11" fmla="*/ 79 h 90"/>
                  <a:gd name="T12" fmla="*/ 37 w 37"/>
                  <a:gd name="T13" fmla="*/ 90 h 90"/>
                  <a:gd name="T14" fmla="*/ 37 w 37"/>
                  <a:gd name="T15" fmla="*/ 56 h 90"/>
                  <a:gd name="T16" fmla="*/ 33 w 37"/>
                  <a:gd name="T17" fmla="*/ 30 h 90"/>
                  <a:gd name="T18" fmla="*/ 21 w 37"/>
                  <a:gd name="T19" fmla="*/ 12 h 90"/>
                  <a:gd name="T20" fmla="*/ 8 w 37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90">
                    <a:moveTo>
                      <a:pt x="8" y="0"/>
                    </a:moveTo>
                    <a:lnTo>
                      <a:pt x="4" y="15"/>
                    </a:lnTo>
                    <a:lnTo>
                      <a:pt x="0" y="38"/>
                    </a:lnTo>
                    <a:lnTo>
                      <a:pt x="0" y="53"/>
                    </a:lnTo>
                    <a:lnTo>
                      <a:pt x="8" y="64"/>
                    </a:lnTo>
                    <a:lnTo>
                      <a:pt x="16" y="79"/>
                    </a:lnTo>
                    <a:lnTo>
                      <a:pt x="37" y="90"/>
                    </a:lnTo>
                    <a:lnTo>
                      <a:pt x="37" y="56"/>
                    </a:lnTo>
                    <a:lnTo>
                      <a:pt x="33" y="30"/>
                    </a:lnTo>
                    <a:lnTo>
                      <a:pt x="21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B0B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2" name="Freeform 198"/>
              <p:cNvSpPr>
                <a:spLocks/>
              </p:cNvSpPr>
              <p:nvPr/>
            </p:nvSpPr>
            <p:spPr bwMode="auto">
              <a:xfrm>
                <a:off x="3543" y="3722"/>
                <a:ext cx="42" cy="90"/>
              </a:xfrm>
              <a:custGeom>
                <a:avLst/>
                <a:gdLst>
                  <a:gd name="T0" fmla="*/ 8 w 42"/>
                  <a:gd name="T1" fmla="*/ 0 h 90"/>
                  <a:gd name="T2" fmla="*/ 4 w 42"/>
                  <a:gd name="T3" fmla="*/ 15 h 90"/>
                  <a:gd name="T4" fmla="*/ 0 w 42"/>
                  <a:gd name="T5" fmla="*/ 37 h 90"/>
                  <a:gd name="T6" fmla="*/ 4 w 42"/>
                  <a:gd name="T7" fmla="*/ 48 h 90"/>
                  <a:gd name="T8" fmla="*/ 8 w 42"/>
                  <a:gd name="T9" fmla="*/ 63 h 90"/>
                  <a:gd name="T10" fmla="*/ 21 w 42"/>
                  <a:gd name="T11" fmla="*/ 75 h 90"/>
                  <a:gd name="T12" fmla="*/ 38 w 42"/>
                  <a:gd name="T13" fmla="*/ 90 h 90"/>
                  <a:gd name="T14" fmla="*/ 42 w 42"/>
                  <a:gd name="T15" fmla="*/ 56 h 90"/>
                  <a:gd name="T16" fmla="*/ 33 w 42"/>
                  <a:gd name="T17" fmla="*/ 26 h 90"/>
                  <a:gd name="T18" fmla="*/ 25 w 42"/>
                  <a:gd name="T19" fmla="*/ 11 h 90"/>
                  <a:gd name="T20" fmla="*/ 8 w 42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90">
                    <a:moveTo>
                      <a:pt x="8" y="0"/>
                    </a:moveTo>
                    <a:lnTo>
                      <a:pt x="4" y="15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8" y="63"/>
                    </a:lnTo>
                    <a:lnTo>
                      <a:pt x="21" y="75"/>
                    </a:lnTo>
                    <a:lnTo>
                      <a:pt x="38" y="90"/>
                    </a:lnTo>
                    <a:lnTo>
                      <a:pt x="42" y="56"/>
                    </a:lnTo>
                    <a:lnTo>
                      <a:pt x="33" y="26"/>
                    </a:lnTo>
                    <a:lnTo>
                      <a:pt x="25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3" name="Freeform 199"/>
              <p:cNvSpPr>
                <a:spLocks/>
              </p:cNvSpPr>
              <p:nvPr/>
            </p:nvSpPr>
            <p:spPr bwMode="auto">
              <a:xfrm>
                <a:off x="2571" y="3621"/>
                <a:ext cx="264" cy="239"/>
              </a:xfrm>
              <a:custGeom>
                <a:avLst/>
                <a:gdLst>
                  <a:gd name="T0" fmla="*/ 239 w 264"/>
                  <a:gd name="T1" fmla="*/ 49 h 239"/>
                  <a:gd name="T2" fmla="*/ 210 w 264"/>
                  <a:gd name="T3" fmla="*/ 23 h 239"/>
                  <a:gd name="T4" fmla="*/ 172 w 264"/>
                  <a:gd name="T5" fmla="*/ 8 h 239"/>
                  <a:gd name="T6" fmla="*/ 143 w 264"/>
                  <a:gd name="T7" fmla="*/ 0 h 239"/>
                  <a:gd name="T8" fmla="*/ 126 w 264"/>
                  <a:gd name="T9" fmla="*/ 4 h 239"/>
                  <a:gd name="T10" fmla="*/ 109 w 264"/>
                  <a:gd name="T11" fmla="*/ 11 h 239"/>
                  <a:gd name="T12" fmla="*/ 97 w 264"/>
                  <a:gd name="T13" fmla="*/ 19 h 239"/>
                  <a:gd name="T14" fmla="*/ 84 w 264"/>
                  <a:gd name="T15" fmla="*/ 34 h 239"/>
                  <a:gd name="T16" fmla="*/ 72 w 264"/>
                  <a:gd name="T17" fmla="*/ 56 h 239"/>
                  <a:gd name="T18" fmla="*/ 55 w 264"/>
                  <a:gd name="T19" fmla="*/ 79 h 239"/>
                  <a:gd name="T20" fmla="*/ 42 w 264"/>
                  <a:gd name="T21" fmla="*/ 112 h 239"/>
                  <a:gd name="T22" fmla="*/ 30 w 264"/>
                  <a:gd name="T23" fmla="*/ 146 h 239"/>
                  <a:gd name="T24" fmla="*/ 13 w 264"/>
                  <a:gd name="T25" fmla="*/ 191 h 239"/>
                  <a:gd name="T26" fmla="*/ 0 w 264"/>
                  <a:gd name="T27" fmla="*/ 239 h 239"/>
                  <a:gd name="T28" fmla="*/ 72 w 264"/>
                  <a:gd name="T29" fmla="*/ 220 h 239"/>
                  <a:gd name="T30" fmla="*/ 134 w 264"/>
                  <a:gd name="T31" fmla="*/ 205 h 239"/>
                  <a:gd name="T32" fmla="*/ 185 w 264"/>
                  <a:gd name="T33" fmla="*/ 187 h 239"/>
                  <a:gd name="T34" fmla="*/ 227 w 264"/>
                  <a:gd name="T35" fmla="*/ 172 h 239"/>
                  <a:gd name="T36" fmla="*/ 252 w 264"/>
                  <a:gd name="T37" fmla="*/ 149 h 239"/>
                  <a:gd name="T38" fmla="*/ 264 w 264"/>
                  <a:gd name="T39" fmla="*/ 123 h 239"/>
                  <a:gd name="T40" fmla="*/ 264 w 264"/>
                  <a:gd name="T41" fmla="*/ 108 h 239"/>
                  <a:gd name="T42" fmla="*/ 264 w 264"/>
                  <a:gd name="T43" fmla="*/ 90 h 239"/>
                  <a:gd name="T44" fmla="*/ 252 w 264"/>
                  <a:gd name="T45" fmla="*/ 71 h 239"/>
                  <a:gd name="T46" fmla="*/ 239 w 264"/>
                  <a:gd name="T47" fmla="*/ 4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4" h="239">
                    <a:moveTo>
                      <a:pt x="239" y="49"/>
                    </a:moveTo>
                    <a:lnTo>
                      <a:pt x="210" y="23"/>
                    </a:lnTo>
                    <a:lnTo>
                      <a:pt x="172" y="8"/>
                    </a:lnTo>
                    <a:lnTo>
                      <a:pt x="143" y="0"/>
                    </a:lnTo>
                    <a:lnTo>
                      <a:pt x="126" y="4"/>
                    </a:lnTo>
                    <a:lnTo>
                      <a:pt x="109" y="11"/>
                    </a:lnTo>
                    <a:lnTo>
                      <a:pt x="97" y="19"/>
                    </a:lnTo>
                    <a:lnTo>
                      <a:pt x="84" y="34"/>
                    </a:lnTo>
                    <a:lnTo>
                      <a:pt x="72" y="56"/>
                    </a:lnTo>
                    <a:lnTo>
                      <a:pt x="55" y="79"/>
                    </a:lnTo>
                    <a:lnTo>
                      <a:pt x="42" y="112"/>
                    </a:lnTo>
                    <a:lnTo>
                      <a:pt x="30" y="146"/>
                    </a:lnTo>
                    <a:lnTo>
                      <a:pt x="13" y="191"/>
                    </a:lnTo>
                    <a:lnTo>
                      <a:pt x="0" y="239"/>
                    </a:lnTo>
                    <a:lnTo>
                      <a:pt x="72" y="220"/>
                    </a:lnTo>
                    <a:lnTo>
                      <a:pt x="134" y="205"/>
                    </a:lnTo>
                    <a:lnTo>
                      <a:pt x="185" y="187"/>
                    </a:lnTo>
                    <a:lnTo>
                      <a:pt x="227" y="172"/>
                    </a:lnTo>
                    <a:lnTo>
                      <a:pt x="252" y="149"/>
                    </a:lnTo>
                    <a:lnTo>
                      <a:pt x="264" y="123"/>
                    </a:lnTo>
                    <a:lnTo>
                      <a:pt x="264" y="108"/>
                    </a:lnTo>
                    <a:lnTo>
                      <a:pt x="264" y="90"/>
                    </a:lnTo>
                    <a:lnTo>
                      <a:pt x="252" y="71"/>
                    </a:lnTo>
                    <a:lnTo>
                      <a:pt x="239" y="4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4" name="Freeform 200"/>
              <p:cNvSpPr>
                <a:spLocks/>
              </p:cNvSpPr>
              <p:nvPr/>
            </p:nvSpPr>
            <p:spPr bwMode="auto">
              <a:xfrm>
                <a:off x="2626" y="3673"/>
                <a:ext cx="151" cy="139"/>
              </a:xfrm>
              <a:custGeom>
                <a:avLst/>
                <a:gdLst>
                  <a:gd name="T0" fmla="*/ 151 w 151"/>
                  <a:gd name="T1" fmla="*/ 15 h 139"/>
                  <a:gd name="T2" fmla="*/ 134 w 151"/>
                  <a:gd name="T3" fmla="*/ 4 h 139"/>
                  <a:gd name="T4" fmla="*/ 109 w 151"/>
                  <a:gd name="T5" fmla="*/ 0 h 139"/>
                  <a:gd name="T6" fmla="*/ 88 w 151"/>
                  <a:gd name="T7" fmla="*/ 4 h 139"/>
                  <a:gd name="T8" fmla="*/ 63 w 151"/>
                  <a:gd name="T9" fmla="*/ 15 h 139"/>
                  <a:gd name="T10" fmla="*/ 42 w 151"/>
                  <a:gd name="T11" fmla="*/ 34 h 139"/>
                  <a:gd name="T12" fmla="*/ 21 w 151"/>
                  <a:gd name="T13" fmla="*/ 60 h 139"/>
                  <a:gd name="T14" fmla="*/ 8 w 151"/>
                  <a:gd name="T15" fmla="*/ 97 h 139"/>
                  <a:gd name="T16" fmla="*/ 0 w 151"/>
                  <a:gd name="T17" fmla="*/ 139 h 139"/>
                  <a:gd name="T18" fmla="*/ 151 w 151"/>
                  <a:gd name="T19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139">
                    <a:moveTo>
                      <a:pt x="151" y="15"/>
                    </a:moveTo>
                    <a:lnTo>
                      <a:pt x="134" y="4"/>
                    </a:lnTo>
                    <a:lnTo>
                      <a:pt x="109" y="0"/>
                    </a:lnTo>
                    <a:lnTo>
                      <a:pt x="88" y="4"/>
                    </a:lnTo>
                    <a:lnTo>
                      <a:pt x="63" y="15"/>
                    </a:lnTo>
                    <a:lnTo>
                      <a:pt x="42" y="34"/>
                    </a:lnTo>
                    <a:lnTo>
                      <a:pt x="21" y="60"/>
                    </a:lnTo>
                    <a:lnTo>
                      <a:pt x="8" y="97"/>
                    </a:lnTo>
                    <a:lnTo>
                      <a:pt x="0" y="139"/>
                    </a:lnTo>
                    <a:lnTo>
                      <a:pt x="151" y="15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5" name="Freeform 201"/>
              <p:cNvSpPr>
                <a:spLocks/>
              </p:cNvSpPr>
              <p:nvPr/>
            </p:nvSpPr>
            <p:spPr bwMode="auto">
              <a:xfrm>
                <a:off x="2626" y="3673"/>
                <a:ext cx="151" cy="139"/>
              </a:xfrm>
              <a:custGeom>
                <a:avLst/>
                <a:gdLst>
                  <a:gd name="T0" fmla="*/ 151 w 151"/>
                  <a:gd name="T1" fmla="*/ 15 h 139"/>
                  <a:gd name="T2" fmla="*/ 134 w 151"/>
                  <a:gd name="T3" fmla="*/ 4 h 139"/>
                  <a:gd name="T4" fmla="*/ 109 w 151"/>
                  <a:gd name="T5" fmla="*/ 0 h 139"/>
                  <a:gd name="T6" fmla="*/ 88 w 151"/>
                  <a:gd name="T7" fmla="*/ 4 h 139"/>
                  <a:gd name="T8" fmla="*/ 63 w 151"/>
                  <a:gd name="T9" fmla="*/ 15 h 139"/>
                  <a:gd name="T10" fmla="*/ 42 w 151"/>
                  <a:gd name="T11" fmla="*/ 34 h 139"/>
                  <a:gd name="T12" fmla="*/ 21 w 151"/>
                  <a:gd name="T13" fmla="*/ 60 h 139"/>
                  <a:gd name="T14" fmla="*/ 8 w 151"/>
                  <a:gd name="T15" fmla="*/ 97 h 139"/>
                  <a:gd name="T16" fmla="*/ 0 w 151"/>
                  <a:gd name="T17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39">
                    <a:moveTo>
                      <a:pt x="151" y="15"/>
                    </a:moveTo>
                    <a:lnTo>
                      <a:pt x="134" y="4"/>
                    </a:lnTo>
                    <a:lnTo>
                      <a:pt x="109" y="0"/>
                    </a:lnTo>
                    <a:lnTo>
                      <a:pt x="88" y="4"/>
                    </a:lnTo>
                    <a:lnTo>
                      <a:pt x="63" y="15"/>
                    </a:lnTo>
                    <a:lnTo>
                      <a:pt x="42" y="34"/>
                    </a:lnTo>
                    <a:lnTo>
                      <a:pt x="21" y="60"/>
                    </a:lnTo>
                    <a:lnTo>
                      <a:pt x="8" y="97"/>
                    </a:lnTo>
                    <a:lnTo>
                      <a:pt x="0" y="139"/>
                    </a:lnTo>
                  </a:path>
                </a:pathLst>
              </a:custGeom>
              <a:noFill/>
              <a:ln w="0">
                <a:solidFill>
                  <a:srgbClr val="BFD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6" name="Freeform 202"/>
              <p:cNvSpPr>
                <a:spLocks/>
              </p:cNvSpPr>
              <p:nvPr/>
            </p:nvSpPr>
            <p:spPr bwMode="auto">
              <a:xfrm>
                <a:off x="3643" y="3584"/>
                <a:ext cx="55" cy="138"/>
              </a:xfrm>
              <a:custGeom>
                <a:avLst/>
                <a:gdLst>
                  <a:gd name="T0" fmla="*/ 5 w 55"/>
                  <a:gd name="T1" fmla="*/ 138 h 138"/>
                  <a:gd name="T2" fmla="*/ 13 w 55"/>
                  <a:gd name="T3" fmla="*/ 138 h 138"/>
                  <a:gd name="T4" fmla="*/ 26 w 55"/>
                  <a:gd name="T5" fmla="*/ 134 h 138"/>
                  <a:gd name="T6" fmla="*/ 34 w 55"/>
                  <a:gd name="T7" fmla="*/ 123 h 138"/>
                  <a:gd name="T8" fmla="*/ 42 w 55"/>
                  <a:gd name="T9" fmla="*/ 108 h 138"/>
                  <a:gd name="T10" fmla="*/ 51 w 55"/>
                  <a:gd name="T11" fmla="*/ 89 h 138"/>
                  <a:gd name="T12" fmla="*/ 55 w 55"/>
                  <a:gd name="T13" fmla="*/ 63 h 138"/>
                  <a:gd name="T14" fmla="*/ 51 w 55"/>
                  <a:gd name="T15" fmla="*/ 33 h 138"/>
                  <a:gd name="T16" fmla="*/ 42 w 55"/>
                  <a:gd name="T17" fmla="*/ 0 h 138"/>
                  <a:gd name="T18" fmla="*/ 26 w 55"/>
                  <a:gd name="T19" fmla="*/ 37 h 138"/>
                  <a:gd name="T20" fmla="*/ 9 w 55"/>
                  <a:gd name="T21" fmla="*/ 82 h 138"/>
                  <a:gd name="T22" fmla="*/ 0 w 55"/>
                  <a:gd name="T23" fmla="*/ 119 h 138"/>
                  <a:gd name="T24" fmla="*/ 0 w 55"/>
                  <a:gd name="T25" fmla="*/ 134 h 138"/>
                  <a:gd name="T26" fmla="*/ 5 w 55"/>
                  <a:gd name="T2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38">
                    <a:moveTo>
                      <a:pt x="5" y="138"/>
                    </a:moveTo>
                    <a:lnTo>
                      <a:pt x="13" y="138"/>
                    </a:lnTo>
                    <a:lnTo>
                      <a:pt x="26" y="134"/>
                    </a:lnTo>
                    <a:lnTo>
                      <a:pt x="34" y="123"/>
                    </a:lnTo>
                    <a:lnTo>
                      <a:pt x="42" y="108"/>
                    </a:lnTo>
                    <a:lnTo>
                      <a:pt x="51" y="89"/>
                    </a:lnTo>
                    <a:lnTo>
                      <a:pt x="55" y="63"/>
                    </a:lnTo>
                    <a:lnTo>
                      <a:pt x="51" y="33"/>
                    </a:lnTo>
                    <a:lnTo>
                      <a:pt x="42" y="0"/>
                    </a:lnTo>
                    <a:lnTo>
                      <a:pt x="26" y="37"/>
                    </a:lnTo>
                    <a:lnTo>
                      <a:pt x="9" y="82"/>
                    </a:lnTo>
                    <a:lnTo>
                      <a:pt x="0" y="119"/>
                    </a:lnTo>
                    <a:lnTo>
                      <a:pt x="0" y="134"/>
                    </a:lnTo>
                    <a:lnTo>
                      <a:pt x="5" y="13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7" name="Freeform 203"/>
              <p:cNvSpPr>
                <a:spLocks/>
              </p:cNvSpPr>
              <p:nvPr/>
            </p:nvSpPr>
            <p:spPr bwMode="auto">
              <a:xfrm>
                <a:off x="3581" y="3550"/>
                <a:ext cx="54" cy="157"/>
              </a:xfrm>
              <a:custGeom>
                <a:avLst/>
                <a:gdLst>
                  <a:gd name="T0" fmla="*/ 37 w 54"/>
                  <a:gd name="T1" fmla="*/ 157 h 157"/>
                  <a:gd name="T2" fmla="*/ 50 w 54"/>
                  <a:gd name="T3" fmla="*/ 153 h 157"/>
                  <a:gd name="T4" fmla="*/ 54 w 54"/>
                  <a:gd name="T5" fmla="*/ 138 h 157"/>
                  <a:gd name="T6" fmla="*/ 54 w 54"/>
                  <a:gd name="T7" fmla="*/ 116 h 157"/>
                  <a:gd name="T8" fmla="*/ 50 w 54"/>
                  <a:gd name="T9" fmla="*/ 94 h 157"/>
                  <a:gd name="T10" fmla="*/ 29 w 54"/>
                  <a:gd name="T11" fmla="*/ 41 h 157"/>
                  <a:gd name="T12" fmla="*/ 16 w 54"/>
                  <a:gd name="T13" fmla="*/ 19 h 157"/>
                  <a:gd name="T14" fmla="*/ 4 w 54"/>
                  <a:gd name="T15" fmla="*/ 0 h 157"/>
                  <a:gd name="T16" fmla="*/ 0 w 54"/>
                  <a:gd name="T17" fmla="*/ 49 h 157"/>
                  <a:gd name="T18" fmla="*/ 4 w 54"/>
                  <a:gd name="T19" fmla="*/ 101 h 157"/>
                  <a:gd name="T20" fmla="*/ 8 w 54"/>
                  <a:gd name="T21" fmla="*/ 123 h 157"/>
                  <a:gd name="T22" fmla="*/ 12 w 54"/>
                  <a:gd name="T23" fmla="*/ 142 h 157"/>
                  <a:gd name="T24" fmla="*/ 25 w 54"/>
                  <a:gd name="T25" fmla="*/ 153 h 157"/>
                  <a:gd name="T26" fmla="*/ 37 w 54"/>
                  <a:gd name="T2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157">
                    <a:moveTo>
                      <a:pt x="37" y="157"/>
                    </a:moveTo>
                    <a:lnTo>
                      <a:pt x="50" y="153"/>
                    </a:lnTo>
                    <a:lnTo>
                      <a:pt x="54" y="138"/>
                    </a:lnTo>
                    <a:lnTo>
                      <a:pt x="54" y="116"/>
                    </a:lnTo>
                    <a:lnTo>
                      <a:pt x="50" y="94"/>
                    </a:lnTo>
                    <a:lnTo>
                      <a:pt x="29" y="41"/>
                    </a:lnTo>
                    <a:lnTo>
                      <a:pt x="16" y="19"/>
                    </a:lnTo>
                    <a:lnTo>
                      <a:pt x="4" y="0"/>
                    </a:lnTo>
                    <a:lnTo>
                      <a:pt x="0" y="49"/>
                    </a:lnTo>
                    <a:lnTo>
                      <a:pt x="4" y="101"/>
                    </a:lnTo>
                    <a:lnTo>
                      <a:pt x="8" y="123"/>
                    </a:lnTo>
                    <a:lnTo>
                      <a:pt x="12" y="142"/>
                    </a:lnTo>
                    <a:lnTo>
                      <a:pt x="25" y="153"/>
                    </a:lnTo>
                    <a:lnTo>
                      <a:pt x="37" y="15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8" name="Freeform 204"/>
              <p:cNvSpPr>
                <a:spLocks/>
              </p:cNvSpPr>
              <p:nvPr/>
            </p:nvSpPr>
            <p:spPr bwMode="auto">
              <a:xfrm>
                <a:off x="4418" y="3789"/>
                <a:ext cx="109" cy="82"/>
              </a:xfrm>
              <a:custGeom>
                <a:avLst/>
                <a:gdLst>
                  <a:gd name="T0" fmla="*/ 0 w 109"/>
                  <a:gd name="T1" fmla="*/ 4 h 82"/>
                  <a:gd name="T2" fmla="*/ 21 w 109"/>
                  <a:gd name="T3" fmla="*/ 0 h 82"/>
                  <a:gd name="T4" fmla="*/ 46 w 109"/>
                  <a:gd name="T5" fmla="*/ 4 h 82"/>
                  <a:gd name="T6" fmla="*/ 59 w 109"/>
                  <a:gd name="T7" fmla="*/ 15 h 82"/>
                  <a:gd name="T8" fmla="*/ 76 w 109"/>
                  <a:gd name="T9" fmla="*/ 30 h 82"/>
                  <a:gd name="T10" fmla="*/ 92 w 109"/>
                  <a:gd name="T11" fmla="*/ 52 h 82"/>
                  <a:gd name="T12" fmla="*/ 109 w 109"/>
                  <a:gd name="T13" fmla="*/ 82 h 82"/>
                  <a:gd name="T14" fmla="*/ 38 w 109"/>
                  <a:gd name="T15" fmla="*/ 45 h 82"/>
                  <a:gd name="T16" fmla="*/ 9 w 109"/>
                  <a:gd name="T17" fmla="*/ 23 h 82"/>
                  <a:gd name="T18" fmla="*/ 0 w 109"/>
                  <a:gd name="T19" fmla="*/ 15 h 82"/>
                  <a:gd name="T20" fmla="*/ 0 w 109"/>
                  <a:gd name="T21" fmla="*/ 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82">
                    <a:moveTo>
                      <a:pt x="0" y="4"/>
                    </a:moveTo>
                    <a:lnTo>
                      <a:pt x="21" y="0"/>
                    </a:lnTo>
                    <a:lnTo>
                      <a:pt x="46" y="4"/>
                    </a:lnTo>
                    <a:lnTo>
                      <a:pt x="59" y="15"/>
                    </a:lnTo>
                    <a:lnTo>
                      <a:pt x="76" y="30"/>
                    </a:lnTo>
                    <a:lnTo>
                      <a:pt x="92" y="52"/>
                    </a:lnTo>
                    <a:lnTo>
                      <a:pt x="109" y="82"/>
                    </a:lnTo>
                    <a:lnTo>
                      <a:pt x="38" y="45"/>
                    </a:lnTo>
                    <a:lnTo>
                      <a:pt x="9" y="23"/>
                    </a:lnTo>
                    <a:lnTo>
                      <a:pt x="0" y="1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9" name="Freeform 205"/>
              <p:cNvSpPr>
                <a:spLocks/>
              </p:cNvSpPr>
              <p:nvPr/>
            </p:nvSpPr>
            <p:spPr bwMode="auto">
              <a:xfrm>
                <a:off x="4406" y="3800"/>
                <a:ext cx="29" cy="53"/>
              </a:xfrm>
              <a:custGeom>
                <a:avLst/>
                <a:gdLst>
                  <a:gd name="T0" fmla="*/ 0 w 29"/>
                  <a:gd name="T1" fmla="*/ 0 h 53"/>
                  <a:gd name="T2" fmla="*/ 0 w 29"/>
                  <a:gd name="T3" fmla="*/ 12 h 53"/>
                  <a:gd name="T4" fmla="*/ 4 w 29"/>
                  <a:gd name="T5" fmla="*/ 26 h 53"/>
                  <a:gd name="T6" fmla="*/ 12 w 29"/>
                  <a:gd name="T7" fmla="*/ 41 h 53"/>
                  <a:gd name="T8" fmla="*/ 25 w 29"/>
                  <a:gd name="T9" fmla="*/ 53 h 53"/>
                  <a:gd name="T10" fmla="*/ 29 w 29"/>
                  <a:gd name="T11" fmla="*/ 34 h 53"/>
                  <a:gd name="T12" fmla="*/ 29 w 29"/>
                  <a:gd name="T13" fmla="*/ 23 h 53"/>
                  <a:gd name="T14" fmla="*/ 21 w 29"/>
                  <a:gd name="T15" fmla="*/ 15 h 53"/>
                  <a:gd name="T16" fmla="*/ 8 w 29"/>
                  <a:gd name="T17" fmla="*/ 12 h 53"/>
                  <a:gd name="T18" fmla="*/ 4 w 29"/>
                  <a:gd name="T19" fmla="*/ 8 h 53"/>
                  <a:gd name="T20" fmla="*/ 0 w 29"/>
                  <a:gd name="T2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53">
                    <a:moveTo>
                      <a:pt x="0" y="0"/>
                    </a:moveTo>
                    <a:lnTo>
                      <a:pt x="0" y="12"/>
                    </a:lnTo>
                    <a:lnTo>
                      <a:pt x="4" y="26"/>
                    </a:lnTo>
                    <a:lnTo>
                      <a:pt x="12" y="41"/>
                    </a:lnTo>
                    <a:lnTo>
                      <a:pt x="25" y="53"/>
                    </a:lnTo>
                    <a:lnTo>
                      <a:pt x="29" y="34"/>
                    </a:lnTo>
                    <a:lnTo>
                      <a:pt x="29" y="23"/>
                    </a:lnTo>
                    <a:lnTo>
                      <a:pt x="21" y="15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190" name="Group 206"/>
            <p:cNvGrpSpPr>
              <a:grpSpLocks/>
            </p:cNvGrpSpPr>
            <p:nvPr/>
          </p:nvGrpSpPr>
          <p:grpSpPr bwMode="auto">
            <a:xfrm>
              <a:off x="264" y="11"/>
              <a:ext cx="5323" cy="3957"/>
              <a:chOff x="264" y="11"/>
              <a:chExt cx="5323" cy="3957"/>
            </a:xfrm>
          </p:grpSpPr>
          <p:sp>
            <p:nvSpPr>
              <p:cNvPr id="42191" name="Freeform 207"/>
              <p:cNvSpPr>
                <a:spLocks/>
              </p:cNvSpPr>
              <p:nvPr/>
            </p:nvSpPr>
            <p:spPr bwMode="auto">
              <a:xfrm>
                <a:off x="5180" y="172"/>
                <a:ext cx="176" cy="48"/>
              </a:xfrm>
              <a:custGeom>
                <a:avLst/>
                <a:gdLst>
                  <a:gd name="T0" fmla="*/ 176 w 176"/>
                  <a:gd name="T1" fmla="*/ 30 h 48"/>
                  <a:gd name="T2" fmla="*/ 176 w 176"/>
                  <a:gd name="T3" fmla="*/ 18 h 48"/>
                  <a:gd name="T4" fmla="*/ 164 w 176"/>
                  <a:gd name="T5" fmla="*/ 11 h 48"/>
                  <a:gd name="T6" fmla="*/ 143 w 176"/>
                  <a:gd name="T7" fmla="*/ 7 h 48"/>
                  <a:gd name="T8" fmla="*/ 114 w 176"/>
                  <a:gd name="T9" fmla="*/ 0 h 48"/>
                  <a:gd name="T10" fmla="*/ 51 w 176"/>
                  <a:gd name="T11" fmla="*/ 0 h 48"/>
                  <a:gd name="T12" fmla="*/ 21 w 176"/>
                  <a:gd name="T13" fmla="*/ 3 h 48"/>
                  <a:gd name="T14" fmla="*/ 0 w 176"/>
                  <a:gd name="T15" fmla="*/ 11 h 48"/>
                  <a:gd name="T16" fmla="*/ 42 w 176"/>
                  <a:gd name="T17" fmla="*/ 30 h 48"/>
                  <a:gd name="T18" fmla="*/ 93 w 176"/>
                  <a:gd name="T19" fmla="*/ 45 h 48"/>
                  <a:gd name="T20" fmla="*/ 118 w 176"/>
                  <a:gd name="T21" fmla="*/ 48 h 48"/>
                  <a:gd name="T22" fmla="*/ 143 w 176"/>
                  <a:gd name="T23" fmla="*/ 48 h 48"/>
                  <a:gd name="T24" fmla="*/ 160 w 176"/>
                  <a:gd name="T25" fmla="*/ 41 h 48"/>
                  <a:gd name="T26" fmla="*/ 176 w 176"/>
                  <a:gd name="T27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6" h="48">
                    <a:moveTo>
                      <a:pt x="176" y="30"/>
                    </a:moveTo>
                    <a:lnTo>
                      <a:pt x="176" y="18"/>
                    </a:lnTo>
                    <a:lnTo>
                      <a:pt x="164" y="11"/>
                    </a:lnTo>
                    <a:lnTo>
                      <a:pt x="143" y="7"/>
                    </a:lnTo>
                    <a:lnTo>
                      <a:pt x="114" y="0"/>
                    </a:lnTo>
                    <a:lnTo>
                      <a:pt x="51" y="0"/>
                    </a:lnTo>
                    <a:lnTo>
                      <a:pt x="21" y="3"/>
                    </a:lnTo>
                    <a:lnTo>
                      <a:pt x="0" y="11"/>
                    </a:lnTo>
                    <a:lnTo>
                      <a:pt x="42" y="30"/>
                    </a:lnTo>
                    <a:lnTo>
                      <a:pt x="93" y="45"/>
                    </a:lnTo>
                    <a:lnTo>
                      <a:pt x="118" y="48"/>
                    </a:lnTo>
                    <a:lnTo>
                      <a:pt x="143" y="48"/>
                    </a:lnTo>
                    <a:lnTo>
                      <a:pt x="160" y="41"/>
                    </a:lnTo>
                    <a:lnTo>
                      <a:pt x="176" y="3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2" name="Freeform 208"/>
              <p:cNvSpPr>
                <a:spLocks/>
              </p:cNvSpPr>
              <p:nvPr/>
            </p:nvSpPr>
            <p:spPr bwMode="auto">
              <a:xfrm>
                <a:off x="3648" y="3722"/>
                <a:ext cx="71" cy="60"/>
              </a:xfrm>
              <a:custGeom>
                <a:avLst/>
                <a:gdLst>
                  <a:gd name="T0" fmla="*/ 0 w 71"/>
                  <a:gd name="T1" fmla="*/ 7 h 60"/>
                  <a:gd name="T2" fmla="*/ 8 w 71"/>
                  <a:gd name="T3" fmla="*/ 34 h 60"/>
                  <a:gd name="T4" fmla="*/ 25 w 71"/>
                  <a:gd name="T5" fmla="*/ 48 h 60"/>
                  <a:gd name="T6" fmla="*/ 46 w 71"/>
                  <a:gd name="T7" fmla="*/ 56 h 60"/>
                  <a:gd name="T8" fmla="*/ 71 w 71"/>
                  <a:gd name="T9" fmla="*/ 60 h 60"/>
                  <a:gd name="T10" fmla="*/ 62 w 71"/>
                  <a:gd name="T11" fmla="*/ 37 h 60"/>
                  <a:gd name="T12" fmla="*/ 50 w 71"/>
                  <a:gd name="T13" fmla="*/ 15 h 60"/>
                  <a:gd name="T14" fmla="*/ 29 w 71"/>
                  <a:gd name="T15" fmla="*/ 4 h 60"/>
                  <a:gd name="T16" fmla="*/ 16 w 71"/>
                  <a:gd name="T17" fmla="*/ 0 h 60"/>
                  <a:gd name="T18" fmla="*/ 0 w 71"/>
                  <a:gd name="T19" fmla="*/ 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60">
                    <a:moveTo>
                      <a:pt x="0" y="7"/>
                    </a:moveTo>
                    <a:lnTo>
                      <a:pt x="8" y="34"/>
                    </a:lnTo>
                    <a:lnTo>
                      <a:pt x="25" y="48"/>
                    </a:lnTo>
                    <a:lnTo>
                      <a:pt x="46" y="56"/>
                    </a:lnTo>
                    <a:lnTo>
                      <a:pt x="71" y="60"/>
                    </a:lnTo>
                    <a:lnTo>
                      <a:pt x="62" y="37"/>
                    </a:lnTo>
                    <a:lnTo>
                      <a:pt x="50" y="15"/>
                    </a:lnTo>
                    <a:lnTo>
                      <a:pt x="29" y="4"/>
                    </a:lnTo>
                    <a:lnTo>
                      <a:pt x="1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3" name="Freeform 209"/>
              <p:cNvSpPr>
                <a:spLocks/>
              </p:cNvSpPr>
              <p:nvPr/>
            </p:nvSpPr>
            <p:spPr bwMode="auto">
              <a:xfrm>
                <a:off x="5373" y="187"/>
                <a:ext cx="42" cy="82"/>
              </a:xfrm>
              <a:custGeom>
                <a:avLst/>
                <a:gdLst>
                  <a:gd name="T0" fmla="*/ 17 w 42"/>
                  <a:gd name="T1" fmla="*/ 0 h 82"/>
                  <a:gd name="T2" fmla="*/ 4 w 42"/>
                  <a:gd name="T3" fmla="*/ 15 h 82"/>
                  <a:gd name="T4" fmla="*/ 0 w 42"/>
                  <a:gd name="T5" fmla="*/ 22 h 82"/>
                  <a:gd name="T6" fmla="*/ 8 w 42"/>
                  <a:gd name="T7" fmla="*/ 30 h 82"/>
                  <a:gd name="T8" fmla="*/ 21 w 42"/>
                  <a:gd name="T9" fmla="*/ 52 h 82"/>
                  <a:gd name="T10" fmla="*/ 25 w 42"/>
                  <a:gd name="T11" fmla="*/ 67 h 82"/>
                  <a:gd name="T12" fmla="*/ 21 w 42"/>
                  <a:gd name="T13" fmla="*/ 82 h 82"/>
                  <a:gd name="T14" fmla="*/ 34 w 42"/>
                  <a:gd name="T15" fmla="*/ 59 h 82"/>
                  <a:gd name="T16" fmla="*/ 42 w 42"/>
                  <a:gd name="T17" fmla="*/ 37 h 82"/>
                  <a:gd name="T18" fmla="*/ 42 w 42"/>
                  <a:gd name="T19" fmla="*/ 22 h 82"/>
                  <a:gd name="T20" fmla="*/ 34 w 42"/>
                  <a:gd name="T21" fmla="*/ 11 h 82"/>
                  <a:gd name="T22" fmla="*/ 17 w 42"/>
                  <a:gd name="T2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82">
                    <a:moveTo>
                      <a:pt x="17" y="0"/>
                    </a:moveTo>
                    <a:lnTo>
                      <a:pt x="4" y="15"/>
                    </a:lnTo>
                    <a:lnTo>
                      <a:pt x="0" y="22"/>
                    </a:lnTo>
                    <a:lnTo>
                      <a:pt x="8" y="30"/>
                    </a:lnTo>
                    <a:lnTo>
                      <a:pt x="21" y="52"/>
                    </a:lnTo>
                    <a:lnTo>
                      <a:pt x="25" y="67"/>
                    </a:lnTo>
                    <a:lnTo>
                      <a:pt x="21" y="82"/>
                    </a:lnTo>
                    <a:lnTo>
                      <a:pt x="34" y="59"/>
                    </a:lnTo>
                    <a:lnTo>
                      <a:pt x="42" y="37"/>
                    </a:lnTo>
                    <a:lnTo>
                      <a:pt x="42" y="22"/>
                    </a:lnTo>
                    <a:lnTo>
                      <a:pt x="34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4" name="Freeform 210"/>
              <p:cNvSpPr>
                <a:spLocks/>
              </p:cNvSpPr>
              <p:nvPr/>
            </p:nvSpPr>
            <p:spPr bwMode="auto">
              <a:xfrm>
                <a:off x="4515" y="3778"/>
                <a:ext cx="104" cy="34"/>
              </a:xfrm>
              <a:custGeom>
                <a:avLst/>
                <a:gdLst>
                  <a:gd name="T0" fmla="*/ 104 w 104"/>
                  <a:gd name="T1" fmla="*/ 7 h 34"/>
                  <a:gd name="T2" fmla="*/ 88 w 104"/>
                  <a:gd name="T3" fmla="*/ 4 h 34"/>
                  <a:gd name="T4" fmla="*/ 62 w 104"/>
                  <a:gd name="T5" fmla="*/ 0 h 34"/>
                  <a:gd name="T6" fmla="*/ 33 w 104"/>
                  <a:gd name="T7" fmla="*/ 4 h 34"/>
                  <a:gd name="T8" fmla="*/ 16 w 104"/>
                  <a:gd name="T9" fmla="*/ 11 h 34"/>
                  <a:gd name="T10" fmla="*/ 0 w 104"/>
                  <a:gd name="T11" fmla="*/ 30 h 34"/>
                  <a:gd name="T12" fmla="*/ 21 w 104"/>
                  <a:gd name="T13" fmla="*/ 30 h 34"/>
                  <a:gd name="T14" fmla="*/ 41 w 104"/>
                  <a:gd name="T15" fmla="*/ 34 h 34"/>
                  <a:gd name="T16" fmla="*/ 54 w 104"/>
                  <a:gd name="T17" fmla="*/ 34 h 34"/>
                  <a:gd name="T18" fmla="*/ 71 w 104"/>
                  <a:gd name="T19" fmla="*/ 30 h 34"/>
                  <a:gd name="T20" fmla="*/ 88 w 104"/>
                  <a:gd name="T21" fmla="*/ 22 h 34"/>
                  <a:gd name="T22" fmla="*/ 104 w 104"/>
                  <a:gd name="T23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34">
                    <a:moveTo>
                      <a:pt x="104" y="7"/>
                    </a:moveTo>
                    <a:lnTo>
                      <a:pt x="88" y="4"/>
                    </a:lnTo>
                    <a:lnTo>
                      <a:pt x="62" y="0"/>
                    </a:lnTo>
                    <a:lnTo>
                      <a:pt x="33" y="4"/>
                    </a:lnTo>
                    <a:lnTo>
                      <a:pt x="16" y="11"/>
                    </a:lnTo>
                    <a:lnTo>
                      <a:pt x="0" y="30"/>
                    </a:lnTo>
                    <a:lnTo>
                      <a:pt x="21" y="30"/>
                    </a:lnTo>
                    <a:lnTo>
                      <a:pt x="41" y="34"/>
                    </a:lnTo>
                    <a:lnTo>
                      <a:pt x="54" y="34"/>
                    </a:lnTo>
                    <a:lnTo>
                      <a:pt x="71" y="30"/>
                    </a:lnTo>
                    <a:lnTo>
                      <a:pt x="88" y="22"/>
                    </a:lnTo>
                    <a:lnTo>
                      <a:pt x="104" y="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5" name="Freeform 211"/>
              <p:cNvSpPr>
                <a:spLocks/>
              </p:cNvSpPr>
              <p:nvPr/>
            </p:nvSpPr>
            <p:spPr bwMode="auto">
              <a:xfrm>
                <a:off x="4226" y="3785"/>
                <a:ext cx="54" cy="49"/>
              </a:xfrm>
              <a:custGeom>
                <a:avLst/>
                <a:gdLst>
                  <a:gd name="T0" fmla="*/ 54 w 54"/>
                  <a:gd name="T1" fmla="*/ 49 h 49"/>
                  <a:gd name="T2" fmla="*/ 37 w 54"/>
                  <a:gd name="T3" fmla="*/ 19 h 49"/>
                  <a:gd name="T4" fmla="*/ 25 w 54"/>
                  <a:gd name="T5" fmla="*/ 8 h 49"/>
                  <a:gd name="T6" fmla="*/ 0 w 54"/>
                  <a:gd name="T7" fmla="*/ 0 h 49"/>
                  <a:gd name="T8" fmla="*/ 16 w 54"/>
                  <a:gd name="T9" fmla="*/ 34 h 49"/>
                  <a:gd name="T10" fmla="*/ 33 w 54"/>
                  <a:gd name="T11" fmla="*/ 45 h 49"/>
                  <a:gd name="T12" fmla="*/ 54 w 54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49">
                    <a:moveTo>
                      <a:pt x="54" y="49"/>
                    </a:moveTo>
                    <a:lnTo>
                      <a:pt x="37" y="19"/>
                    </a:lnTo>
                    <a:lnTo>
                      <a:pt x="25" y="8"/>
                    </a:lnTo>
                    <a:lnTo>
                      <a:pt x="0" y="0"/>
                    </a:lnTo>
                    <a:lnTo>
                      <a:pt x="16" y="34"/>
                    </a:lnTo>
                    <a:lnTo>
                      <a:pt x="33" y="45"/>
                    </a:lnTo>
                    <a:lnTo>
                      <a:pt x="54" y="4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6" name="Freeform 212"/>
              <p:cNvSpPr>
                <a:spLocks/>
              </p:cNvSpPr>
              <p:nvPr/>
            </p:nvSpPr>
            <p:spPr bwMode="auto">
              <a:xfrm>
                <a:off x="4569" y="3864"/>
                <a:ext cx="42" cy="82"/>
              </a:xfrm>
              <a:custGeom>
                <a:avLst/>
                <a:gdLst>
                  <a:gd name="T0" fmla="*/ 17 w 42"/>
                  <a:gd name="T1" fmla="*/ 0 h 82"/>
                  <a:gd name="T2" fmla="*/ 4 w 42"/>
                  <a:gd name="T3" fmla="*/ 15 h 82"/>
                  <a:gd name="T4" fmla="*/ 0 w 42"/>
                  <a:gd name="T5" fmla="*/ 22 h 82"/>
                  <a:gd name="T6" fmla="*/ 4 w 42"/>
                  <a:gd name="T7" fmla="*/ 33 h 82"/>
                  <a:gd name="T8" fmla="*/ 21 w 42"/>
                  <a:gd name="T9" fmla="*/ 52 h 82"/>
                  <a:gd name="T10" fmla="*/ 29 w 42"/>
                  <a:gd name="T11" fmla="*/ 67 h 82"/>
                  <a:gd name="T12" fmla="*/ 21 w 42"/>
                  <a:gd name="T13" fmla="*/ 82 h 82"/>
                  <a:gd name="T14" fmla="*/ 34 w 42"/>
                  <a:gd name="T15" fmla="*/ 60 h 82"/>
                  <a:gd name="T16" fmla="*/ 42 w 42"/>
                  <a:gd name="T17" fmla="*/ 41 h 82"/>
                  <a:gd name="T18" fmla="*/ 42 w 42"/>
                  <a:gd name="T19" fmla="*/ 22 h 82"/>
                  <a:gd name="T20" fmla="*/ 34 w 42"/>
                  <a:gd name="T21" fmla="*/ 11 h 82"/>
                  <a:gd name="T22" fmla="*/ 17 w 42"/>
                  <a:gd name="T2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82">
                    <a:moveTo>
                      <a:pt x="17" y="0"/>
                    </a:moveTo>
                    <a:lnTo>
                      <a:pt x="4" y="15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21" y="52"/>
                    </a:lnTo>
                    <a:lnTo>
                      <a:pt x="29" y="67"/>
                    </a:lnTo>
                    <a:lnTo>
                      <a:pt x="21" y="82"/>
                    </a:lnTo>
                    <a:lnTo>
                      <a:pt x="34" y="60"/>
                    </a:lnTo>
                    <a:lnTo>
                      <a:pt x="42" y="41"/>
                    </a:lnTo>
                    <a:lnTo>
                      <a:pt x="42" y="22"/>
                    </a:lnTo>
                    <a:lnTo>
                      <a:pt x="34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7" name="Freeform 213"/>
              <p:cNvSpPr>
                <a:spLocks/>
              </p:cNvSpPr>
              <p:nvPr/>
            </p:nvSpPr>
            <p:spPr bwMode="auto">
              <a:xfrm>
                <a:off x="4711" y="3700"/>
                <a:ext cx="76" cy="37"/>
              </a:xfrm>
              <a:custGeom>
                <a:avLst/>
                <a:gdLst>
                  <a:gd name="T0" fmla="*/ 76 w 76"/>
                  <a:gd name="T1" fmla="*/ 0 h 37"/>
                  <a:gd name="T2" fmla="*/ 59 w 76"/>
                  <a:gd name="T3" fmla="*/ 0 h 37"/>
                  <a:gd name="T4" fmla="*/ 38 w 76"/>
                  <a:gd name="T5" fmla="*/ 0 h 37"/>
                  <a:gd name="T6" fmla="*/ 17 w 76"/>
                  <a:gd name="T7" fmla="*/ 11 h 37"/>
                  <a:gd name="T8" fmla="*/ 9 w 76"/>
                  <a:gd name="T9" fmla="*/ 22 h 37"/>
                  <a:gd name="T10" fmla="*/ 0 w 76"/>
                  <a:gd name="T11" fmla="*/ 37 h 37"/>
                  <a:gd name="T12" fmla="*/ 30 w 76"/>
                  <a:gd name="T13" fmla="*/ 29 h 37"/>
                  <a:gd name="T14" fmla="*/ 55 w 76"/>
                  <a:gd name="T15" fmla="*/ 22 h 37"/>
                  <a:gd name="T16" fmla="*/ 67 w 76"/>
                  <a:gd name="T17" fmla="*/ 11 h 37"/>
                  <a:gd name="T18" fmla="*/ 76 w 76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37">
                    <a:moveTo>
                      <a:pt x="76" y="0"/>
                    </a:moveTo>
                    <a:lnTo>
                      <a:pt x="59" y="0"/>
                    </a:lnTo>
                    <a:lnTo>
                      <a:pt x="38" y="0"/>
                    </a:lnTo>
                    <a:lnTo>
                      <a:pt x="17" y="11"/>
                    </a:lnTo>
                    <a:lnTo>
                      <a:pt x="9" y="22"/>
                    </a:lnTo>
                    <a:lnTo>
                      <a:pt x="0" y="37"/>
                    </a:lnTo>
                    <a:lnTo>
                      <a:pt x="30" y="29"/>
                    </a:lnTo>
                    <a:lnTo>
                      <a:pt x="55" y="22"/>
                    </a:lnTo>
                    <a:lnTo>
                      <a:pt x="67" y="1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8" name="Freeform 214"/>
              <p:cNvSpPr>
                <a:spLocks/>
              </p:cNvSpPr>
              <p:nvPr/>
            </p:nvSpPr>
            <p:spPr bwMode="auto">
              <a:xfrm>
                <a:off x="5252" y="295"/>
                <a:ext cx="54" cy="82"/>
              </a:xfrm>
              <a:custGeom>
                <a:avLst/>
                <a:gdLst>
                  <a:gd name="T0" fmla="*/ 54 w 54"/>
                  <a:gd name="T1" fmla="*/ 0 h 82"/>
                  <a:gd name="T2" fmla="*/ 37 w 54"/>
                  <a:gd name="T3" fmla="*/ 11 h 82"/>
                  <a:gd name="T4" fmla="*/ 16 w 54"/>
                  <a:gd name="T5" fmla="*/ 22 h 82"/>
                  <a:gd name="T6" fmla="*/ 0 w 54"/>
                  <a:gd name="T7" fmla="*/ 45 h 82"/>
                  <a:gd name="T8" fmla="*/ 0 w 54"/>
                  <a:gd name="T9" fmla="*/ 60 h 82"/>
                  <a:gd name="T10" fmla="*/ 0 w 54"/>
                  <a:gd name="T11" fmla="*/ 82 h 82"/>
                  <a:gd name="T12" fmla="*/ 29 w 54"/>
                  <a:gd name="T13" fmla="*/ 60 h 82"/>
                  <a:gd name="T14" fmla="*/ 37 w 54"/>
                  <a:gd name="T15" fmla="*/ 52 h 82"/>
                  <a:gd name="T16" fmla="*/ 50 w 54"/>
                  <a:gd name="T17" fmla="*/ 37 h 82"/>
                  <a:gd name="T18" fmla="*/ 54 w 54"/>
                  <a:gd name="T19" fmla="*/ 19 h 82"/>
                  <a:gd name="T20" fmla="*/ 54 w 54"/>
                  <a:gd name="T2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82">
                    <a:moveTo>
                      <a:pt x="54" y="0"/>
                    </a:moveTo>
                    <a:lnTo>
                      <a:pt x="37" y="11"/>
                    </a:lnTo>
                    <a:lnTo>
                      <a:pt x="16" y="22"/>
                    </a:lnTo>
                    <a:lnTo>
                      <a:pt x="0" y="45"/>
                    </a:lnTo>
                    <a:lnTo>
                      <a:pt x="0" y="60"/>
                    </a:lnTo>
                    <a:lnTo>
                      <a:pt x="0" y="82"/>
                    </a:lnTo>
                    <a:lnTo>
                      <a:pt x="29" y="60"/>
                    </a:lnTo>
                    <a:lnTo>
                      <a:pt x="37" y="52"/>
                    </a:lnTo>
                    <a:lnTo>
                      <a:pt x="50" y="37"/>
                    </a:lnTo>
                    <a:lnTo>
                      <a:pt x="54" y="1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9" name="Freeform 215"/>
              <p:cNvSpPr>
                <a:spLocks/>
              </p:cNvSpPr>
              <p:nvPr/>
            </p:nvSpPr>
            <p:spPr bwMode="auto">
              <a:xfrm>
                <a:off x="3752" y="3610"/>
                <a:ext cx="147" cy="149"/>
              </a:xfrm>
              <a:custGeom>
                <a:avLst/>
                <a:gdLst>
                  <a:gd name="T0" fmla="*/ 5 w 147"/>
                  <a:gd name="T1" fmla="*/ 0 h 149"/>
                  <a:gd name="T2" fmla="*/ 0 w 147"/>
                  <a:gd name="T3" fmla="*/ 22 h 149"/>
                  <a:gd name="T4" fmla="*/ 0 w 147"/>
                  <a:gd name="T5" fmla="*/ 52 h 149"/>
                  <a:gd name="T6" fmla="*/ 0 w 147"/>
                  <a:gd name="T7" fmla="*/ 82 h 149"/>
                  <a:gd name="T8" fmla="*/ 9 w 147"/>
                  <a:gd name="T9" fmla="*/ 108 h 149"/>
                  <a:gd name="T10" fmla="*/ 26 w 147"/>
                  <a:gd name="T11" fmla="*/ 131 h 149"/>
                  <a:gd name="T12" fmla="*/ 46 w 147"/>
                  <a:gd name="T13" fmla="*/ 146 h 149"/>
                  <a:gd name="T14" fmla="*/ 76 w 147"/>
                  <a:gd name="T15" fmla="*/ 149 h 149"/>
                  <a:gd name="T16" fmla="*/ 97 w 147"/>
                  <a:gd name="T17" fmla="*/ 146 h 149"/>
                  <a:gd name="T18" fmla="*/ 113 w 147"/>
                  <a:gd name="T19" fmla="*/ 138 h 149"/>
                  <a:gd name="T20" fmla="*/ 130 w 147"/>
                  <a:gd name="T21" fmla="*/ 131 h 149"/>
                  <a:gd name="T22" fmla="*/ 139 w 147"/>
                  <a:gd name="T23" fmla="*/ 123 h 149"/>
                  <a:gd name="T24" fmla="*/ 147 w 147"/>
                  <a:gd name="T25" fmla="*/ 101 h 149"/>
                  <a:gd name="T26" fmla="*/ 139 w 147"/>
                  <a:gd name="T27" fmla="*/ 78 h 149"/>
                  <a:gd name="T28" fmla="*/ 118 w 147"/>
                  <a:gd name="T29" fmla="*/ 56 h 149"/>
                  <a:gd name="T30" fmla="*/ 59 w 147"/>
                  <a:gd name="T31" fmla="*/ 15 h 149"/>
                  <a:gd name="T32" fmla="*/ 30 w 147"/>
                  <a:gd name="T33" fmla="*/ 4 h 149"/>
                  <a:gd name="T34" fmla="*/ 5 w 147"/>
                  <a:gd name="T3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7" h="149">
                    <a:moveTo>
                      <a:pt x="5" y="0"/>
                    </a:moveTo>
                    <a:lnTo>
                      <a:pt x="0" y="22"/>
                    </a:lnTo>
                    <a:lnTo>
                      <a:pt x="0" y="52"/>
                    </a:lnTo>
                    <a:lnTo>
                      <a:pt x="0" y="82"/>
                    </a:lnTo>
                    <a:lnTo>
                      <a:pt x="9" y="108"/>
                    </a:lnTo>
                    <a:lnTo>
                      <a:pt x="26" y="131"/>
                    </a:lnTo>
                    <a:lnTo>
                      <a:pt x="46" y="146"/>
                    </a:lnTo>
                    <a:lnTo>
                      <a:pt x="76" y="149"/>
                    </a:lnTo>
                    <a:lnTo>
                      <a:pt x="97" y="146"/>
                    </a:lnTo>
                    <a:lnTo>
                      <a:pt x="113" y="138"/>
                    </a:lnTo>
                    <a:lnTo>
                      <a:pt x="130" y="131"/>
                    </a:lnTo>
                    <a:lnTo>
                      <a:pt x="139" y="123"/>
                    </a:lnTo>
                    <a:lnTo>
                      <a:pt x="147" y="101"/>
                    </a:lnTo>
                    <a:lnTo>
                      <a:pt x="139" y="78"/>
                    </a:lnTo>
                    <a:lnTo>
                      <a:pt x="118" y="56"/>
                    </a:lnTo>
                    <a:lnTo>
                      <a:pt x="59" y="15"/>
                    </a:lnTo>
                    <a:lnTo>
                      <a:pt x="3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0" name="Freeform 216"/>
              <p:cNvSpPr>
                <a:spLocks/>
              </p:cNvSpPr>
              <p:nvPr/>
            </p:nvSpPr>
            <p:spPr bwMode="auto">
              <a:xfrm>
                <a:off x="3790" y="3644"/>
                <a:ext cx="46" cy="82"/>
              </a:xfrm>
              <a:custGeom>
                <a:avLst/>
                <a:gdLst>
                  <a:gd name="T0" fmla="*/ 0 w 46"/>
                  <a:gd name="T1" fmla="*/ 0 h 82"/>
                  <a:gd name="T2" fmla="*/ 8 w 46"/>
                  <a:gd name="T3" fmla="*/ 48 h 82"/>
                  <a:gd name="T4" fmla="*/ 17 w 46"/>
                  <a:gd name="T5" fmla="*/ 67 h 82"/>
                  <a:gd name="T6" fmla="*/ 29 w 46"/>
                  <a:gd name="T7" fmla="*/ 74 h 82"/>
                  <a:gd name="T8" fmla="*/ 46 w 46"/>
                  <a:gd name="T9" fmla="*/ 82 h 82"/>
                  <a:gd name="T10" fmla="*/ 0 w 4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82">
                    <a:moveTo>
                      <a:pt x="0" y="0"/>
                    </a:moveTo>
                    <a:lnTo>
                      <a:pt x="8" y="48"/>
                    </a:lnTo>
                    <a:lnTo>
                      <a:pt x="17" y="67"/>
                    </a:lnTo>
                    <a:lnTo>
                      <a:pt x="29" y="74"/>
                    </a:lnTo>
                    <a:lnTo>
                      <a:pt x="46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1" name="Freeform 217"/>
              <p:cNvSpPr>
                <a:spLocks/>
              </p:cNvSpPr>
              <p:nvPr/>
            </p:nvSpPr>
            <p:spPr bwMode="auto">
              <a:xfrm>
                <a:off x="3790" y="3644"/>
                <a:ext cx="46" cy="82"/>
              </a:xfrm>
              <a:custGeom>
                <a:avLst/>
                <a:gdLst>
                  <a:gd name="T0" fmla="*/ 0 w 46"/>
                  <a:gd name="T1" fmla="*/ 0 h 82"/>
                  <a:gd name="T2" fmla="*/ 8 w 46"/>
                  <a:gd name="T3" fmla="*/ 48 h 82"/>
                  <a:gd name="T4" fmla="*/ 17 w 46"/>
                  <a:gd name="T5" fmla="*/ 67 h 82"/>
                  <a:gd name="T6" fmla="*/ 29 w 46"/>
                  <a:gd name="T7" fmla="*/ 74 h 82"/>
                  <a:gd name="T8" fmla="*/ 46 w 46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2">
                    <a:moveTo>
                      <a:pt x="0" y="0"/>
                    </a:moveTo>
                    <a:lnTo>
                      <a:pt x="8" y="48"/>
                    </a:lnTo>
                    <a:lnTo>
                      <a:pt x="17" y="67"/>
                    </a:lnTo>
                    <a:lnTo>
                      <a:pt x="29" y="74"/>
                    </a:lnTo>
                    <a:lnTo>
                      <a:pt x="46" y="82"/>
                    </a:lnTo>
                  </a:path>
                </a:pathLst>
              </a:custGeom>
              <a:noFill/>
              <a:ln w="0">
                <a:solidFill>
                  <a:srgbClr val="BFD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2" name="Freeform 218"/>
              <p:cNvSpPr>
                <a:spLocks/>
              </p:cNvSpPr>
              <p:nvPr/>
            </p:nvSpPr>
            <p:spPr bwMode="auto">
              <a:xfrm>
                <a:off x="3576" y="3774"/>
                <a:ext cx="176" cy="49"/>
              </a:xfrm>
              <a:custGeom>
                <a:avLst/>
                <a:gdLst>
                  <a:gd name="T0" fmla="*/ 176 w 176"/>
                  <a:gd name="T1" fmla="*/ 30 h 49"/>
                  <a:gd name="T2" fmla="*/ 176 w 176"/>
                  <a:gd name="T3" fmla="*/ 38 h 49"/>
                  <a:gd name="T4" fmla="*/ 160 w 176"/>
                  <a:gd name="T5" fmla="*/ 41 h 49"/>
                  <a:gd name="T6" fmla="*/ 139 w 176"/>
                  <a:gd name="T7" fmla="*/ 45 h 49"/>
                  <a:gd name="T8" fmla="*/ 109 w 176"/>
                  <a:gd name="T9" fmla="*/ 49 h 49"/>
                  <a:gd name="T10" fmla="*/ 47 w 176"/>
                  <a:gd name="T11" fmla="*/ 45 h 49"/>
                  <a:gd name="T12" fmla="*/ 21 w 176"/>
                  <a:gd name="T13" fmla="*/ 38 h 49"/>
                  <a:gd name="T14" fmla="*/ 0 w 176"/>
                  <a:gd name="T15" fmla="*/ 26 h 49"/>
                  <a:gd name="T16" fmla="*/ 47 w 176"/>
                  <a:gd name="T17" fmla="*/ 11 h 49"/>
                  <a:gd name="T18" fmla="*/ 97 w 176"/>
                  <a:gd name="T19" fmla="*/ 4 h 49"/>
                  <a:gd name="T20" fmla="*/ 122 w 176"/>
                  <a:gd name="T21" fmla="*/ 0 h 49"/>
                  <a:gd name="T22" fmla="*/ 143 w 176"/>
                  <a:gd name="T23" fmla="*/ 4 h 49"/>
                  <a:gd name="T24" fmla="*/ 164 w 176"/>
                  <a:gd name="T25" fmla="*/ 15 h 49"/>
                  <a:gd name="T26" fmla="*/ 176 w 176"/>
                  <a:gd name="T27" fmla="*/ 3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6" h="49">
                    <a:moveTo>
                      <a:pt x="176" y="30"/>
                    </a:moveTo>
                    <a:lnTo>
                      <a:pt x="176" y="38"/>
                    </a:lnTo>
                    <a:lnTo>
                      <a:pt x="160" y="41"/>
                    </a:lnTo>
                    <a:lnTo>
                      <a:pt x="139" y="45"/>
                    </a:lnTo>
                    <a:lnTo>
                      <a:pt x="109" y="49"/>
                    </a:lnTo>
                    <a:lnTo>
                      <a:pt x="47" y="45"/>
                    </a:lnTo>
                    <a:lnTo>
                      <a:pt x="21" y="38"/>
                    </a:lnTo>
                    <a:lnTo>
                      <a:pt x="0" y="26"/>
                    </a:lnTo>
                    <a:lnTo>
                      <a:pt x="47" y="11"/>
                    </a:lnTo>
                    <a:lnTo>
                      <a:pt x="97" y="4"/>
                    </a:lnTo>
                    <a:lnTo>
                      <a:pt x="122" y="0"/>
                    </a:lnTo>
                    <a:lnTo>
                      <a:pt x="143" y="4"/>
                    </a:lnTo>
                    <a:lnTo>
                      <a:pt x="164" y="15"/>
                    </a:lnTo>
                    <a:lnTo>
                      <a:pt x="176" y="3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3" name="Freeform 219"/>
              <p:cNvSpPr>
                <a:spLocks/>
              </p:cNvSpPr>
              <p:nvPr/>
            </p:nvSpPr>
            <p:spPr bwMode="auto">
              <a:xfrm>
                <a:off x="3727" y="3763"/>
                <a:ext cx="155" cy="90"/>
              </a:xfrm>
              <a:custGeom>
                <a:avLst/>
                <a:gdLst>
                  <a:gd name="T0" fmla="*/ 151 w 155"/>
                  <a:gd name="T1" fmla="*/ 7 h 90"/>
                  <a:gd name="T2" fmla="*/ 155 w 155"/>
                  <a:gd name="T3" fmla="*/ 15 h 90"/>
                  <a:gd name="T4" fmla="*/ 147 w 155"/>
                  <a:gd name="T5" fmla="*/ 26 h 90"/>
                  <a:gd name="T6" fmla="*/ 130 w 155"/>
                  <a:gd name="T7" fmla="*/ 41 h 90"/>
                  <a:gd name="T8" fmla="*/ 109 w 155"/>
                  <a:gd name="T9" fmla="*/ 56 h 90"/>
                  <a:gd name="T10" fmla="*/ 51 w 155"/>
                  <a:gd name="T11" fmla="*/ 82 h 90"/>
                  <a:gd name="T12" fmla="*/ 25 w 155"/>
                  <a:gd name="T13" fmla="*/ 90 h 90"/>
                  <a:gd name="T14" fmla="*/ 0 w 155"/>
                  <a:gd name="T15" fmla="*/ 90 h 90"/>
                  <a:gd name="T16" fmla="*/ 30 w 155"/>
                  <a:gd name="T17" fmla="*/ 56 h 90"/>
                  <a:gd name="T18" fmla="*/ 67 w 155"/>
                  <a:gd name="T19" fmla="*/ 22 h 90"/>
                  <a:gd name="T20" fmla="*/ 88 w 155"/>
                  <a:gd name="T21" fmla="*/ 11 h 90"/>
                  <a:gd name="T22" fmla="*/ 109 w 155"/>
                  <a:gd name="T23" fmla="*/ 4 h 90"/>
                  <a:gd name="T24" fmla="*/ 130 w 155"/>
                  <a:gd name="T25" fmla="*/ 0 h 90"/>
                  <a:gd name="T26" fmla="*/ 151 w 155"/>
                  <a:gd name="T27" fmla="*/ 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5" h="90">
                    <a:moveTo>
                      <a:pt x="151" y="7"/>
                    </a:moveTo>
                    <a:lnTo>
                      <a:pt x="155" y="15"/>
                    </a:lnTo>
                    <a:lnTo>
                      <a:pt x="147" y="26"/>
                    </a:lnTo>
                    <a:lnTo>
                      <a:pt x="130" y="41"/>
                    </a:lnTo>
                    <a:lnTo>
                      <a:pt x="109" y="56"/>
                    </a:lnTo>
                    <a:lnTo>
                      <a:pt x="51" y="82"/>
                    </a:lnTo>
                    <a:lnTo>
                      <a:pt x="25" y="90"/>
                    </a:lnTo>
                    <a:lnTo>
                      <a:pt x="0" y="90"/>
                    </a:lnTo>
                    <a:lnTo>
                      <a:pt x="30" y="56"/>
                    </a:lnTo>
                    <a:lnTo>
                      <a:pt x="67" y="22"/>
                    </a:lnTo>
                    <a:lnTo>
                      <a:pt x="88" y="11"/>
                    </a:lnTo>
                    <a:lnTo>
                      <a:pt x="109" y="4"/>
                    </a:lnTo>
                    <a:lnTo>
                      <a:pt x="130" y="0"/>
                    </a:lnTo>
                    <a:lnTo>
                      <a:pt x="151" y="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4" name="Freeform 220"/>
              <p:cNvSpPr>
                <a:spLocks/>
              </p:cNvSpPr>
              <p:nvPr/>
            </p:nvSpPr>
            <p:spPr bwMode="auto">
              <a:xfrm>
                <a:off x="4247" y="3707"/>
                <a:ext cx="46" cy="71"/>
              </a:xfrm>
              <a:custGeom>
                <a:avLst/>
                <a:gdLst>
                  <a:gd name="T0" fmla="*/ 4 w 46"/>
                  <a:gd name="T1" fmla="*/ 0 h 71"/>
                  <a:gd name="T2" fmla="*/ 0 w 46"/>
                  <a:gd name="T3" fmla="*/ 19 h 71"/>
                  <a:gd name="T4" fmla="*/ 0 w 46"/>
                  <a:gd name="T5" fmla="*/ 26 h 71"/>
                  <a:gd name="T6" fmla="*/ 8 w 46"/>
                  <a:gd name="T7" fmla="*/ 34 h 71"/>
                  <a:gd name="T8" fmla="*/ 33 w 46"/>
                  <a:gd name="T9" fmla="*/ 45 h 71"/>
                  <a:gd name="T10" fmla="*/ 41 w 46"/>
                  <a:gd name="T11" fmla="*/ 56 h 71"/>
                  <a:gd name="T12" fmla="*/ 46 w 46"/>
                  <a:gd name="T13" fmla="*/ 71 h 71"/>
                  <a:gd name="T14" fmla="*/ 46 w 46"/>
                  <a:gd name="T15" fmla="*/ 45 h 71"/>
                  <a:gd name="T16" fmla="*/ 46 w 46"/>
                  <a:gd name="T17" fmla="*/ 26 h 71"/>
                  <a:gd name="T18" fmla="*/ 33 w 46"/>
                  <a:gd name="T19" fmla="*/ 11 h 71"/>
                  <a:gd name="T20" fmla="*/ 20 w 46"/>
                  <a:gd name="T21" fmla="*/ 4 h 71"/>
                  <a:gd name="T22" fmla="*/ 4 w 46"/>
                  <a:gd name="T2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71">
                    <a:moveTo>
                      <a:pt x="4" y="0"/>
                    </a:moveTo>
                    <a:lnTo>
                      <a:pt x="0" y="19"/>
                    </a:lnTo>
                    <a:lnTo>
                      <a:pt x="0" y="26"/>
                    </a:lnTo>
                    <a:lnTo>
                      <a:pt x="8" y="34"/>
                    </a:lnTo>
                    <a:lnTo>
                      <a:pt x="33" y="45"/>
                    </a:lnTo>
                    <a:lnTo>
                      <a:pt x="41" y="56"/>
                    </a:lnTo>
                    <a:lnTo>
                      <a:pt x="46" y="71"/>
                    </a:lnTo>
                    <a:lnTo>
                      <a:pt x="46" y="45"/>
                    </a:lnTo>
                    <a:lnTo>
                      <a:pt x="46" y="26"/>
                    </a:lnTo>
                    <a:lnTo>
                      <a:pt x="33" y="11"/>
                    </a:lnTo>
                    <a:lnTo>
                      <a:pt x="2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5" name="Freeform 221"/>
              <p:cNvSpPr>
                <a:spLocks/>
              </p:cNvSpPr>
              <p:nvPr/>
            </p:nvSpPr>
            <p:spPr bwMode="auto">
              <a:xfrm>
                <a:off x="3995" y="3696"/>
                <a:ext cx="46" cy="74"/>
              </a:xfrm>
              <a:custGeom>
                <a:avLst/>
                <a:gdLst>
                  <a:gd name="T0" fmla="*/ 42 w 46"/>
                  <a:gd name="T1" fmla="*/ 74 h 74"/>
                  <a:gd name="T2" fmla="*/ 46 w 46"/>
                  <a:gd name="T3" fmla="*/ 45 h 74"/>
                  <a:gd name="T4" fmla="*/ 38 w 46"/>
                  <a:gd name="T5" fmla="*/ 30 h 74"/>
                  <a:gd name="T6" fmla="*/ 21 w 46"/>
                  <a:gd name="T7" fmla="*/ 11 h 74"/>
                  <a:gd name="T8" fmla="*/ 0 w 46"/>
                  <a:gd name="T9" fmla="*/ 0 h 74"/>
                  <a:gd name="T10" fmla="*/ 0 w 46"/>
                  <a:gd name="T11" fmla="*/ 22 h 74"/>
                  <a:gd name="T12" fmla="*/ 0 w 46"/>
                  <a:gd name="T13" fmla="*/ 48 h 74"/>
                  <a:gd name="T14" fmla="*/ 17 w 46"/>
                  <a:gd name="T15" fmla="*/ 67 h 74"/>
                  <a:gd name="T16" fmla="*/ 30 w 46"/>
                  <a:gd name="T17" fmla="*/ 74 h 74"/>
                  <a:gd name="T18" fmla="*/ 42 w 46"/>
                  <a:gd name="T1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74">
                    <a:moveTo>
                      <a:pt x="42" y="74"/>
                    </a:moveTo>
                    <a:lnTo>
                      <a:pt x="46" y="45"/>
                    </a:lnTo>
                    <a:lnTo>
                      <a:pt x="38" y="30"/>
                    </a:lnTo>
                    <a:lnTo>
                      <a:pt x="21" y="1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48"/>
                    </a:lnTo>
                    <a:lnTo>
                      <a:pt x="17" y="67"/>
                    </a:lnTo>
                    <a:lnTo>
                      <a:pt x="30" y="74"/>
                    </a:lnTo>
                    <a:lnTo>
                      <a:pt x="42" y="7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6" name="Freeform 222"/>
              <p:cNvSpPr>
                <a:spLocks/>
              </p:cNvSpPr>
              <p:nvPr/>
            </p:nvSpPr>
            <p:spPr bwMode="auto">
              <a:xfrm>
                <a:off x="3891" y="3778"/>
                <a:ext cx="96" cy="34"/>
              </a:xfrm>
              <a:custGeom>
                <a:avLst/>
                <a:gdLst>
                  <a:gd name="T0" fmla="*/ 96 w 96"/>
                  <a:gd name="T1" fmla="*/ 4 h 34"/>
                  <a:gd name="T2" fmla="*/ 79 w 96"/>
                  <a:gd name="T3" fmla="*/ 0 h 34"/>
                  <a:gd name="T4" fmla="*/ 54 w 96"/>
                  <a:gd name="T5" fmla="*/ 0 h 34"/>
                  <a:gd name="T6" fmla="*/ 29 w 96"/>
                  <a:gd name="T7" fmla="*/ 7 h 34"/>
                  <a:gd name="T8" fmla="*/ 12 w 96"/>
                  <a:gd name="T9" fmla="*/ 19 h 34"/>
                  <a:gd name="T10" fmla="*/ 0 w 96"/>
                  <a:gd name="T11" fmla="*/ 34 h 34"/>
                  <a:gd name="T12" fmla="*/ 37 w 96"/>
                  <a:gd name="T13" fmla="*/ 34 h 34"/>
                  <a:gd name="T14" fmla="*/ 67 w 96"/>
                  <a:gd name="T15" fmla="*/ 30 h 34"/>
                  <a:gd name="T16" fmla="*/ 83 w 96"/>
                  <a:gd name="T17" fmla="*/ 19 h 34"/>
                  <a:gd name="T18" fmla="*/ 96 w 96"/>
                  <a:gd name="T1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34">
                    <a:moveTo>
                      <a:pt x="96" y="4"/>
                    </a:moveTo>
                    <a:lnTo>
                      <a:pt x="79" y="0"/>
                    </a:lnTo>
                    <a:lnTo>
                      <a:pt x="54" y="0"/>
                    </a:lnTo>
                    <a:lnTo>
                      <a:pt x="29" y="7"/>
                    </a:lnTo>
                    <a:lnTo>
                      <a:pt x="12" y="19"/>
                    </a:lnTo>
                    <a:lnTo>
                      <a:pt x="0" y="34"/>
                    </a:lnTo>
                    <a:lnTo>
                      <a:pt x="37" y="34"/>
                    </a:lnTo>
                    <a:lnTo>
                      <a:pt x="67" y="30"/>
                    </a:lnTo>
                    <a:lnTo>
                      <a:pt x="83" y="19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7" name="Freeform 223"/>
              <p:cNvSpPr>
                <a:spLocks/>
              </p:cNvSpPr>
              <p:nvPr/>
            </p:nvSpPr>
            <p:spPr bwMode="auto">
              <a:xfrm>
                <a:off x="3514" y="3599"/>
                <a:ext cx="54" cy="89"/>
              </a:xfrm>
              <a:custGeom>
                <a:avLst/>
                <a:gdLst>
                  <a:gd name="T0" fmla="*/ 46 w 54"/>
                  <a:gd name="T1" fmla="*/ 89 h 89"/>
                  <a:gd name="T2" fmla="*/ 54 w 54"/>
                  <a:gd name="T3" fmla="*/ 67 h 89"/>
                  <a:gd name="T4" fmla="*/ 54 w 54"/>
                  <a:gd name="T5" fmla="*/ 56 h 89"/>
                  <a:gd name="T6" fmla="*/ 46 w 54"/>
                  <a:gd name="T7" fmla="*/ 41 h 89"/>
                  <a:gd name="T8" fmla="*/ 16 w 54"/>
                  <a:gd name="T9" fmla="*/ 22 h 89"/>
                  <a:gd name="T10" fmla="*/ 4 w 54"/>
                  <a:gd name="T11" fmla="*/ 11 h 89"/>
                  <a:gd name="T12" fmla="*/ 4 w 54"/>
                  <a:gd name="T13" fmla="*/ 0 h 89"/>
                  <a:gd name="T14" fmla="*/ 0 w 54"/>
                  <a:gd name="T15" fmla="*/ 30 h 89"/>
                  <a:gd name="T16" fmla="*/ 4 w 54"/>
                  <a:gd name="T17" fmla="*/ 59 h 89"/>
                  <a:gd name="T18" fmla="*/ 21 w 54"/>
                  <a:gd name="T19" fmla="*/ 78 h 89"/>
                  <a:gd name="T20" fmla="*/ 46 w 54"/>
                  <a:gd name="T2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89">
                    <a:moveTo>
                      <a:pt x="46" y="89"/>
                    </a:moveTo>
                    <a:lnTo>
                      <a:pt x="54" y="67"/>
                    </a:lnTo>
                    <a:lnTo>
                      <a:pt x="54" y="56"/>
                    </a:lnTo>
                    <a:lnTo>
                      <a:pt x="46" y="41"/>
                    </a:lnTo>
                    <a:lnTo>
                      <a:pt x="16" y="22"/>
                    </a:lnTo>
                    <a:lnTo>
                      <a:pt x="4" y="11"/>
                    </a:lnTo>
                    <a:lnTo>
                      <a:pt x="4" y="0"/>
                    </a:lnTo>
                    <a:lnTo>
                      <a:pt x="0" y="30"/>
                    </a:lnTo>
                    <a:lnTo>
                      <a:pt x="4" y="59"/>
                    </a:lnTo>
                    <a:lnTo>
                      <a:pt x="21" y="78"/>
                    </a:lnTo>
                    <a:lnTo>
                      <a:pt x="46" y="8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8" name="Freeform 224"/>
              <p:cNvSpPr>
                <a:spLocks/>
              </p:cNvSpPr>
              <p:nvPr/>
            </p:nvSpPr>
            <p:spPr bwMode="auto">
              <a:xfrm>
                <a:off x="2270" y="3644"/>
                <a:ext cx="109" cy="130"/>
              </a:xfrm>
              <a:custGeom>
                <a:avLst/>
                <a:gdLst>
                  <a:gd name="T0" fmla="*/ 50 w 109"/>
                  <a:gd name="T1" fmla="*/ 130 h 130"/>
                  <a:gd name="T2" fmla="*/ 17 w 109"/>
                  <a:gd name="T3" fmla="*/ 126 h 130"/>
                  <a:gd name="T4" fmla="*/ 8 w 109"/>
                  <a:gd name="T5" fmla="*/ 115 h 130"/>
                  <a:gd name="T6" fmla="*/ 0 w 109"/>
                  <a:gd name="T7" fmla="*/ 104 h 130"/>
                  <a:gd name="T8" fmla="*/ 0 w 109"/>
                  <a:gd name="T9" fmla="*/ 85 h 130"/>
                  <a:gd name="T10" fmla="*/ 8 w 109"/>
                  <a:gd name="T11" fmla="*/ 63 h 130"/>
                  <a:gd name="T12" fmla="*/ 21 w 109"/>
                  <a:gd name="T13" fmla="*/ 33 h 130"/>
                  <a:gd name="T14" fmla="*/ 42 w 109"/>
                  <a:gd name="T15" fmla="*/ 0 h 130"/>
                  <a:gd name="T16" fmla="*/ 67 w 109"/>
                  <a:gd name="T17" fmla="*/ 14 h 130"/>
                  <a:gd name="T18" fmla="*/ 84 w 109"/>
                  <a:gd name="T19" fmla="*/ 37 h 130"/>
                  <a:gd name="T20" fmla="*/ 96 w 109"/>
                  <a:gd name="T21" fmla="*/ 56 h 130"/>
                  <a:gd name="T22" fmla="*/ 109 w 109"/>
                  <a:gd name="T23" fmla="*/ 78 h 130"/>
                  <a:gd name="T24" fmla="*/ 109 w 109"/>
                  <a:gd name="T25" fmla="*/ 100 h 130"/>
                  <a:gd name="T26" fmla="*/ 100 w 109"/>
                  <a:gd name="T27" fmla="*/ 115 h 130"/>
                  <a:gd name="T28" fmla="*/ 84 w 109"/>
                  <a:gd name="T29" fmla="*/ 126 h 130"/>
                  <a:gd name="T30" fmla="*/ 50 w 109"/>
                  <a:gd name="T3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9" h="130">
                    <a:moveTo>
                      <a:pt x="50" y="130"/>
                    </a:moveTo>
                    <a:lnTo>
                      <a:pt x="17" y="126"/>
                    </a:lnTo>
                    <a:lnTo>
                      <a:pt x="8" y="115"/>
                    </a:lnTo>
                    <a:lnTo>
                      <a:pt x="0" y="104"/>
                    </a:lnTo>
                    <a:lnTo>
                      <a:pt x="0" y="85"/>
                    </a:lnTo>
                    <a:lnTo>
                      <a:pt x="8" y="63"/>
                    </a:lnTo>
                    <a:lnTo>
                      <a:pt x="21" y="33"/>
                    </a:lnTo>
                    <a:lnTo>
                      <a:pt x="42" y="0"/>
                    </a:lnTo>
                    <a:lnTo>
                      <a:pt x="67" y="14"/>
                    </a:lnTo>
                    <a:lnTo>
                      <a:pt x="84" y="37"/>
                    </a:lnTo>
                    <a:lnTo>
                      <a:pt x="96" y="56"/>
                    </a:lnTo>
                    <a:lnTo>
                      <a:pt x="109" y="78"/>
                    </a:lnTo>
                    <a:lnTo>
                      <a:pt x="109" y="100"/>
                    </a:lnTo>
                    <a:lnTo>
                      <a:pt x="100" y="115"/>
                    </a:lnTo>
                    <a:lnTo>
                      <a:pt x="84" y="126"/>
                    </a:lnTo>
                    <a:lnTo>
                      <a:pt x="50" y="13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9" name="Freeform 225"/>
              <p:cNvSpPr>
                <a:spLocks/>
              </p:cNvSpPr>
              <p:nvPr/>
            </p:nvSpPr>
            <p:spPr bwMode="auto">
              <a:xfrm>
                <a:off x="2291" y="3662"/>
                <a:ext cx="29" cy="75"/>
              </a:xfrm>
              <a:custGeom>
                <a:avLst/>
                <a:gdLst>
                  <a:gd name="T0" fmla="*/ 29 w 29"/>
                  <a:gd name="T1" fmla="*/ 0 h 75"/>
                  <a:gd name="T2" fmla="*/ 12 w 29"/>
                  <a:gd name="T3" fmla="*/ 26 h 75"/>
                  <a:gd name="T4" fmla="*/ 0 w 29"/>
                  <a:gd name="T5" fmla="*/ 49 h 75"/>
                  <a:gd name="T6" fmla="*/ 0 w 29"/>
                  <a:gd name="T7" fmla="*/ 64 h 75"/>
                  <a:gd name="T8" fmla="*/ 12 w 29"/>
                  <a:gd name="T9" fmla="*/ 75 h 75"/>
                  <a:gd name="T10" fmla="*/ 29 w 2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75">
                    <a:moveTo>
                      <a:pt x="29" y="0"/>
                    </a:moveTo>
                    <a:lnTo>
                      <a:pt x="12" y="26"/>
                    </a:lnTo>
                    <a:lnTo>
                      <a:pt x="0" y="49"/>
                    </a:lnTo>
                    <a:lnTo>
                      <a:pt x="0" y="64"/>
                    </a:lnTo>
                    <a:lnTo>
                      <a:pt x="12" y="7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0" name="Freeform 226"/>
              <p:cNvSpPr>
                <a:spLocks/>
              </p:cNvSpPr>
              <p:nvPr/>
            </p:nvSpPr>
            <p:spPr bwMode="auto">
              <a:xfrm>
                <a:off x="2291" y="3662"/>
                <a:ext cx="29" cy="75"/>
              </a:xfrm>
              <a:custGeom>
                <a:avLst/>
                <a:gdLst>
                  <a:gd name="T0" fmla="*/ 29 w 29"/>
                  <a:gd name="T1" fmla="*/ 0 h 75"/>
                  <a:gd name="T2" fmla="*/ 12 w 29"/>
                  <a:gd name="T3" fmla="*/ 26 h 75"/>
                  <a:gd name="T4" fmla="*/ 0 w 29"/>
                  <a:gd name="T5" fmla="*/ 49 h 75"/>
                  <a:gd name="T6" fmla="*/ 0 w 29"/>
                  <a:gd name="T7" fmla="*/ 64 h 75"/>
                  <a:gd name="T8" fmla="*/ 12 w 2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75">
                    <a:moveTo>
                      <a:pt x="29" y="0"/>
                    </a:moveTo>
                    <a:lnTo>
                      <a:pt x="12" y="26"/>
                    </a:lnTo>
                    <a:lnTo>
                      <a:pt x="0" y="49"/>
                    </a:lnTo>
                    <a:lnTo>
                      <a:pt x="0" y="64"/>
                    </a:lnTo>
                    <a:lnTo>
                      <a:pt x="12" y="75"/>
                    </a:lnTo>
                  </a:path>
                </a:pathLst>
              </a:custGeom>
              <a:noFill/>
              <a:ln w="0">
                <a:solidFill>
                  <a:srgbClr val="BFD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1" name="Freeform 227"/>
              <p:cNvSpPr>
                <a:spLocks/>
              </p:cNvSpPr>
              <p:nvPr/>
            </p:nvSpPr>
            <p:spPr bwMode="auto">
              <a:xfrm>
                <a:off x="4079" y="3774"/>
                <a:ext cx="134" cy="30"/>
              </a:xfrm>
              <a:custGeom>
                <a:avLst/>
                <a:gdLst>
                  <a:gd name="T0" fmla="*/ 0 w 134"/>
                  <a:gd name="T1" fmla="*/ 0 h 30"/>
                  <a:gd name="T2" fmla="*/ 13 w 134"/>
                  <a:gd name="T3" fmla="*/ 4 h 30"/>
                  <a:gd name="T4" fmla="*/ 75 w 134"/>
                  <a:gd name="T5" fmla="*/ 0 h 30"/>
                  <a:gd name="T6" fmla="*/ 105 w 134"/>
                  <a:gd name="T7" fmla="*/ 8 h 30"/>
                  <a:gd name="T8" fmla="*/ 134 w 134"/>
                  <a:gd name="T9" fmla="*/ 19 h 30"/>
                  <a:gd name="T10" fmla="*/ 101 w 134"/>
                  <a:gd name="T11" fmla="*/ 30 h 30"/>
                  <a:gd name="T12" fmla="*/ 67 w 134"/>
                  <a:gd name="T13" fmla="*/ 30 h 30"/>
                  <a:gd name="T14" fmla="*/ 0 w 134"/>
                  <a:gd name="T15" fmla="*/ 11 h 30"/>
                  <a:gd name="T16" fmla="*/ 0 w 134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30">
                    <a:moveTo>
                      <a:pt x="0" y="0"/>
                    </a:moveTo>
                    <a:lnTo>
                      <a:pt x="13" y="4"/>
                    </a:lnTo>
                    <a:lnTo>
                      <a:pt x="75" y="0"/>
                    </a:lnTo>
                    <a:lnTo>
                      <a:pt x="105" y="8"/>
                    </a:lnTo>
                    <a:lnTo>
                      <a:pt x="134" y="19"/>
                    </a:lnTo>
                    <a:lnTo>
                      <a:pt x="101" y="30"/>
                    </a:lnTo>
                    <a:lnTo>
                      <a:pt x="67" y="30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2" name="Freeform 228"/>
              <p:cNvSpPr>
                <a:spLocks/>
              </p:cNvSpPr>
              <p:nvPr/>
            </p:nvSpPr>
            <p:spPr bwMode="auto">
              <a:xfrm>
                <a:off x="4079" y="3789"/>
                <a:ext cx="130" cy="64"/>
              </a:xfrm>
              <a:custGeom>
                <a:avLst/>
                <a:gdLst>
                  <a:gd name="T0" fmla="*/ 42 w 130"/>
                  <a:gd name="T1" fmla="*/ 11 h 64"/>
                  <a:gd name="T2" fmla="*/ 117 w 130"/>
                  <a:gd name="T3" fmla="*/ 41 h 64"/>
                  <a:gd name="T4" fmla="*/ 130 w 130"/>
                  <a:gd name="T5" fmla="*/ 52 h 64"/>
                  <a:gd name="T6" fmla="*/ 126 w 130"/>
                  <a:gd name="T7" fmla="*/ 64 h 64"/>
                  <a:gd name="T8" fmla="*/ 105 w 130"/>
                  <a:gd name="T9" fmla="*/ 64 h 64"/>
                  <a:gd name="T10" fmla="*/ 80 w 130"/>
                  <a:gd name="T11" fmla="*/ 60 h 64"/>
                  <a:gd name="T12" fmla="*/ 59 w 130"/>
                  <a:gd name="T13" fmla="*/ 56 h 64"/>
                  <a:gd name="T14" fmla="*/ 38 w 130"/>
                  <a:gd name="T15" fmla="*/ 45 h 64"/>
                  <a:gd name="T16" fmla="*/ 17 w 130"/>
                  <a:gd name="T17" fmla="*/ 26 h 64"/>
                  <a:gd name="T18" fmla="*/ 0 w 130"/>
                  <a:gd name="T19" fmla="*/ 0 h 64"/>
                  <a:gd name="T20" fmla="*/ 4 w 130"/>
                  <a:gd name="T21" fmla="*/ 0 h 64"/>
                  <a:gd name="T22" fmla="*/ 42 w 130"/>
                  <a:gd name="T23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64">
                    <a:moveTo>
                      <a:pt x="42" y="11"/>
                    </a:moveTo>
                    <a:lnTo>
                      <a:pt x="117" y="41"/>
                    </a:lnTo>
                    <a:lnTo>
                      <a:pt x="130" y="52"/>
                    </a:lnTo>
                    <a:lnTo>
                      <a:pt x="126" y="64"/>
                    </a:lnTo>
                    <a:lnTo>
                      <a:pt x="105" y="64"/>
                    </a:lnTo>
                    <a:lnTo>
                      <a:pt x="80" y="60"/>
                    </a:lnTo>
                    <a:lnTo>
                      <a:pt x="59" y="56"/>
                    </a:lnTo>
                    <a:lnTo>
                      <a:pt x="38" y="45"/>
                    </a:lnTo>
                    <a:lnTo>
                      <a:pt x="17" y="26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3" name="Freeform 229"/>
              <p:cNvSpPr>
                <a:spLocks/>
              </p:cNvSpPr>
              <p:nvPr/>
            </p:nvSpPr>
            <p:spPr bwMode="auto">
              <a:xfrm>
                <a:off x="4071" y="3722"/>
                <a:ext cx="125" cy="56"/>
              </a:xfrm>
              <a:custGeom>
                <a:avLst/>
                <a:gdLst>
                  <a:gd name="T0" fmla="*/ 4 w 125"/>
                  <a:gd name="T1" fmla="*/ 56 h 56"/>
                  <a:gd name="T2" fmla="*/ 54 w 125"/>
                  <a:gd name="T3" fmla="*/ 48 h 56"/>
                  <a:gd name="T4" fmla="*/ 109 w 125"/>
                  <a:gd name="T5" fmla="*/ 26 h 56"/>
                  <a:gd name="T6" fmla="*/ 125 w 125"/>
                  <a:gd name="T7" fmla="*/ 7 h 56"/>
                  <a:gd name="T8" fmla="*/ 121 w 125"/>
                  <a:gd name="T9" fmla="*/ 4 h 56"/>
                  <a:gd name="T10" fmla="*/ 109 w 125"/>
                  <a:gd name="T11" fmla="*/ 0 h 56"/>
                  <a:gd name="T12" fmla="*/ 75 w 125"/>
                  <a:gd name="T13" fmla="*/ 4 h 56"/>
                  <a:gd name="T14" fmla="*/ 37 w 125"/>
                  <a:gd name="T15" fmla="*/ 15 h 56"/>
                  <a:gd name="T16" fmla="*/ 21 w 125"/>
                  <a:gd name="T17" fmla="*/ 22 h 56"/>
                  <a:gd name="T18" fmla="*/ 8 w 125"/>
                  <a:gd name="T19" fmla="*/ 37 h 56"/>
                  <a:gd name="T20" fmla="*/ 0 w 125"/>
                  <a:gd name="T21" fmla="*/ 48 h 56"/>
                  <a:gd name="T22" fmla="*/ 4 w 125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56">
                    <a:moveTo>
                      <a:pt x="4" y="56"/>
                    </a:moveTo>
                    <a:lnTo>
                      <a:pt x="54" y="48"/>
                    </a:lnTo>
                    <a:lnTo>
                      <a:pt x="109" y="26"/>
                    </a:lnTo>
                    <a:lnTo>
                      <a:pt x="125" y="7"/>
                    </a:lnTo>
                    <a:lnTo>
                      <a:pt x="121" y="4"/>
                    </a:lnTo>
                    <a:lnTo>
                      <a:pt x="109" y="0"/>
                    </a:lnTo>
                    <a:lnTo>
                      <a:pt x="75" y="4"/>
                    </a:lnTo>
                    <a:lnTo>
                      <a:pt x="37" y="15"/>
                    </a:lnTo>
                    <a:lnTo>
                      <a:pt x="21" y="22"/>
                    </a:lnTo>
                    <a:lnTo>
                      <a:pt x="8" y="37"/>
                    </a:lnTo>
                    <a:lnTo>
                      <a:pt x="0" y="48"/>
                    </a:lnTo>
                    <a:lnTo>
                      <a:pt x="4" y="5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4" name="Freeform 230"/>
              <p:cNvSpPr>
                <a:spLocks/>
              </p:cNvSpPr>
              <p:nvPr/>
            </p:nvSpPr>
            <p:spPr bwMode="auto">
              <a:xfrm>
                <a:off x="4062" y="3670"/>
                <a:ext cx="92" cy="93"/>
              </a:xfrm>
              <a:custGeom>
                <a:avLst/>
                <a:gdLst>
                  <a:gd name="T0" fmla="*/ 0 w 92"/>
                  <a:gd name="T1" fmla="*/ 89 h 93"/>
                  <a:gd name="T2" fmla="*/ 9 w 92"/>
                  <a:gd name="T3" fmla="*/ 78 h 93"/>
                  <a:gd name="T4" fmla="*/ 42 w 92"/>
                  <a:gd name="T5" fmla="*/ 33 h 93"/>
                  <a:gd name="T6" fmla="*/ 67 w 92"/>
                  <a:gd name="T7" fmla="*/ 15 h 93"/>
                  <a:gd name="T8" fmla="*/ 92 w 92"/>
                  <a:gd name="T9" fmla="*/ 0 h 93"/>
                  <a:gd name="T10" fmla="*/ 84 w 92"/>
                  <a:gd name="T11" fmla="*/ 30 h 93"/>
                  <a:gd name="T12" fmla="*/ 63 w 92"/>
                  <a:gd name="T13" fmla="*/ 56 h 93"/>
                  <a:gd name="T14" fmla="*/ 9 w 92"/>
                  <a:gd name="T15" fmla="*/ 93 h 93"/>
                  <a:gd name="T16" fmla="*/ 0 w 92"/>
                  <a:gd name="T17" fmla="*/ 8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3">
                    <a:moveTo>
                      <a:pt x="0" y="89"/>
                    </a:moveTo>
                    <a:lnTo>
                      <a:pt x="9" y="78"/>
                    </a:lnTo>
                    <a:lnTo>
                      <a:pt x="42" y="33"/>
                    </a:lnTo>
                    <a:lnTo>
                      <a:pt x="67" y="15"/>
                    </a:lnTo>
                    <a:lnTo>
                      <a:pt x="92" y="0"/>
                    </a:lnTo>
                    <a:lnTo>
                      <a:pt x="84" y="30"/>
                    </a:lnTo>
                    <a:lnTo>
                      <a:pt x="63" y="56"/>
                    </a:lnTo>
                    <a:lnTo>
                      <a:pt x="9" y="93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5" name="Freeform 231"/>
              <p:cNvSpPr>
                <a:spLocks/>
              </p:cNvSpPr>
              <p:nvPr/>
            </p:nvSpPr>
            <p:spPr bwMode="auto">
              <a:xfrm>
                <a:off x="4054" y="3640"/>
                <a:ext cx="71" cy="116"/>
              </a:xfrm>
              <a:custGeom>
                <a:avLst/>
                <a:gdLst>
                  <a:gd name="T0" fmla="*/ 29 w 71"/>
                  <a:gd name="T1" fmla="*/ 89 h 116"/>
                  <a:gd name="T2" fmla="*/ 54 w 71"/>
                  <a:gd name="T3" fmla="*/ 56 h 116"/>
                  <a:gd name="T4" fmla="*/ 71 w 71"/>
                  <a:gd name="T5" fmla="*/ 26 h 116"/>
                  <a:gd name="T6" fmla="*/ 71 w 71"/>
                  <a:gd name="T7" fmla="*/ 7 h 116"/>
                  <a:gd name="T8" fmla="*/ 67 w 71"/>
                  <a:gd name="T9" fmla="*/ 4 h 116"/>
                  <a:gd name="T10" fmla="*/ 63 w 71"/>
                  <a:gd name="T11" fmla="*/ 0 h 116"/>
                  <a:gd name="T12" fmla="*/ 42 w 71"/>
                  <a:gd name="T13" fmla="*/ 11 h 116"/>
                  <a:gd name="T14" fmla="*/ 25 w 71"/>
                  <a:gd name="T15" fmla="*/ 26 h 116"/>
                  <a:gd name="T16" fmla="*/ 12 w 71"/>
                  <a:gd name="T17" fmla="*/ 45 h 116"/>
                  <a:gd name="T18" fmla="*/ 4 w 71"/>
                  <a:gd name="T19" fmla="*/ 63 h 116"/>
                  <a:gd name="T20" fmla="*/ 0 w 71"/>
                  <a:gd name="T21" fmla="*/ 89 h 116"/>
                  <a:gd name="T22" fmla="*/ 4 w 71"/>
                  <a:gd name="T23" fmla="*/ 116 h 116"/>
                  <a:gd name="T24" fmla="*/ 8 w 71"/>
                  <a:gd name="T25" fmla="*/ 116 h 116"/>
                  <a:gd name="T26" fmla="*/ 29 w 71"/>
                  <a:gd name="T27" fmla="*/ 8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116">
                    <a:moveTo>
                      <a:pt x="29" y="89"/>
                    </a:moveTo>
                    <a:lnTo>
                      <a:pt x="54" y="56"/>
                    </a:lnTo>
                    <a:lnTo>
                      <a:pt x="71" y="26"/>
                    </a:lnTo>
                    <a:lnTo>
                      <a:pt x="71" y="7"/>
                    </a:lnTo>
                    <a:lnTo>
                      <a:pt x="67" y="4"/>
                    </a:lnTo>
                    <a:lnTo>
                      <a:pt x="63" y="0"/>
                    </a:lnTo>
                    <a:lnTo>
                      <a:pt x="42" y="11"/>
                    </a:lnTo>
                    <a:lnTo>
                      <a:pt x="25" y="26"/>
                    </a:lnTo>
                    <a:lnTo>
                      <a:pt x="12" y="45"/>
                    </a:lnTo>
                    <a:lnTo>
                      <a:pt x="4" y="63"/>
                    </a:lnTo>
                    <a:lnTo>
                      <a:pt x="0" y="89"/>
                    </a:lnTo>
                    <a:lnTo>
                      <a:pt x="4" y="116"/>
                    </a:lnTo>
                    <a:lnTo>
                      <a:pt x="8" y="116"/>
                    </a:lnTo>
                    <a:lnTo>
                      <a:pt x="29" y="8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6" name="Freeform 232"/>
              <p:cNvSpPr>
                <a:spLocks/>
              </p:cNvSpPr>
              <p:nvPr/>
            </p:nvSpPr>
            <p:spPr bwMode="auto">
              <a:xfrm>
                <a:off x="4079" y="3804"/>
                <a:ext cx="109" cy="78"/>
              </a:xfrm>
              <a:custGeom>
                <a:avLst/>
                <a:gdLst>
                  <a:gd name="T0" fmla="*/ 8 w 109"/>
                  <a:gd name="T1" fmla="*/ 0 h 78"/>
                  <a:gd name="T2" fmla="*/ 17 w 109"/>
                  <a:gd name="T3" fmla="*/ 11 h 78"/>
                  <a:gd name="T4" fmla="*/ 71 w 109"/>
                  <a:gd name="T5" fmla="*/ 37 h 78"/>
                  <a:gd name="T6" fmla="*/ 92 w 109"/>
                  <a:gd name="T7" fmla="*/ 56 h 78"/>
                  <a:gd name="T8" fmla="*/ 109 w 109"/>
                  <a:gd name="T9" fmla="*/ 78 h 78"/>
                  <a:gd name="T10" fmla="*/ 75 w 109"/>
                  <a:gd name="T11" fmla="*/ 75 h 78"/>
                  <a:gd name="T12" fmla="*/ 46 w 109"/>
                  <a:gd name="T13" fmla="*/ 56 h 78"/>
                  <a:gd name="T14" fmla="*/ 0 w 109"/>
                  <a:gd name="T15" fmla="*/ 11 h 78"/>
                  <a:gd name="T16" fmla="*/ 8 w 109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" h="78">
                    <a:moveTo>
                      <a:pt x="8" y="0"/>
                    </a:moveTo>
                    <a:lnTo>
                      <a:pt x="17" y="11"/>
                    </a:lnTo>
                    <a:lnTo>
                      <a:pt x="71" y="37"/>
                    </a:lnTo>
                    <a:lnTo>
                      <a:pt x="92" y="56"/>
                    </a:lnTo>
                    <a:lnTo>
                      <a:pt x="109" y="78"/>
                    </a:lnTo>
                    <a:lnTo>
                      <a:pt x="75" y="75"/>
                    </a:lnTo>
                    <a:lnTo>
                      <a:pt x="46" y="56"/>
                    </a:lnTo>
                    <a:lnTo>
                      <a:pt x="0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7" name="Freeform 233"/>
              <p:cNvSpPr>
                <a:spLocks/>
              </p:cNvSpPr>
              <p:nvPr/>
            </p:nvSpPr>
            <p:spPr bwMode="auto">
              <a:xfrm>
                <a:off x="4079" y="3815"/>
                <a:ext cx="71" cy="105"/>
              </a:xfrm>
              <a:custGeom>
                <a:avLst/>
                <a:gdLst>
                  <a:gd name="T0" fmla="*/ 0 w 71"/>
                  <a:gd name="T1" fmla="*/ 0 h 105"/>
                  <a:gd name="T2" fmla="*/ 0 w 71"/>
                  <a:gd name="T3" fmla="*/ 15 h 105"/>
                  <a:gd name="T4" fmla="*/ 13 w 71"/>
                  <a:gd name="T5" fmla="*/ 53 h 105"/>
                  <a:gd name="T6" fmla="*/ 21 w 71"/>
                  <a:gd name="T7" fmla="*/ 71 h 105"/>
                  <a:gd name="T8" fmla="*/ 29 w 71"/>
                  <a:gd name="T9" fmla="*/ 82 h 105"/>
                  <a:gd name="T10" fmla="*/ 50 w 71"/>
                  <a:gd name="T11" fmla="*/ 97 h 105"/>
                  <a:gd name="T12" fmla="*/ 71 w 71"/>
                  <a:gd name="T13" fmla="*/ 105 h 105"/>
                  <a:gd name="T14" fmla="*/ 67 w 71"/>
                  <a:gd name="T15" fmla="*/ 79 h 105"/>
                  <a:gd name="T16" fmla="*/ 38 w 71"/>
                  <a:gd name="T17" fmla="*/ 41 h 105"/>
                  <a:gd name="T18" fmla="*/ 8 w 71"/>
                  <a:gd name="T19" fmla="*/ 8 h 105"/>
                  <a:gd name="T20" fmla="*/ 0 w 71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05">
                    <a:moveTo>
                      <a:pt x="0" y="0"/>
                    </a:moveTo>
                    <a:lnTo>
                      <a:pt x="0" y="15"/>
                    </a:lnTo>
                    <a:lnTo>
                      <a:pt x="13" y="53"/>
                    </a:lnTo>
                    <a:lnTo>
                      <a:pt x="21" y="71"/>
                    </a:lnTo>
                    <a:lnTo>
                      <a:pt x="29" y="82"/>
                    </a:lnTo>
                    <a:lnTo>
                      <a:pt x="50" y="97"/>
                    </a:lnTo>
                    <a:lnTo>
                      <a:pt x="71" y="105"/>
                    </a:lnTo>
                    <a:lnTo>
                      <a:pt x="67" y="79"/>
                    </a:lnTo>
                    <a:lnTo>
                      <a:pt x="38" y="41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8" name="Freeform 234"/>
              <p:cNvSpPr>
                <a:spLocks/>
              </p:cNvSpPr>
              <p:nvPr/>
            </p:nvSpPr>
            <p:spPr bwMode="auto">
              <a:xfrm>
                <a:off x="4012" y="3640"/>
                <a:ext cx="46" cy="116"/>
              </a:xfrm>
              <a:custGeom>
                <a:avLst/>
                <a:gdLst>
                  <a:gd name="T0" fmla="*/ 38 w 46"/>
                  <a:gd name="T1" fmla="*/ 116 h 116"/>
                  <a:gd name="T2" fmla="*/ 46 w 46"/>
                  <a:gd name="T3" fmla="*/ 101 h 116"/>
                  <a:gd name="T4" fmla="*/ 42 w 46"/>
                  <a:gd name="T5" fmla="*/ 63 h 116"/>
                  <a:gd name="T6" fmla="*/ 34 w 46"/>
                  <a:gd name="T7" fmla="*/ 26 h 116"/>
                  <a:gd name="T8" fmla="*/ 0 w 46"/>
                  <a:gd name="T9" fmla="*/ 0 h 116"/>
                  <a:gd name="T10" fmla="*/ 0 w 46"/>
                  <a:gd name="T11" fmla="*/ 26 h 116"/>
                  <a:gd name="T12" fmla="*/ 13 w 46"/>
                  <a:gd name="T13" fmla="*/ 71 h 116"/>
                  <a:gd name="T14" fmla="*/ 34 w 46"/>
                  <a:gd name="T15" fmla="*/ 108 h 116"/>
                  <a:gd name="T16" fmla="*/ 38 w 46"/>
                  <a:gd name="T1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16">
                    <a:moveTo>
                      <a:pt x="38" y="116"/>
                    </a:moveTo>
                    <a:lnTo>
                      <a:pt x="46" y="101"/>
                    </a:lnTo>
                    <a:lnTo>
                      <a:pt x="42" y="63"/>
                    </a:lnTo>
                    <a:lnTo>
                      <a:pt x="34" y="26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3" y="71"/>
                    </a:lnTo>
                    <a:lnTo>
                      <a:pt x="34" y="108"/>
                    </a:lnTo>
                    <a:lnTo>
                      <a:pt x="38" y="11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9" name="Freeform 235"/>
              <p:cNvSpPr>
                <a:spLocks/>
              </p:cNvSpPr>
              <p:nvPr/>
            </p:nvSpPr>
            <p:spPr bwMode="auto">
              <a:xfrm>
                <a:off x="4033" y="3744"/>
                <a:ext cx="54" cy="90"/>
              </a:xfrm>
              <a:custGeom>
                <a:avLst/>
                <a:gdLst>
                  <a:gd name="T0" fmla="*/ 8 w 54"/>
                  <a:gd name="T1" fmla="*/ 53 h 90"/>
                  <a:gd name="T2" fmla="*/ 25 w 54"/>
                  <a:gd name="T3" fmla="*/ 82 h 90"/>
                  <a:gd name="T4" fmla="*/ 33 w 54"/>
                  <a:gd name="T5" fmla="*/ 90 h 90"/>
                  <a:gd name="T6" fmla="*/ 46 w 54"/>
                  <a:gd name="T7" fmla="*/ 90 h 90"/>
                  <a:gd name="T8" fmla="*/ 50 w 54"/>
                  <a:gd name="T9" fmla="*/ 82 h 90"/>
                  <a:gd name="T10" fmla="*/ 54 w 54"/>
                  <a:gd name="T11" fmla="*/ 71 h 90"/>
                  <a:gd name="T12" fmla="*/ 46 w 54"/>
                  <a:gd name="T13" fmla="*/ 38 h 90"/>
                  <a:gd name="T14" fmla="*/ 29 w 54"/>
                  <a:gd name="T15" fmla="*/ 8 h 90"/>
                  <a:gd name="T16" fmla="*/ 17 w 54"/>
                  <a:gd name="T17" fmla="*/ 0 h 90"/>
                  <a:gd name="T18" fmla="*/ 8 w 54"/>
                  <a:gd name="T19" fmla="*/ 0 h 90"/>
                  <a:gd name="T20" fmla="*/ 4 w 54"/>
                  <a:gd name="T21" fmla="*/ 8 h 90"/>
                  <a:gd name="T22" fmla="*/ 0 w 54"/>
                  <a:gd name="T23" fmla="*/ 19 h 90"/>
                  <a:gd name="T24" fmla="*/ 8 w 54"/>
                  <a:gd name="T25" fmla="*/ 5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90">
                    <a:moveTo>
                      <a:pt x="8" y="53"/>
                    </a:moveTo>
                    <a:lnTo>
                      <a:pt x="25" y="82"/>
                    </a:lnTo>
                    <a:lnTo>
                      <a:pt x="33" y="90"/>
                    </a:lnTo>
                    <a:lnTo>
                      <a:pt x="46" y="90"/>
                    </a:lnTo>
                    <a:lnTo>
                      <a:pt x="50" y="82"/>
                    </a:lnTo>
                    <a:lnTo>
                      <a:pt x="54" y="71"/>
                    </a:lnTo>
                    <a:lnTo>
                      <a:pt x="46" y="38"/>
                    </a:lnTo>
                    <a:lnTo>
                      <a:pt x="29" y="8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4" y="8"/>
                    </a:lnTo>
                    <a:lnTo>
                      <a:pt x="0" y="19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FF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0" name="Freeform 236"/>
              <p:cNvSpPr>
                <a:spLocks/>
              </p:cNvSpPr>
              <p:nvPr/>
            </p:nvSpPr>
            <p:spPr bwMode="auto">
              <a:xfrm>
                <a:off x="3991" y="3685"/>
                <a:ext cx="50" cy="74"/>
              </a:xfrm>
              <a:custGeom>
                <a:avLst/>
                <a:gdLst>
                  <a:gd name="T0" fmla="*/ 50 w 50"/>
                  <a:gd name="T1" fmla="*/ 56 h 74"/>
                  <a:gd name="T2" fmla="*/ 25 w 50"/>
                  <a:gd name="T3" fmla="*/ 15 h 74"/>
                  <a:gd name="T4" fmla="*/ 17 w 50"/>
                  <a:gd name="T5" fmla="*/ 3 h 74"/>
                  <a:gd name="T6" fmla="*/ 4 w 50"/>
                  <a:gd name="T7" fmla="*/ 0 h 74"/>
                  <a:gd name="T8" fmla="*/ 0 w 50"/>
                  <a:gd name="T9" fmla="*/ 0 h 74"/>
                  <a:gd name="T10" fmla="*/ 0 w 50"/>
                  <a:gd name="T11" fmla="*/ 3 h 74"/>
                  <a:gd name="T12" fmla="*/ 0 w 50"/>
                  <a:gd name="T13" fmla="*/ 37 h 74"/>
                  <a:gd name="T14" fmla="*/ 17 w 50"/>
                  <a:gd name="T15" fmla="*/ 63 h 74"/>
                  <a:gd name="T16" fmla="*/ 38 w 50"/>
                  <a:gd name="T17" fmla="*/ 74 h 74"/>
                  <a:gd name="T18" fmla="*/ 46 w 50"/>
                  <a:gd name="T19" fmla="*/ 63 h 74"/>
                  <a:gd name="T20" fmla="*/ 50 w 50"/>
                  <a:gd name="T21" fmla="*/ 5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74">
                    <a:moveTo>
                      <a:pt x="50" y="56"/>
                    </a:moveTo>
                    <a:lnTo>
                      <a:pt x="25" y="15"/>
                    </a:lnTo>
                    <a:lnTo>
                      <a:pt x="17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17" y="63"/>
                    </a:lnTo>
                    <a:lnTo>
                      <a:pt x="38" y="74"/>
                    </a:lnTo>
                    <a:lnTo>
                      <a:pt x="46" y="63"/>
                    </a:lnTo>
                    <a:lnTo>
                      <a:pt x="50" y="5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1" name="Freeform 237"/>
              <p:cNvSpPr>
                <a:spLocks/>
              </p:cNvSpPr>
              <p:nvPr/>
            </p:nvSpPr>
            <p:spPr bwMode="auto">
              <a:xfrm>
                <a:off x="3987" y="3741"/>
                <a:ext cx="50" cy="44"/>
              </a:xfrm>
              <a:custGeom>
                <a:avLst/>
                <a:gdLst>
                  <a:gd name="T0" fmla="*/ 46 w 50"/>
                  <a:gd name="T1" fmla="*/ 18 h 44"/>
                  <a:gd name="T2" fmla="*/ 25 w 50"/>
                  <a:gd name="T3" fmla="*/ 11 h 44"/>
                  <a:gd name="T4" fmla="*/ 12 w 50"/>
                  <a:gd name="T5" fmla="*/ 3 h 44"/>
                  <a:gd name="T6" fmla="*/ 4 w 50"/>
                  <a:gd name="T7" fmla="*/ 0 h 44"/>
                  <a:gd name="T8" fmla="*/ 0 w 50"/>
                  <a:gd name="T9" fmla="*/ 3 h 44"/>
                  <a:gd name="T10" fmla="*/ 8 w 50"/>
                  <a:gd name="T11" fmla="*/ 22 h 44"/>
                  <a:gd name="T12" fmla="*/ 17 w 50"/>
                  <a:gd name="T13" fmla="*/ 33 h 44"/>
                  <a:gd name="T14" fmla="*/ 25 w 50"/>
                  <a:gd name="T15" fmla="*/ 37 h 44"/>
                  <a:gd name="T16" fmla="*/ 33 w 50"/>
                  <a:gd name="T17" fmla="*/ 41 h 44"/>
                  <a:gd name="T18" fmla="*/ 46 w 50"/>
                  <a:gd name="T19" fmla="*/ 44 h 44"/>
                  <a:gd name="T20" fmla="*/ 50 w 50"/>
                  <a:gd name="T21" fmla="*/ 37 h 44"/>
                  <a:gd name="T22" fmla="*/ 46 w 50"/>
                  <a:gd name="T23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44">
                    <a:moveTo>
                      <a:pt x="46" y="18"/>
                    </a:moveTo>
                    <a:lnTo>
                      <a:pt x="25" y="11"/>
                    </a:lnTo>
                    <a:lnTo>
                      <a:pt x="12" y="3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8" y="22"/>
                    </a:lnTo>
                    <a:lnTo>
                      <a:pt x="17" y="33"/>
                    </a:lnTo>
                    <a:lnTo>
                      <a:pt x="25" y="37"/>
                    </a:lnTo>
                    <a:lnTo>
                      <a:pt x="33" y="41"/>
                    </a:lnTo>
                    <a:lnTo>
                      <a:pt x="46" y="44"/>
                    </a:lnTo>
                    <a:lnTo>
                      <a:pt x="50" y="37"/>
                    </a:lnTo>
                    <a:lnTo>
                      <a:pt x="46" y="1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2" name="Freeform 238"/>
              <p:cNvSpPr>
                <a:spLocks/>
              </p:cNvSpPr>
              <p:nvPr/>
            </p:nvSpPr>
            <p:spPr bwMode="auto">
              <a:xfrm>
                <a:off x="3999" y="3789"/>
                <a:ext cx="51" cy="37"/>
              </a:xfrm>
              <a:custGeom>
                <a:avLst/>
                <a:gdLst>
                  <a:gd name="T0" fmla="*/ 38 w 51"/>
                  <a:gd name="T1" fmla="*/ 0 h 37"/>
                  <a:gd name="T2" fmla="*/ 26 w 51"/>
                  <a:gd name="T3" fmla="*/ 0 h 37"/>
                  <a:gd name="T4" fmla="*/ 17 w 51"/>
                  <a:gd name="T5" fmla="*/ 8 h 37"/>
                  <a:gd name="T6" fmla="*/ 13 w 51"/>
                  <a:gd name="T7" fmla="*/ 11 h 37"/>
                  <a:gd name="T8" fmla="*/ 5 w 51"/>
                  <a:gd name="T9" fmla="*/ 19 h 37"/>
                  <a:gd name="T10" fmla="*/ 0 w 51"/>
                  <a:gd name="T11" fmla="*/ 30 h 37"/>
                  <a:gd name="T12" fmla="*/ 5 w 51"/>
                  <a:gd name="T13" fmla="*/ 37 h 37"/>
                  <a:gd name="T14" fmla="*/ 21 w 51"/>
                  <a:gd name="T15" fmla="*/ 37 h 37"/>
                  <a:gd name="T16" fmla="*/ 38 w 51"/>
                  <a:gd name="T17" fmla="*/ 37 h 37"/>
                  <a:gd name="T18" fmla="*/ 51 w 51"/>
                  <a:gd name="T19" fmla="*/ 26 h 37"/>
                  <a:gd name="T20" fmla="*/ 47 w 51"/>
                  <a:gd name="T21" fmla="*/ 15 h 37"/>
                  <a:gd name="T22" fmla="*/ 38 w 51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37">
                    <a:moveTo>
                      <a:pt x="38" y="0"/>
                    </a:moveTo>
                    <a:lnTo>
                      <a:pt x="26" y="0"/>
                    </a:lnTo>
                    <a:lnTo>
                      <a:pt x="17" y="8"/>
                    </a:lnTo>
                    <a:lnTo>
                      <a:pt x="13" y="11"/>
                    </a:lnTo>
                    <a:lnTo>
                      <a:pt x="5" y="19"/>
                    </a:lnTo>
                    <a:lnTo>
                      <a:pt x="0" y="30"/>
                    </a:lnTo>
                    <a:lnTo>
                      <a:pt x="5" y="37"/>
                    </a:lnTo>
                    <a:lnTo>
                      <a:pt x="21" y="37"/>
                    </a:lnTo>
                    <a:lnTo>
                      <a:pt x="38" y="37"/>
                    </a:lnTo>
                    <a:lnTo>
                      <a:pt x="51" y="26"/>
                    </a:lnTo>
                    <a:lnTo>
                      <a:pt x="47" y="1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3" name="Freeform 239"/>
              <p:cNvSpPr>
                <a:spLocks/>
              </p:cNvSpPr>
              <p:nvPr/>
            </p:nvSpPr>
            <p:spPr bwMode="auto">
              <a:xfrm>
                <a:off x="4033" y="3819"/>
                <a:ext cx="33" cy="45"/>
              </a:xfrm>
              <a:custGeom>
                <a:avLst/>
                <a:gdLst>
                  <a:gd name="T0" fmla="*/ 21 w 33"/>
                  <a:gd name="T1" fmla="*/ 0 h 45"/>
                  <a:gd name="T2" fmla="*/ 17 w 33"/>
                  <a:gd name="T3" fmla="*/ 0 h 45"/>
                  <a:gd name="T4" fmla="*/ 8 w 33"/>
                  <a:gd name="T5" fmla="*/ 7 h 45"/>
                  <a:gd name="T6" fmla="*/ 0 w 33"/>
                  <a:gd name="T7" fmla="*/ 26 h 45"/>
                  <a:gd name="T8" fmla="*/ 0 w 33"/>
                  <a:gd name="T9" fmla="*/ 41 h 45"/>
                  <a:gd name="T10" fmla="*/ 4 w 33"/>
                  <a:gd name="T11" fmla="*/ 45 h 45"/>
                  <a:gd name="T12" fmla="*/ 13 w 33"/>
                  <a:gd name="T13" fmla="*/ 37 h 45"/>
                  <a:gd name="T14" fmla="*/ 33 w 33"/>
                  <a:gd name="T15" fmla="*/ 19 h 45"/>
                  <a:gd name="T16" fmla="*/ 29 w 33"/>
                  <a:gd name="T17" fmla="*/ 4 h 45"/>
                  <a:gd name="T18" fmla="*/ 21 w 33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5">
                    <a:moveTo>
                      <a:pt x="21" y="0"/>
                    </a:moveTo>
                    <a:lnTo>
                      <a:pt x="17" y="0"/>
                    </a:lnTo>
                    <a:lnTo>
                      <a:pt x="8" y="7"/>
                    </a:lnTo>
                    <a:lnTo>
                      <a:pt x="0" y="26"/>
                    </a:lnTo>
                    <a:lnTo>
                      <a:pt x="0" y="41"/>
                    </a:lnTo>
                    <a:lnTo>
                      <a:pt x="4" y="45"/>
                    </a:lnTo>
                    <a:lnTo>
                      <a:pt x="13" y="37"/>
                    </a:lnTo>
                    <a:lnTo>
                      <a:pt x="33" y="19"/>
                    </a:lnTo>
                    <a:lnTo>
                      <a:pt x="29" y="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4" name="Freeform 240"/>
              <p:cNvSpPr>
                <a:spLocks/>
              </p:cNvSpPr>
              <p:nvPr/>
            </p:nvSpPr>
            <p:spPr bwMode="auto">
              <a:xfrm>
                <a:off x="4062" y="3834"/>
                <a:ext cx="34" cy="78"/>
              </a:xfrm>
              <a:custGeom>
                <a:avLst/>
                <a:gdLst>
                  <a:gd name="T0" fmla="*/ 13 w 34"/>
                  <a:gd name="T1" fmla="*/ 0 h 78"/>
                  <a:gd name="T2" fmla="*/ 13 w 34"/>
                  <a:gd name="T3" fmla="*/ 0 h 78"/>
                  <a:gd name="T4" fmla="*/ 9 w 34"/>
                  <a:gd name="T5" fmla="*/ 0 h 78"/>
                  <a:gd name="T6" fmla="*/ 0 w 34"/>
                  <a:gd name="T7" fmla="*/ 15 h 78"/>
                  <a:gd name="T8" fmla="*/ 4 w 34"/>
                  <a:gd name="T9" fmla="*/ 30 h 78"/>
                  <a:gd name="T10" fmla="*/ 4 w 34"/>
                  <a:gd name="T11" fmla="*/ 45 h 78"/>
                  <a:gd name="T12" fmla="*/ 9 w 34"/>
                  <a:gd name="T13" fmla="*/ 56 h 78"/>
                  <a:gd name="T14" fmla="*/ 21 w 34"/>
                  <a:gd name="T15" fmla="*/ 71 h 78"/>
                  <a:gd name="T16" fmla="*/ 34 w 34"/>
                  <a:gd name="T17" fmla="*/ 78 h 78"/>
                  <a:gd name="T18" fmla="*/ 34 w 34"/>
                  <a:gd name="T19" fmla="*/ 78 h 78"/>
                  <a:gd name="T20" fmla="*/ 34 w 34"/>
                  <a:gd name="T21" fmla="*/ 37 h 78"/>
                  <a:gd name="T22" fmla="*/ 13 w 34"/>
                  <a:gd name="T23" fmla="*/ 0 h 78"/>
                  <a:gd name="T24" fmla="*/ 13 w 34"/>
                  <a:gd name="T2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78">
                    <a:moveTo>
                      <a:pt x="13" y="0"/>
                    </a:moveTo>
                    <a:lnTo>
                      <a:pt x="13" y="0"/>
                    </a:lnTo>
                    <a:lnTo>
                      <a:pt x="9" y="0"/>
                    </a:lnTo>
                    <a:lnTo>
                      <a:pt x="0" y="15"/>
                    </a:lnTo>
                    <a:lnTo>
                      <a:pt x="4" y="30"/>
                    </a:lnTo>
                    <a:lnTo>
                      <a:pt x="4" y="45"/>
                    </a:lnTo>
                    <a:lnTo>
                      <a:pt x="9" y="56"/>
                    </a:lnTo>
                    <a:lnTo>
                      <a:pt x="21" y="71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4" y="37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5" name="Freeform 241"/>
              <p:cNvSpPr>
                <a:spLocks/>
              </p:cNvSpPr>
              <p:nvPr/>
            </p:nvSpPr>
            <p:spPr bwMode="auto">
              <a:xfrm>
                <a:off x="4041" y="3763"/>
                <a:ext cx="9" cy="11"/>
              </a:xfrm>
              <a:custGeom>
                <a:avLst/>
                <a:gdLst>
                  <a:gd name="T0" fmla="*/ 0 w 9"/>
                  <a:gd name="T1" fmla="*/ 4 h 11"/>
                  <a:gd name="T2" fmla="*/ 9 w 9"/>
                  <a:gd name="T3" fmla="*/ 11 h 11"/>
                  <a:gd name="T4" fmla="*/ 5 w 9"/>
                  <a:gd name="T5" fmla="*/ 4 h 11"/>
                  <a:gd name="T6" fmla="*/ 0 w 9"/>
                  <a:gd name="T7" fmla="*/ 0 h 11"/>
                  <a:gd name="T8" fmla="*/ 0 w 9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0" y="4"/>
                    </a:moveTo>
                    <a:lnTo>
                      <a:pt x="9" y="11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6" name="Freeform 242"/>
              <p:cNvSpPr>
                <a:spLocks/>
              </p:cNvSpPr>
              <p:nvPr/>
            </p:nvSpPr>
            <p:spPr bwMode="auto">
              <a:xfrm>
                <a:off x="4046" y="3752"/>
                <a:ext cx="8" cy="11"/>
              </a:xfrm>
              <a:custGeom>
                <a:avLst/>
                <a:gdLst>
                  <a:gd name="T0" fmla="*/ 4 w 8"/>
                  <a:gd name="T1" fmla="*/ 7 h 11"/>
                  <a:gd name="T2" fmla="*/ 8 w 8"/>
                  <a:gd name="T3" fmla="*/ 11 h 11"/>
                  <a:gd name="T4" fmla="*/ 8 w 8"/>
                  <a:gd name="T5" fmla="*/ 4 h 11"/>
                  <a:gd name="T6" fmla="*/ 0 w 8"/>
                  <a:gd name="T7" fmla="*/ 0 h 11"/>
                  <a:gd name="T8" fmla="*/ 4 w 8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4" y="7"/>
                    </a:moveTo>
                    <a:lnTo>
                      <a:pt x="8" y="11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7" name="Freeform 243"/>
              <p:cNvSpPr>
                <a:spLocks/>
              </p:cNvSpPr>
              <p:nvPr/>
            </p:nvSpPr>
            <p:spPr bwMode="auto">
              <a:xfrm>
                <a:off x="4046" y="3778"/>
                <a:ext cx="8" cy="11"/>
              </a:xfrm>
              <a:custGeom>
                <a:avLst/>
                <a:gdLst>
                  <a:gd name="T0" fmla="*/ 0 w 8"/>
                  <a:gd name="T1" fmla="*/ 7 h 11"/>
                  <a:gd name="T2" fmla="*/ 8 w 8"/>
                  <a:gd name="T3" fmla="*/ 11 h 11"/>
                  <a:gd name="T4" fmla="*/ 4 w 8"/>
                  <a:gd name="T5" fmla="*/ 4 h 11"/>
                  <a:gd name="T6" fmla="*/ 0 w 8"/>
                  <a:gd name="T7" fmla="*/ 0 h 11"/>
                  <a:gd name="T8" fmla="*/ 0 w 8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0" y="7"/>
                    </a:moveTo>
                    <a:lnTo>
                      <a:pt x="8" y="11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8" name="Freeform 244"/>
              <p:cNvSpPr>
                <a:spLocks/>
              </p:cNvSpPr>
              <p:nvPr/>
            </p:nvSpPr>
            <p:spPr bwMode="auto">
              <a:xfrm>
                <a:off x="4058" y="3770"/>
                <a:ext cx="8" cy="12"/>
              </a:xfrm>
              <a:custGeom>
                <a:avLst/>
                <a:gdLst>
                  <a:gd name="T0" fmla="*/ 4 w 8"/>
                  <a:gd name="T1" fmla="*/ 8 h 12"/>
                  <a:gd name="T2" fmla="*/ 8 w 8"/>
                  <a:gd name="T3" fmla="*/ 12 h 12"/>
                  <a:gd name="T4" fmla="*/ 8 w 8"/>
                  <a:gd name="T5" fmla="*/ 4 h 12"/>
                  <a:gd name="T6" fmla="*/ 0 w 8"/>
                  <a:gd name="T7" fmla="*/ 0 h 12"/>
                  <a:gd name="T8" fmla="*/ 4 w 8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4" y="8"/>
                    </a:moveTo>
                    <a:lnTo>
                      <a:pt x="8" y="12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9" name="Freeform 245"/>
              <p:cNvSpPr>
                <a:spLocks/>
              </p:cNvSpPr>
              <p:nvPr/>
            </p:nvSpPr>
            <p:spPr bwMode="auto">
              <a:xfrm>
                <a:off x="4046" y="3797"/>
                <a:ext cx="12" cy="3"/>
              </a:xfrm>
              <a:custGeom>
                <a:avLst/>
                <a:gdLst>
                  <a:gd name="T0" fmla="*/ 4 w 12"/>
                  <a:gd name="T1" fmla="*/ 3 h 3"/>
                  <a:gd name="T2" fmla="*/ 12 w 12"/>
                  <a:gd name="T3" fmla="*/ 3 h 3"/>
                  <a:gd name="T4" fmla="*/ 8 w 12"/>
                  <a:gd name="T5" fmla="*/ 0 h 3"/>
                  <a:gd name="T6" fmla="*/ 0 w 12"/>
                  <a:gd name="T7" fmla="*/ 0 h 3"/>
                  <a:gd name="T8" fmla="*/ 4 w 1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4" y="3"/>
                    </a:moveTo>
                    <a:lnTo>
                      <a:pt x="12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0" name="Freeform 246"/>
              <p:cNvSpPr>
                <a:spLocks/>
              </p:cNvSpPr>
              <p:nvPr/>
            </p:nvSpPr>
            <p:spPr bwMode="auto">
              <a:xfrm>
                <a:off x="4066" y="3789"/>
                <a:ext cx="13" cy="4"/>
              </a:xfrm>
              <a:custGeom>
                <a:avLst/>
                <a:gdLst>
                  <a:gd name="T0" fmla="*/ 5 w 13"/>
                  <a:gd name="T1" fmla="*/ 4 h 4"/>
                  <a:gd name="T2" fmla="*/ 13 w 13"/>
                  <a:gd name="T3" fmla="*/ 4 h 4"/>
                  <a:gd name="T4" fmla="*/ 9 w 13"/>
                  <a:gd name="T5" fmla="*/ 0 h 4"/>
                  <a:gd name="T6" fmla="*/ 0 w 13"/>
                  <a:gd name="T7" fmla="*/ 0 h 4"/>
                  <a:gd name="T8" fmla="*/ 5 w 1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5" y="4"/>
                    </a:moveTo>
                    <a:lnTo>
                      <a:pt x="13" y="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1" name="Freeform 247"/>
              <p:cNvSpPr>
                <a:spLocks/>
              </p:cNvSpPr>
              <p:nvPr/>
            </p:nvSpPr>
            <p:spPr bwMode="auto">
              <a:xfrm>
                <a:off x="4058" y="3804"/>
                <a:ext cx="8" cy="15"/>
              </a:xfrm>
              <a:custGeom>
                <a:avLst/>
                <a:gdLst>
                  <a:gd name="T0" fmla="*/ 0 w 8"/>
                  <a:gd name="T1" fmla="*/ 8 h 15"/>
                  <a:gd name="T2" fmla="*/ 4 w 8"/>
                  <a:gd name="T3" fmla="*/ 15 h 15"/>
                  <a:gd name="T4" fmla="*/ 8 w 8"/>
                  <a:gd name="T5" fmla="*/ 8 h 15"/>
                  <a:gd name="T6" fmla="*/ 4 w 8"/>
                  <a:gd name="T7" fmla="*/ 0 h 15"/>
                  <a:gd name="T8" fmla="*/ 0 w 8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0" y="8"/>
                    </a:moveTo>
                    <a:lnTo>
                      <a:pt x="4" y="15"/>
                    </a:lnTo>
                    <a:lnTo>
                      <a:pt x="8" y="8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2" name="Freeform 248"/>
              <p:cNvSpPr>
                <a:spLocks/>
              </p:cNvSpPr>
              <p:nvPr/>
            </p:nvSpPr>
            <p:spPr bwMode="auto">
              <a:xfrm>
                <a:off x="4071" y="3815"/>
                <a:ext cx="8" cy="11"/>
              </a:xfrm>
              <a:custGeom>
                <a:avLst/>
                <a:gdLst>
                  <a:gd name="T0" fmla="*/ 4 w 8"/>
                  <a:gd name="T1" fmla="*/ 8 h 11"/>
                  <a:gd name="T2" fmla="*/ 8 w 8"/>
                  <a:gd name="T3" fmla="*/ 11 h 11"/>
                  <a:gd name="T4" fmla="*/ 8 w 8"/>
                  <a:gd name="T5" fmla="*/ 4 h 11"/>
                  <a:gd name="T6" fmla="*/ 0 w 8"/>
                  <a:gd name="T7" fmla="*/ 0 h 11"/>
                  <a:gd name="T8" fmla="*/ 4 w 8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4" y="8"/>
                    </a:moveTo>
                    <a:lnTo>
                      <a:pt x="8" y="11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3" name="Freeform 249"/>
              <p:cNvSpPr>
                <a:spLocks/>
              </p:cNvSpPr>
              <p:nvPr/>
            </p:nvSpPr>
            <p:spPr bwMode="auto">
              <a:xfrm>
                <a:off x="4071" y="3797"/>
                <a:ext cx="8" cy="11"/>
              </a:xfrm>
              <a:custGeom>
                <a:avLst/>
                <a:gdLst>
                  <a:gd name="T0" fmla="*/ 0 w 8"/>
                  <a:gd name="T1" fmla="*/ 7 h 11"/>
                  <a:gd name="T2" fmla="*/ 4 w 8"/>
                  <a:gd name="T3" fmla="*/ 11 h 11"/>
                  <a:gd name="T4" fmla="*/ 8 w 8"/>
                  <a:gd name="T5" fmla="*/ 7 h 11"/>
                  <a:gd name="T6" fmla="*/ 4 w 8"/>
                  <a:gd name="T7" fmla="*/ 0 h 11"/>
                  <a:gd name="T8" fmla="*/ 0 w 8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0" y="7"/>
                    </a:moveTo>
                    <a:lnTo>
                      <a:pt x="4" y="11"/>
                    </a:lnTo>
                    <a:lnTo>
                      <a:pt x="8" y="7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4" name="Freeform 250"/>
              <p:cNvSpPr>
                <a:spLocks/>
              </p:cNvSpPr>
              <p:nvPr/>
            </p:nvSpPr>
            <p:spPr bwMode="auto">
              <a:xfrm>
                <a:off x="1813" y="3561"/>
                <a:ext cx="134" cy="97"/>
              </a:xfrm>
              <a:custGeom>
                <a:avLst/>
                <a:gdLst>
                  <a:gd name="T0" fmla="*/ 13 w 134"/>
                  <a:gd name="T1" fmla="*/ 0 h 97"/>
                  <a:gd name="T2" fmla="*/ 25 w 134"/>
                  <a:gd name="T3" fmla="*/ 12 h 97"/>
                  <a:gd name="T4" fmla="*/ 88 w 134"/>
                  <a:gd name="T5" fmla="*/ 53 h 97"/>
                  <a:gd name="T6" fmla="*/ 113 w 134"/>
                  <a:gd name="T7" fmla="*/ 75 h 97"/>
                  <a:gd name="T8" fmla="*/ 134 w 134"/>
                  <a:gd name="T9" fmla="*/ 97 h 97"/>
                  <a:gd name="T10" fmla="*/ 84 w 134"/>
                  <a:gd name="T11" fmla="*/ 86 h 97"/>
                  <a:gd name="T12" fmla="*/ 51 w 134"/>
                  <a:gd name="T13" fmla="*/ 64 h 97"/>
                  <a:gd name="T14" fmla="*/ 0 w 134"/>
                  <a:gd name="T15" fmla="*/ 8 h 97"/>
                  <a:gd name="T16" fmla="*/ 13 w 134"/>
                  <a:gd name="T1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97">
                    <a:moveTo>
                      <a:pt x="13" y="0"/>
                    </a:moveTo>
                    <a:lnTo>
                      <a:pt x="25" y="12"/>
                    </a:lnTo>
                    <a:lnTo>
                      <a:pt x="88" y="53"/>
                    </a:lnTo>
                    <a:lnTo>
                      <a:pt x="113" y="75"/>
                    </a:lnTo>
                    <a:lnTo>
                      <a:pt x="134" y="97"/>
                    </a:lnTo>
                    <a:lnTo>
                      <a:pt x="84" y="86"/>
                    </a:lnTo>
                    <a:lnTo>
                      <a:pt x="51" y="64"/>
                    </a:lnTo>
                    <a:lnTo>
                      <a:pt x="0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5" name="Freeform 251"/>
              <p:cNvSpPr>
                <a:spLocks/>
              </p:cNvSpPr>
              <p:nvPr/>
            </p:nvSpPr>
            <p:spPr bwMode="auto">
              <a:xfrm>
                <a:off x="1797" y="3573"/>
                <a:ext cx="88" cy="123"/>
              </a:xfrm>
              <a:custGeom>
                <a:avLst/>
                <a:gdLst>
                  <a:gd name="T0" fmla="*/ 46 w 88"/>
                  <a:gd name="T1" fmla="*/ 33 h 123"/>
                  <a:gd name="T2" fmla="*/ 67 w 88"/>
                  <a:gd name="T3" fmla="*/ 67 h 123"/>
                  <a:gd name="T4" fmla="*/ 88 w 88"/>
                  <a:gd name="T5" fmla="*/ 100 h 123"/>
                  <a:gd name="T6" fmla="*/ 88 w 88"/>
                  <a:gd name="T7" fmla="*/ 119 h 123"/>
                  <a:gd name="T8" fmla="*/ 83 w 88"/>
                  <a:gd name="T9" fmla="*/ 123 h 123"/>
                  <a:gd name="T10" fmla="*/ 75 w 88"/>
                  <a:gd name="T11" fmla="*/ 123 h 123"/>
                  <a:gd name="T12" fmla="*/ 46 w 88"/>
                  <a:gd name="T13" fmla="*/ 108 h 123"/>
                  <a:gd name="T14" fmla="*/ 29 w 88"/>
                  <a:gd name="T15" fmla="*/ 89 h 123"/>
                  <a:gd name="T16" fmla="*/ 8 w 88"/>
                  <a:gd name="T17" fmla="*/ 71 h 123"/>
                  <a:gd name="T18" fmla="*/ 0 w 88"/>
                  <a:gd name="T19" fmla="*/ 52 h 123"/>
                  <a:gd name="T20" fmla="*/ 0 w 88"/>
                  <a:gd name="T21" fmla="*/ 26 h 123"/>
                  <a:gd name="T22" fmla="*/ 12 w 88"/>
                  <a:gd name="T23" fmla="*/ 0 h 123"/>
                  <a:gd name="T24" fmla="*/ 21 w 88"/>
                  <a:gd name="T25" fmla="*/ 0 h 123"/>
                  <a:gd name="T26" fmla="*/ 46 w 88"/>
                  <a:gd name="T27" fmla="*/ 3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" h="123">
                    <a:moveTo>
                      <a:pt x="46" y="33"/>
                    </a:moveTo>
                    <a:lnTo>
                      <a:pt x="67" y="67"/>
                    </a:lnTo>
                    <a:lnTo>
                      <a:pt x="88" y="100"/>
                    </a:lnTo>
                    <a:lnTo>
                      <a:pt x="88" y="119"/>
                    </a:lnTo>
                    <a:lnTo>
                      <a:pt x="83" y="123"/>
                    </a:lnTo>
                    <a:lnTo>
                      <a:pt x="75" y="123"/>
                    </a:lnTo>
                    <a:lnTo>
                      <a:pt x="46" y="108"/>
                    </a:lnTo>
                    <a:lnTo>
                      <a:pt x="29" y="89"/>
                    </a:lnTo>
                    <a:lnTo>
                      <a:pt x="8" y="71"/>
                    </a:lnTo>
                    <a:lnTo>
                      <a:pt x="0" y="52"/>
                    </a:lnTo>
                    <a:lnTo>
                      <a:pt x="0" y="26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46" y="3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6" name="Freeform 252"/>
              <p:cNvSpPr>
                <a:spLocks/>
              </p:cNvSpPr>
              <p:nvPr/>
            </p:nvSpPr>
            <p:spPr bwMode="auto">
              <a:xfrm>
                <a:off x="1818" y="3554"/>
                <a:ext cx="180" cy="56"/>
              </a:xfrm>
              <a:custGeom>
                <a:avLst/>
                <a:gdLst>
                  <a:gd name="T0" fmla="*/ 0 w 180"/>
                  <a:gd name="T1" fmla="*/ 7 h 56"/>
                  <a:gd name="T2" fmla="*/ 25 w 180"/>
                  <a:gd name="T3" fmla="*/ 22 h 56"/>
                  <a:gd name="T4" fmla="*/ 58 w 180"/>
                  <a:gd name="T5" fmla="*/ 34 h 56"/>
                  <a:gd name="T6" fmla="*/ 142 w 180"/>
                  <a:gd name="T7" fmla="*/ 52 h 56"/>
                  <a:gd name="T8" fmla="*/ 180 w 180"/>
                  <a:gd name="T9" fmla="*/ 56 h 56"/>
                  <a:gd name="T10" fmla="*/ 180 w 180"/>
                  <a:gd name="T11" fmla="*/ 52 h 56"/>
                  <a:gd name="T12" fmla="*/ 180 w 180"/>
                  <a:gd name="T13" fmla="*/ 48 h 56"/>
                  <a:gd name="T14" fmla="*/ 167 w 180"/>
                  <a:gd name="T15" fmla="*/ 37 h 56"/>
                  <a:gd name="T16" fmla="*/ 163 w 180"/>
                  <a:gd name="T17" fmla="*/ 30 h 56"/>
                  <a:gd name="T18" fmla="*/ 150 w 180"/>
                  <a:gd name="T19" fmla="*/ 26 h 56"/>
                  <a:gd name="T20" fmla="*/ 129 w 180"/>
                  <a:gd name="T21" fmla="*/ 19 h 56"/>
                  <a:gd name="T22" fmla="*/ 79 w 180"/>
                  <a:gd name="T23" fmla="*/ 4 h 56"/>
                  <a:gd name="T24" fmla="*/ 54 w 180"/>
                  <a:gd name="T25" fmla="*/ 0 h 56"/>
                  <a:gd name="T26" fmla="*/ 25 w 180"/>
                  <a:gd name="T27" fmla="*/ 0 h 56"/>
                  <a:gd name="T28" fmla="*/ 4 w 180"/>
                  <a:gd name="T29" fmla="*/ 4 h 56"/>
                  <a:gd name="T30" fmla="*/ 0 w 180"/>
                  <a:gd name="T31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0" h="56">
                    <a:moveTo>
                      <a:pt x="0" y="7"/>
                    </a:moveTo>
                    <a:lnTo>
                      <a:pt x="25" y="22"/>
                    </a:lnTo>
                    <a:lnTo>
                      <a:pt x="58" y="34"/>
                    </a:lnTo>
                    <a:lnTo>
                      <a:pt x="142" y="52"/>
                    </a:lnTo>
                    <a:lnTo>
                      <a:pt x="180" y="56"/>
                    </a:lnTo>
                    <a:lnTo>
                      <a:pt x="180" y="52"/>
                    </a:lnTo>
                    <a:lnTo>
                      <a:pt x="180" y="48"/>
                    </a:lnTo>
                    <a:lnTo>
                      <a:pt x="167" y="37"/>
                    </a:lnTo>
                    <a:lnTo>
                      <a:pt x="163" y="30"/>
                    </a:lnTo>
                    <a:lnTo>
                      <a:pt x="150" y="26"/>
                    </a:lnTo>
                    <a:lnTo>
                      <a:pt x="129" y="19"/>
                    </a:lnTo>
                    <a:lnTo>
                      <a:pt x="79" y="4"/>
                    </a:lnTo>
                    <a:lnTo>
                      <a:pt x="54" y="0"/>
                    </a:lnTo>
                    <a:lnTo>
                      <a:pt x="25" y="0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7" name="Freeform 253"/>
              <p:cNvSpPr>
                <a:spLocks/>
              </p:cNvSpPr>
              <p:nvPr/>
            </p:nvSpPr>
            <p:spPr bwMode="auto">
              <a:xfrm>
                <a:off x="1826" y="3535"/>
                <a:ext cx="193" cy="26"/>
              </a:xfrm>
              <a:custGeom>
                <a:avLst/>
                <a:gdLst>
                  <a:gd name="T0" fmla="*/ 0 w 193"/>
                  <a:gd name="T1" fmla="*/ 4 h 26"/>
                  <a:gd name="T2" fmla="*/ 21 w 193"/>
                  <a:gd name="T3" fmla="*/ 8 h 26"/>
                  <a:gd name="T4" fmla="*/ 105 w 193"/>
                  <a:gd name="T5" fmla="*/ 0 h 26"/>
                  <a:gd name="T6" fmla="*/ 147 w 193"/>
                  <a:gd name="T7" fmla="*/ 0 h 26"/>
                  <a:gd name="T8" fmla="*/ 193 w 193"/>
                  <a:gd name="T9" fmla="*/ 8 h 26"/>
                  <a:gd name="T10" fmla="*/ 151 w 193"/>
                  <a:gd name="T11" fmla="*/ 23 h 26"/>
                  <a:gd name="T12" fmla="*/ 100 w 193"/>
                  <a:gd name="T13" fmla="*/ 26 h 26"/>
                  <a:gd name="T14" fmla="*/ 4 w 193"/>
                  <a:gd name="T15" fmla="*/ 15 h 26"/>
                  <a:gd name="T16" fmla="*/ 0 w 193"/>
                  <a:gd name="T17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26">
                    <a:moveTo>
                      <a:pt x="0" y="4"/>
                    </a:moveTo>
                    <a:lnTo>
                      <a:pt x="21" y="8"/>
                    </a:lnTo>
                    <a:lnTo>
                      <a:pt x="105" y="0"/>
                    </a:lnTo>
                    <a:lnTo>
                      <a:pt x="147" y="0"/>
                    </a:lnTo>
                    <a:lnTo>
                      <a:pt x="193" y="8"/>
                    </a:lnTo>
                    <a:lnTo>
                      <a:pt x="151" y="23"/>
                    </a:lnTo>
                    <a:lnTo>
                      <a:pt x="100" y="26"/>
                    </a:lnTo>
                    <a:lnTo>
                      <a:pt x="4" y="1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8" name="Freeform 254"/>
              <p:cNvSpPr>
                <a:spLocks/>
              </p:cNvSpPr>
              <p:nvPr/>
            </p:nvSpPr>
            <p:spPr bwMode="auto">
              <a:xfrm>
                <a:off x="1822" y="3490"/>
                <a:ext cx="192" cy="49"/>
              </a:xfrm>
              <a:custGeom>
                <a:avLst/>
                <a:gdLst>
                  <a:gd name="T0" fmla="*/ 63 w 192"/>
                  <a:gd name="T1" fmla="*/ 45 h 49"/>
                  <a:gd name="T2" fmla="*/ 171 w 192"/>
                  <a:gd name="T3" fmla="*/ 30 h 49"/>
                  <a:gd name="T4" fmla="*/ 192 w 192"/>
                  <a:gd name="T5" fmla="*/ 19 h 49"/>
                  <a:gd name="T6" fmla="*/ 192 w 192"/>
                  <a:gd name="T7" fmla="*/ 12 h 49"/>
                  <a:gd name="T8" fmla="*/ 188 w 192"/>
                  <a:gd name="T9" fmla="*/ 8 h 49"/>
                  <a:gd name="T10" fmla="*/ 159 w 192"/>
                  <a:gd name="T11" fmla="*/ 0 h 49"/>
                  <a:gd name="T12" fmla="*/ 121 w 192"/>
                  <a:gd name="T13" fmla="*/ 0 h 49"/>
                  <a:gd name="T14" fmla="*/ 92 w 192"/>
                  <a:gd name="T15" fmla="*/ 4 h 49"/>
                  <a:gd name="T16" fmla="*/ 63 w 192"/>
                  <a:gd name="T17" fmla="*/ 12 h 49"/>
                  <a:gd name="T18" fmla="*/ 29 w 192"/>
                  <a:gd name="T19" fmla="*/ 27 h 49"/>
                  <a:gd name="T20" fmla="*/ 0 w 192"/>
                  <a:gd name="T21" fmla="*/ 45 h 49"/>
                  <a:gd name="T22" fmla="*/ 8 w 192"/>
                  <a:gd name="T23" fmla="*/ 49 h 49"/>
                  <a:gd name="T24" fmla="*/ 63 w 192"/>
                  <a:gd name="T25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49">
                    <a:moveTo>
                      <a:pt x="63" y="45"/>
                    </a:moveTo>
                    <a:lnTo>
                      <a:pt x="171" y="30"/>
                    </a:lnTo>
                    <a:lnTo>
                      <a:pt x="192" y="19"/>
                    </a:lnTo>
                    <a:lnTo>
                      <a:pt x="192" y="12"/>
                    </a:lnTo>
                    <a:lnTo>
                      <a:pt x="188" y="8"/>
                    </a:lnTo>
                    <a:lnTo>
                      <a:pt x="159" y="0"/>
                    </a:lnTo>
                    <a:lnTo>
                      <a:pt x="121" y="0"/>
                    </a:lnTo>
                    <a:lnTo>
                      <a:pt x="92" y="4"/>
                    </a:lnTo>
                    <a:lnTo>
                      <a:pt x="63" y="12"/>
                    </a:lnTo>
                    <a:lnTo>
                      <a:pt x="29" y="27"/>
                    </a:lnTo>
                    <a:lnTo>
                      <a:pt x="0" y="45"/>
                    </a:lnTo>
                    <a:lnTo>
                      <a:pt x="8" y="49"/>
                    </a:lnTo>
                    <a:lnTo>
                      <a:pt x="63" y="4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9" name="Freeform 255"/>
              <p:cNvSpPr>
                <a:spLocks/>
              </p:cNvSpPr>
              <p:nvPr/>
            </p:nvSpPr>
            <p:spPr bwMode="auto">
              <a:xfrm>
                <a:off x="1780" y="3588"/>
                <a:ext cx="46" cy="119"/>
              </a:xfrm>
              <a:custGeom>
                <a:avLst/>
                <a:gdLst>
                  <a:gd name="T0" fmla="*/ 21 w 46"/>
                  <a:gd name="T1" fmla="*/ 0 h 119"/>
                  <a:gd name="T2" fmla="*/ 21 w 46"/>
                  <a:gd name="T3" fmla="*/ 11 h 119"/>
                  <a:gd name="T4" fmla="*/ 46 w 46"/>
                  <a:gd name="T5" fmla="*/ 63 h 119"/>
                  <a:gd name="T6" fmla="*/ 46 w 46"/>
                  <a:gd name="T7" fmla="*/ 89 h 119"/>
                  <a:gd name="T8" fmla="*/ 38 w 46"/>
                  <a:gd name="T9" fmla="*/ 119 h 119"/>
                  <a:gd name="T10" fmla="*/ 21 w 46"/>
                  <a:gd name="T11" fmla="*/ 104 h 119"/>
                  <a:gd name="T12" fmla="*/ 12 w 46"/>
                  <a:gd name="T13" fmla="*/ 89 h 119"/>
                  <a:gd name="T14" fmla="*/ 0 w 46"/>
                  <a:gd name="T15" fmla="*/ 59 h 119"/>
                  <a:gd name="T16" fmla="*/ 4 w 46"/>
                  <a:gd name="T17" fmla="*/ 0 h 119"/>
                  <a:gd name="T18" fmla="*/ 21 w 46"/>
                  <a:gd name="T1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119">
                    <a:moveTo>
                      <a:pt x="21" y="0"/>
                    </a:moveTo>
                    <a:lnTo>
                      <a:pt x="21" y="11"/>
                    </a:lnTo>
                    <a:lnTo>
                      <a:pt x="46" y="63"/>
                    </a:lnTo>
                    <a:lnTo>
                      <a:pt x="46" y="89"/>
                    </a:lnTo>
                    <a:lnTo>
                      <a:pt x="38" y="119"/>
                    </a:lnTo>
                    <a:lnTo>
                      <a:pt x="21" y="104"/>
                    </a:lnTo>
                    <a:lnTo>
                      <a:pt x="12" y="89"/>
                    </a:lnTo>
                    <a:lnTo>
                      <a:pt x="0" y="59"/>
                    </a:lnTo>
                    <a:lnTo>
                      <a:pt x="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0" name="Freeform 256"/>
              <p:cNvSpPr>
                <a:spLocks/>
              </p:cNvSpPr>
              <p:nvPr/>
            </p:nvSpPr>
            <p:spPr bwMode="auto">
              <a:xfrm>
                <a:off x="1721" y="3588"/>
                <a:ext cx="63" cy="115"/>
              </a:xfrm>
              <a:custGeom>
                <a:avLst/>
                <a:gdLst>
                  <a:gd name="T0" fmla="*/ 63 w 63"/>
                  <a:gd name="T1" fmla="*/ 0 h 115"/>
                  <a:gd name="T2" fmla="*/ 42 w 63"/>
                  <a:gd name="T3" fmla="*/ 11 h 115"/>
                  <a:gd name="T4" fmla="*/ 13 w 63"/>
                  <a:gd name="T5" fmla="*/ 41 h 115"/>
                  <a:gd name="T6" fmla="*/ 4 w 63"/>
                  <a:gd name="T7" fmla="*/ 59 h 115"/>
                  <a:gd name="T8" fmla="*/ 0 w 63"/>
                  <a:gd name="T9" fmla="*/ 74 h 115"/>
                  <a:gd name="T10" fmla="*/ 4 w 63"/>
                  <a:gd name="T11" fmla="*/ 97 h 115"/>
                  <a:gd name="T12" fmla="*/ 17 w 63"/>
                  <a:gd name="T13" fmla="*/ 115 h 115"/>
                  <a:gd name="T14" fmla="*/ 42 w 63"/>
                  <a:gd name="T15" fmla="*/ 93 h 115"/>
                  <a:gd name="T16" fmla="*/ 55 w 63"/>
                  <a:gd name="T17" fmla="*/ 52 h 115"/>
                  <a:gd name="T18" fmla="*/ 63 w 63"/>
                  <a:gd name="T19" fmla="*/ 11 h 115"/>
                  <a:gd name="T20" fmla="*/ 63 w 63"/>
                  <a:gd name="T2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15">
                    <a:moveTo>
                      <a:pt x="63" y="0"/>
                    </a:moveTo>
                    <a:lnTo>
                      <a:pt x="42" y="11"/>
                    </a:lnTo>
                    <a:lnTo>
                      <a:pt x="13" y="41"/>
                    </a:lnTo>
                    <a:lnTo>
                      <a:pt x="4" y="59"/>
                    </a:lnTo>
                    <a:lnTo>
                      <a:pt x="0" y="74"/>
                    </a:lnTo>
                    <a:lnTo>
                      <a:pt x="4" y="97"/>
                    </a:lnTo>
                    <a:lnTo>
                      <a:pt x="17" y="115"/>
                    </a:lnTo>
                    <a:lnTo>
                      <a:pt x="42" y="93"/>
                    </a:lnTo>
                    <a:lnTo>
                      <a:pt x="55" y="52"/>
                    </a:lnTo>
                    <a:lnTo>
                      <a:pt x="63" y="1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1" name="Freeform 257"/>
              <p:cNvSpPr>
                <a:spLocks/>
              </p:cNvSpPr>
              <p:nvPr/>
            </p:nvSpPr>
            <p:spPr bwMode="auto">
              <a:xfrm>
                <a:off x="1818" y="3431"/>
                <a:ext cx="96" cy="101"/>
              </a:xfrm>
              <a:custGeom>
                <a:avLst/>
                <a:gdLst>
                  <a:gd name="T0" fmla="*/ 0 w 96"/>
                  <a:gd name="T1" fmla="*/ 101 h 101"/>
                  <a:gd name="T2" fmla="*/ 25 w 96"/>
                  <a:gd name="T3" fmla="*/ 93 h 101"/>
                  <a:gd name="T4" fmla="*/ 62 w 96"/>
                  <a:gd name="T5" fmla="*/ 67 h 101"/>
                  <a:gd name="T6" fmla="*/ 79 w 96"/>
                  <a:gd name="T7" fmla="*/ 56 h 101"/>
                  <a:gd name="T8" fmla="*/ 92 w 96"/>
                  <a:gd name="T9" fmla="*/ 41 h 101"/>
                  <a:gd name="T10" fmla="*/ 96 w 96"/>
                  <a:gd name="T11" fmla="*/ 22 h 101"/>
                  <a:gd name="T12" fmla="*/ 92 w 96"/>
                  <a:gd name="T13" fmla="*/ 0 h 101"/>
                  <a:gd name="T14" fmla="*/ 58 w 96"/>
                  <a:gd name="T15" fmla="*/ 15 h 101"/>
                  <a:gd name="T16" fmla="*/ 25 w 96"/>
                  <a:gd name="T17" fmla="*/ 52 h 101"/>
                  <a:gd name="T18" fmla="*/ 0 w 96"/>
                  <a:gd name="T19" fmla="*/ 93 h 101"/>
                  <a:gd name="T20" fmla="*/ 0 w 96"/>
                  <a:gd name="T2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101">
                    <a:moveTo>
                      <a:pt x="0" y="101"/>
                    </a:moveTo>
                    <a:lnTo>
                      <a:pt x="25" y="93"/>
                    </a:lnTo>
                    <a:lnTo>
                      <a:pt x="62" y="67"/>
                    </a:lnTo>
                    <a:lnTo>
                      <a:pt x="79" y="56"/>
                    </a:lnTo>
                    <a:lnTo>
                      <a:pt x="92" y="41"/>
                    </a:lnTo>
                    <a:lnTo>
                      <a:pt x="96" y="22"/>
                    </a:lnTo>
                    <a:lnTo>
                      <a:pt x="92" y="0"/>
                    </a:lnTo>
                    <a:lnTo>
                      <a:pt x="58" y="15"/>
                    </a:lnTo>
                    <a:lnTo>
                      <a:pt x="25" y="52"/>
                    </a:lnTo>
                    <a:lnTo>
                      <a:pt x="0" y="93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2" name="Freeform 258"/>
              <p:cNvSpPr>
                <a:spLocks/>
              </p:cNvSpPr>
              <p:nvPr/>
            </p:nvSpPr>
            <p:spPr bwMode="auto">
              <a:xfrm>
                <a:off x="1751" y="3520"/>
                <a:ext cx="79" cy="79"/>
              </a:xfrm>
              <a:custGeom>
                <a:avLst/>
                <a:gdLst>
                  <a:gd name="T0" fmla="*/ 12 w 79"/>
                  <a:gd name="T1" fmla="*/ 30 h 79"/>
                  <a:gd name="T2" fmla="*/ 4 w 79"/>
                  <a:gd name="T3" fmla="*/ 49 h 79"/>
                  <a:gd name="T4" fmla="*/ 0 w 79"/>
                  <a:gd name="T5" fmla="*/ 60 h 79"/>
                  <a:gd name="T6" fmla="*/ 0 w 79"/>
                  <a:gd name="T7" fmla="*/ 75 h 79"/>
                  <a:gd name="T8" fmla="*/ 8 w 79"/>
                  <a:gd name="T9" fmla="*/ 79 h 79"/>
                  <a:gd name="T10" fmla="*/ 20 w 79"/>
                  <a:gd name="T11" fmla="*/ 79 h 79"/>
                  <a:gd name="T12" fmla="*/ 37 w 79"/>
                  <a:gd name="T13" fmla="*/ 75 h 79"/>
                  <a:gd name="T14" fmla="*/ 54 w 79"/>
                  <a:gd name="T15" fmla="*/ 64 h 79"/>
                  <a:gd name="T16" fmla="*/ 67 w 79"/>
                  <a:gd name="T17" fmla="*/ 49 h 79"/>
                  <a:gd name="T18" fmla="*/ 75 w 79"/>
                  <a:gd name="T19" fmla="*/ 30 h 79"/>
                  <a:gd name="T20" fmla="*/ 79 w 79"/>
                  <a:gd name="T21" fmla="*/ 15 h 79"/>
                  <a:gd name="T22" fmla="*/ 79 w 79"/>
                  <a:gd name="T23" fmla="*/ 4 h 79"/>
                  <a:gd name="T24" fmla="*/ 71 w 79"/>
                  <a:gd name="T25" fmla="*/ 0 h 79"/>
                  <a:gd name="T26" fmla="*/ 58 w 79"/>
                  <a:gd name="T27" fmla="*/ 0 h 79"/>
                  <a:gd name="T28" fmla="*/ 41 w 79"/>
                  <a:gd name="T29" fmla="*/ 4 h 79"/>
                  <a:gd name="T30" fmla="*/ 29 w 79"/>
                  <a:gd name="T31" fmla="*/ 15 h 79"/>
                  <a:gd name="T32" fmla="*/ 12 w 79"/>
                  <a:gd name="T33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79">
                    <a:moveTo>
                      <a:pt x="12" y="30"/>
                    </a:moveTo>
                    <a:lnTo>
                      <a:pt x="4" y="49"/>
                    </a:lnTo>
                    <a:lnTo>
                      <a:pt x="0" y="60"/>
                    </a:lnTo>
                    <a:lnTo>
                      <a:pt x="0" y="75"/>
                    </a:lnTo>
                    <a:lnTo>
                      <a:pt x="8" y="79"/>
                    </a:lnTo>
                    <a:lnTo>
                      <a:pt x="20" y="79"/>
                    </a:lnTo>
                    <a:lnTo>
                      <a:pt x="37" y="75"/>
                    </a:lnTo>
                    <a:lnTo>
                      <a:pt x="54" y="64"/>
                    </a:lnTo>
                    <a:lnTo>
                      <a:pt x="67" y="49"/>
                    </a:lnTo>
                    <a:lnTo>
                      <a:pt x="75" y="30"/>
                    </a:lnTo>
                    <a:lnTo>
                      <a:pt x="79" y="15"/>
                    </a:lnTo>
                    <a:lnTo>
                      <a:pt x="79" y="4"/>
                    </a:lnTo>
                    <a:lnTo>
                      <a:pt x="71" y="0"/>
                    </a:lnTo>
                    <a:lnTo>
                      <a:pt x="58" y="0"/>
                    </a:lnTo>
                    <a:lnTo>
                      <a:pt x="41" y="4"/>
                    </a:lnTo>
                    <a:lnTo>
                      <a:pt x="29" y="15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3" name="Freeform 259"/>
              <p:cNvSpPr>
                <a:spLocks/>
              </p:cNvSpPr>
              <p:nvPr/>
            </p:nvSpPr>
            <p:spPr bwMode="auto">
              <a:xfrm>
                <a:off x="1784" y="3449"/>
                <a:ext cx="67" cy="71"/>
              </a:xfrm>
              <a:custGeom>
                <a:avLst/>
                <a:gdLst>
                  <a:gd name="T0" fmla="*/ 46 w 67"/>
                  <a:gd name="T1" fmla="*/ 64 h 71"/>
                  <a:gd name="T2" fmla="*/ 63 w 67"/>
                  <a:gd name="T3" fmla="*/ 23 h 71"/>
                  <a:gd name="T4" fmla="*/ 67 w 67"/>
                  <a:gd name="T5" fmla="*/ 12 h 71"/>
                  <a:gd name="T6" fmla="*/ 63 w 67"/>
                  <a:gd name="T7" fmla="*/ 0 h 71"/>
                  <a:gd name="T8" fmla="*/ 46 w 67"/>
                  <a:gd name="T9" fmla="*/ 0 h 71"/>
                  <a:gd name="T10" fmla="*/ 29 w 67"/>
                  <a:gd name="T11" fmla="*/ 8 h 71"/>
                  <a:gd name="T12" fmla="*/ 17 w 67"/>
                  <a:gd name="T13" fmla="*/ 19 h 71"/>
                  <a:gd name="T14" fmla="*/ 4 w 67"/>
                  <a:gd name="T15" fmla="*/ 49 h 71"/>
                  <a:gd name="T16" fmla="*/ 0 w 67"/>
                  <a:gd name="T17" fmla="*/ 60 h 71"/>
                  <a:gd name="T18" fmla="*/ 8 w 67"/>
                  <a:gd name="T19" fmla="*/ 68 h 71"/>
                  <a:gd name="T20" fmla="*/ 21 w 67"/>
                  <a:gd name="T21" fmla="*/ 71 h 71"/>
                  <a:gd name="T22" fmla="*/ 34 w 67"/>
                  <a:gd name="T23" fmla="*/ 68 h 71"/>
                  <a:gd name="T24" fmla="*/ 46 w 67"/>
                  <a:gd name="T25" fmla="*/ 68 h 71"/>
                  <a:gd name="T26" fmla="*/ 46 w 67"/>
                  <a:gd name="T27" fmla="*/ 6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" h="71">
                    <a:moveTo>
                      <a:pt x="46" y="64"/>
                    </a:moveTo>
                    <a:lnTo>
                      <a:pt x="63" y="23"/>
                    </a:lnTo>
                    <a:lnTo>
                      <a:pt x="67" y="12"/>
                    </a:lnTo>
                    <a:lnTo>
                      <a:pt x="63" y="0"/>
                    </a:lnTo>
                    <a:lnTo>
                      <a:pt x="46" y="0"/>
                    </a:lnTo>
                    <a:lnTo>
                      <a:pt x="29" y="8"/>
                    </a:lnTo>
                    <a:lnTo>
                      <a:pt x="17" y="19"/>
                    </a:lnTo>
                    <a:lnTo>
                      <a:pt x="4" y="49"/>
                    </a:lnTo>
                    <a:lnTo>
                      <a:pt x="0" y="60"/>
                    </a:lnTo>
                    <a:lnTo>
                      <a:pt x="8" y="68"/>
                    </a:lnTo>
                    <a:lnTo>
                      <a:pt x="21" y="71"/>
                    </a:lnTo>
                    <a:lnTo>
                      <a:pt x="34" y="68"/>
                    </a:lnTo>
                    <a:lnTo>
                      <a:pt x="46" y="68"/>
                    </a:lnTo>
                    <a:lnTo>
                      <a:pt x="46" y="6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4" name="Freeform 260"/>
              <p:cNvSpPr>
                <a:spLocks/>
              </p:cNvSpPr>
              <p:nvPr/>
            </p:nvSpPr>
            <p:spPr bwMode="auto">
              <a:xfrm>
                <a:off x="1751" y="3483"/>
                <a:ext cx="50" cy="56"/>
              </a:xfrm>
              <a:custGeom>
                <a:avLst/>
                <a:gdLst>
                  <a:gd name="T0" fmla="*/ 50 w 50"/>
                  <a:gd name="T1" fmla="*/ 37 h 56"/>
                  <a:gd name="T2" fmla="*/ 33 w 50"/>
                  <a:gd name="T3" fmla="*/ 22 h 56"/>
                  <a:gd name="T4" fmla="*/ 29 w 50"/>
                  <a:gd name="T5" fmla="*/ 7 h 56"/>
                  <a:gd name="T6" fmla="*/ 25 w 50"/>
                  <a:gd name="T7" fmla="*/ 0 h 56"/>
                  <a:gd name="T8" fmla="*/ 16 w 50"/>
                  <a:gd name="T9" fmla="*/ 0 h 56"/>
                  <a:gd name="T10" fmla="*/ 4 w 50"/>
                  <a:gd name="T11" fmla="*/ 15 h 56"/>
                  <a:gd name="T12" fmla="*/ 0 w 50"/>
                  <a:gd name="T13" fmla="*/ 30 h 56"/>
                  <a:gd name="T14" fmla="*/ 4 w 50"/>
                  <a:gd name="T15" fmla="*/ 37 h 56"/>
                  <a:gd name="T16" fmla="*/ 8 w 50"/>
                  <a:gd name="T17" fmla="*/ 45 h 56"/>
                  <a:gd name="T18" fmla="*/ 16 w 50"/>
                  <a:gd name="T19" fmla="*/ 56 h 56"/>
                  <a:gd name="T20" fmla="*/ 25 w 50"/>
                  <a:gd name="T21" fmla="*/ 56 h 56"/>
                  <a:gd name="T22" fmla="*/ 29 w 50"/>
                  <a:gd name="T23" fmla="*/ 52 h 56"/>
                  <a:gd name="T24" fmla="*/ 46 w 50"/>
                  <a:gd name="T25" fmla="*/ 41 h 56"/>
                  <a:gd name="T26" fmla="*/ 50 w 50"/>
                  <a:gd name="T27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6">
                    <a:moveTo>
                      <a:pt x="50" y="37"/>
                    </a:moveTo>
                    <a:lnTo>
                      <a:pt x="33" y="22"/>
                    </a:lnTo>
                    <a:lnTo>
                      <a:pt x="29" y="7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4" y="15"/>
                    </a:lnTo>
                    <a:lnTo>
                      <a:pt x="0" y="30"/>
                    </a:lnTo>
                    <a:lnTo>
                      <a:pt x="4" y="37"/>
                    </a:lnTo>
                    <a:lnTo>
                      <a:pt x="8" y="45"/>
                    </a:lnTo>
                    <a:lnTo>
                      <a:pt x="16" y="56"/>
                    </a:lnTo>
                    <a:lnTo>
                      <a:pt x="25" y="56"/>
                    </a:lnTo>
                    <a:lnTo>
                      <a:pt x="29" y="52"/>
                    </a:lnTo>
                    <a:lnTo>
                      <a:pt x="46" y="41"/>
                    </a:lnTo>
                    <a:lnTo>
                      <a:pt x="50" y="3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5" name="Freeform 261"/>
              <p:cNvSpPr>
                <a:spLocks/>
              </p:cNvSpPr>
              <p:nvPr/>
            </p:nvSpPr>
            <p:spPr bwMode="auto">
              <a:xfrm>
                <a:off x="1696" y="3535"/>
                <a:ext cx="75" cy="34"/>
              </a:xfrm>
              <a:custGeom>
                <a:avLst/>
                <a:gdLst>
                  <a:gd name="T0" fmla="*/ 75 w 75"/>
                  <a:gd name="T1" fmla="*/ 8 h 34"/>
                  <a:gd name="T2" fmla="*/ 42 w 75"/>
                  <a:gd name="T3" fmla="*/ 0 h 34"/>
                  <a:gd name="T4" fmla="*/ 38 w 75"/>
                  <a:gd name="T5" fmla="*/ 0 h 34"/>
                  <a:gd name="T6" fmla="*/ 21 w 75"/>
                  <a:gd name="T7" fmla="*/ 0 h 34"/>
                  <a:gd name="T8" fmla="*/ 8 w 75"/>
                  <a:gd name="T9" fmla="*/ 4 h 34"/>
                  <a:gd name="T10" fmla="*/ 0 w 75"/>
                  <a:gd name="T11" fmla="*/ 4 h 34"/>
                  <a:gd name="T12" fmla="*/ 0 w 75"/>
                  <a:gd name="T13" fmla="*/ 11 h 34"/>
                  <a:gd name="T14" fmla="*/ 17 w 75"/>
                  <a:gd name="T15" fmla="*/ 23 h 34"/>
                  <a:gd name="T16" fmla="*/ 34 w 75"/>
                  <a:gd name="T17" fmla="*/ 30 h 34"/>
                  <a:gd name="T18" fmla="*/ 55 w 75"/>
                  <a:gd name="T19" fmla="*/ 34 h 34"/>
                  <a:gd name="T20" fmla="*/ 63 w 75"/>
                  <a:gd name="T21" fmla="*/ 26 h 34"/>
                  <a:gd name="T22" fmla="*/ 75 w 75"/>
                  <a:gd name="T2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34">
                    <a:moveTo>
                      <a:pt x="75" y="8"/>
                    </a:moveTo>
                    <a:lnTo>
                      <a:pt x="42" y="0"/>
                    </a:lnTo>
                    <a:lnTo>
                      <a:pt x="38" y="0"/>
                    </a:lnTo>
                    <a:lnTo>
                      <a:pt x="21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17" y="23"/>
                    </a:lnTo>
                    <a:lnTo>
                      <a:pt x="34" y="30"/>
                    </a:lnTo>
                    <a:lnTo>
                      <a:pt x="55" y="34"/>
                    </a:lnTo>
                    <a:lnTo>
                      <a:pt x="63" y="26"/>
                    </a:lnTo>
                    <a:lnTo>
                      <a:pt x="75" y="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6" name="Freeform 262"/>
              <p:cNvSpPr>
                <a:spLocks/>
              </p:cNvSpPr>
              <p:nvPr/>
            </p:nvSpPr>
            <p:spPr bwMode="auto">
              <a:xfrm>
                <a:off x="1688" y="3569"/>
                <a:ext cx="67" cy="26"/>
              </a:xfrm>
              <a:custGeom>
                <a:avLst/>
                <a:gdLst>
                  <a:gd name="T0" fmla="*/ 67 w 67"/>
                  <a:gd name="T1" fmla="*/ 7 h 26"/>
                  <a:gd name="T2" fmla="*/ 58 w 67"/>
                  <a:gd name="T3" fmla="*/ 4 h 26"/>
                  <a:gd name="T4" fmla="*/ 46 w 67"/>
                  <a:gd name="T5" fmla="*/ 0 h 26"/>
                  <a:gd name="T6" fmla="*/ 29 w 67"/>
                  <a:gd name="T7" fmla="*/ 4 h 26"/>
                  <a:gd name="T8" fmla="*/ 16 w 67"/>
                  <a:gd name="T9" fmla="*/ 7 h 26"/>
                  <a:gd name="T10" fmla="*/ 0 w 67"/>
                  <a:gd name="T11" fmla="*/ 19 h 26"/>
                  <a:gd name="T12" fmla="*/ 0 w 67"/>
                  <a:gd name="T13" fmla="*/ 19 h 26"/>
                  <a:gd name="T14" fmla="*/ 4 w 67"/>
                  <a:gd name="T15" fmla="*/ 22 h 26"/>
                  <a:gd name="T16" fmla="*/ 12 w 67"/>
                  <a:gd name="T17" fmla="*/ 26 h 26"/>
                  <a:gd name="T18" fmla="*/ 58 w 67"/>
                  <a:gd name="T19" fmla="*/ 26 h 26"/>
                  <a:gd name="T20" fmla="*/ 67 w 67"/>
                  <a:gd name="T21" fmla="*/ 15 h 26"/>
                  <a:gd name="T22" fmla="*/ 67 w 67"/>
                  <a:gd name="T23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26">
                    <a:moveTo>
                      <a:pt x="67" y="7"/>
                    </a:moveTo>
                    <a:lnTo>
                      <a:pt x="58" y="4"/>
                    </a:lnTo>
                    <a:lnTo>
                      <a:pt x="46" y="0"/>
                    </a:lnTo>
                    <a:lnTo>
                      <a:pt x="29" y="4"/>
                    </a:lnTo>
                    <a:lnTo>
                      <a:pt x="16" y="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12" y="26"/>
                    </a:lnTo>
                    <a:lnTo>
                      <a:pt x="58" y="26"/>
                    </a:lnTo>
                    <a:lnTo>
                      <a:pt x="67" y="15"/>
                    </a:lnTo>
                    <a:lnTo>
                      <a:pt x="67" y="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7" name="Freeform 263"/>
              <p:cNvSpPr>
                <a:spLocks/>
              </p:cNvSpPr>
              <p:nvPr/>
            </p:nvSpPr>
            <p:spPr bwMode="auto">
              <a:xfrm>
                <a:off x="1692" y="3595"/>
                <a:ext cx="67" cy="67"/>
              </a:xfrm>
              <a:custGeom>
                <a:avLst/>
                <a:gdLst>
                  <a:gd name="T0" fmla="*/ 67 w 67"/>
                  <a:gd name="T1" fmla="*/ 4 h 67"/>
                  <a:gd name="T2" fmla="*/ 67 w 67"/>
                  <a:gd name="T3" fmla="*/ 4 h 67"/>
                  <a:gd name="T4" fmla="*/ 59 w 67"/>
                  <a:gd name="T5" fmla="*/ 0 h 67"/>
                  <a:gd name="T6" fmla="*/ 38 w 67"/>
                  <a:gd name="T7" fmla="*/ 4 h 67"/>
                  <a:gd name="T8" fmla="*/ 21 w 67"/>
                  <a:gd name="T9" fmla="*/ 19 h 67"/>
                  <a:gd name="T10" fmla="*/ 8 w 67"/>
                  <a:gd name="T11" fmla="*/ 26 h 67"/>
                  <a:gd name="T12" fmla="*/ 0 w 67"/>
                  <a:gd name="T13" fmla="*/ 37 h 67"/>
                  <a:gd name="T14" fmla="*/ 0 w 67"/>
                  <a:gd name="T15" fmla="*/ 56 h 67"/>
                  <a:gd name="T16" fmla="*/ 0 w 67"/>
                  <a:gd name="T17" fmla="*/ 67 h 67"/>
                  <a:gd name="T18" fmla="*/ 4 w 67"/>
                  <a:gd name="T19" fmla="*/ 67 h 67"/>
                  <a:gd name="T20" fmla="*/ 42 w 67"/>
                  <a:gd name="T21" fmla="*/ 41 h 67"/>
                  <a:gd name="T22" fmla="*/ 67 w 67"/>
                  <a:gd name="T23" fmla="*/ 4 h 67"/>
                  <a:gd name="T24" fmla="*/ 67 w 67"/>
                  <a:gd name="T25" fmla="*/ 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67">
                    <a:moveTo>
                      <a:pt x="67" y="4"/>
                    </a:moveTo>
                    <a:lnTo>
                      <a:pt x="67" y="4"/>
                    </a:lnTo>
                    <a:lnTo>
                      <a:pt x="59" y="0"/>
                    </a:lnTo>
                    <a:lnTo>
                      <a:pt x="38" y="4"/>
                    </a:lnTo>
                    <a:lnTo>
                      <a:pt x="21" y="19"/>
                    </a:lnTo>
                    <a:lnTo>
                      <a:pt x="8" y="26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4" y="67"/>
                    </a:lnTo>
                    <a:lnTo>
                      <a:pt x="42" y="41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8" name="Freeform 264"/>
              <p:cNvSpPr>
                <a:spLocks/>
              </p:cNvSpPr>
              <p:nvPr/>
            </p:nvSpPr>
            <p:spPr bwMode="auto">
              <a:xfrm>
                <a:off x="1792" y="3528"/>
                <a:ext cx="13" cy="15"/>
              </a:xfrm>
              <a:custGeom>
                <a:avLst/>
                <a:gdLst>
                  <a:gd name="T0" fmla="*/ 0 w 13"/>
                  <a:gd name="T1" fmla="*/ 7 h 15"/>
                  <a:gd name="T2" fmla="*/ 5 w 13"/>
                  <a:gd name="T3" fmla="*/ 15 h 15"/>
                  <a:gd name="T4" fmla="*/ 13 w 13"/>
                  <a:gd name="T5" fmla="*/ 7 h 15"/>
                  <a:gd name="T6" fmla="*/ 9 w 13"/>
                  <a:gd name="T7" fmla="*/ 0 h 15"/>
                  <a:gd name="T8" fmla="*/ 0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0" y="7"/>
                    </a:moveTo>
                    <a:lnTo>
                      <a:pt x="5" y="15"/>
                    </a:lnTo>
                    <a:lnTo>
                      <a:pt x="13" y="7"/>
                    </a:lnTo>
                    <a:lnTo>
                      <a:pt x="9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9" name="Freeform 265"/>
              <p:cNvSpPr>
                <a:spLocks/>
              </p:cNvSpPr>
              <p:nvPr/>
            </p:nvSpPr>
            <p:spPr bwMode="auto">
              <a:xfrm>
                <a:off x="1809" y="3528"/>
                <a:ext cx="13" cy="11"/>
              </a:xfrm>
              <a:custGeom>
                <a:avLst/>
                <a:gdLst>
                  <a:gd name="T0" fmla="*/ 0 w 13"/>
                  <a:gd name="T1" fmla="*/ 4 h 11"/>
                  <a:gd name="T2" fmla="*/ 4 w 13"/>
                  <a:gd name="T3" fmla="*/ 11 h 11"/>
                  <a:gd name="T4" fmla="*/ 13 w 13"/>
                  <a:gd name="T5" fmla="*/ 7 h 11"/>
                  <a:gd name="T6" fmla="*/ 9 w 13"/>
                  <a:gd name="T7" fmla="*/ 0 h 11"/>
                  <a:gd name="T8" fmla="*/ 0 w 13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0" y="4"/>
                    </a:moveTo>
                    <a:lnTo>
                      <a:pt x="4" y="11"/>
                    </a:lnTo>
                    <a:lnTo>
                      <a:pt x="13" y="7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0" name="Freeform 266"/>
              <p:cNvSpPr>
                <a:spLocks/>
              </p:cNvSpPr>
              <p:nvPr/>
            </p:nvSpPr>
            <p:spPr bwMode="auto">
              <a:xfrm>
                <a:off x="1780" y="3543"/>
                <a:ext cx="8" cy="11"/>
              </a:xfrm>
              <a:custGeom>
                <a:avLst/>
                <a:gdLst>
                  <a:gd name="T0" fmla="*/ 0 w 8"/>
                  <a:gd name="T1" fmla="*/ 3 h 11"/>
                  <a:gd name="T2" fmla="*/ 4 w 8"/>
                  <a:gd name="T3" fmla="*/ 11 h 11"/>
                  <a:gd name="T4" fmla="*/ 8 w 8"/>
                  <a:gd name="T5" fmla="*/ 7 h 11"/>
                  <a:gd name="T6" fmla="*/ 4 w 8"/>
                  <a:gd name="T7" fmla="*/ 0 h 11"/>
                  <a:gd name="T8" fmla="*/ 0 w 8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0" y="3"/>
                    </a:moveTo>
                    <a:lnTo>
                      <a:pt x="4" y="11"/>
                    </a:lnTo>
                    <a:lnTo>
                      <a:pt x="8" y="7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1" name="Freeform 267"/>
              <p:cNvSpPr>
                <a:spLocks/>
              </p:cNvSpPr>
              <p:nvPr/>
            </p:nvSpPr>
            <p:spPr bwMode="auto">
              <a:xfrm>
                <a:off x="1805" y="3546"/>
                <a:ext cx="13" cy="12"/>
              </a:xfrm>
              <a:custGeom>
                <a:avLst/>
                <a:gdLst>
                  <a:gd name="T0" fmla="*/ 0 w 13"/>
                  <a:gd name="T1" fmla="*/ 4 h 12"/>
                  <a:gd name="T2" fmla="*/ 4 w 13"/>
                  <a:gd name="T3" fmla="*/ 12 h 12"/>
                  <a:gd name="T4" fmla="*/ 13 w 13"/>
                  <a:gd name="T5" fmla="*/ 8 h 12"/>
                  <a:gd name="T6" fmla="*/ 8 w 13"/>
                  <a:gd name="T7" fmla="*/ 0 h 12"/>
                  <a:gd name="T8" fmla="*/ 0 w 13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0" y="4"/>
                    </a:moveTo>
                    <a:lnTo>
                      <a:pt x="4" y="12"/>
                    </a:lnTo>
                    <a:lnTo>
                      <a:pt x="13" y="8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2" name="Freeform 268"/>
              <p:cNvSpPr>
                <a:spLocks/>
              </p:cNvSpPr>
              <p:nvPr/>
            </p:nvSpPr>
            <p:spPr bwMode="auto">
              <a:xfrm>
                <a:off x="1767" y="3554"/>
                <a:ext cx="13" cy="15"/>
              </a:xfrm>
              <a:custGeom>
                <a:avLst/>
                <a:gdLst>
                  <a:gd name="T0" fmla="*/ 0 w 13"/>
                  <a:gd name="T1" fmla="*/ 7 h 15"/>
                  <a:gd name="T2" fmla="*/ 13 w 13"/>
                  <a:gd name="T3" fmla="*/ 15 h 15"/>
                  <a:gd name="T4" fmla="*/ 13 w 13"/>
                  <a:gd name="T5" fmla="*/ 7 h 15"/>
                  <a:gd name="T6" fmla="*/ 0 w 13"/>
                  <a:gd name="T7" fmla="*/ 0 h 15"/>
                  <a:gd name="T8" fmla="*/ 0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0" y="7"/>
                    </a:moveTo>
                    <a:lnTo>
                      <a:pt x="13" y="15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3" name="Freeform 269"/>
              <p:cNvSpPr>
                <a:spLocks/>
              </p:cNvSpPr>
              <p:nvPr/>
            </p:nvSpPr>
            <p:spPr bwMode="auto">
              <a:xfrm>
                <a:off x="1797" y="3561"/>
                <a:ext cx="8" cy="12"/>
              </a:xfrm>
              <a:custGeom>
                <a:avLst/>
                <a:gdLst>
                  <a:gd name="T0" fmla="*/ 0 w 8"/>
                  <a:gd name="T1" fmla="*/ 8 h 12"/>
                  <a:gd name="T2" fmla="*/ 8 w 8"/>
                  <a:gd name="T3" fmla="*/ 12 h 12"/>
                  <a:gd name="T4" fmla="*/ 8 w 8"/>
                  <a:gd name="T5" fmla="*/ 8 h 12"/>
                  <a:gd name="T6" fmla="*/ 0 w 8"/>
                  <a:gd name="T7" fmla="*/ 0 h 12"/>
                  <a:gd name="T8" fmla="*/ 0 w 8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lnTo>
                      <a:pt x="8" y="1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4" name="Freeform 270"/>
              <p:cNvSpPr>
                <a:spLocks/>
              </p:cNvSpPr>
              <p:nvPr/>
            </p:nvSpPr>
            <p:spPr bwMode="auto">
              <a:xfrm>
                <a:off x="1759" y="3573"/>
                <a:ext cx="17" cy="7"/>
              </a:xfrm>
              <a:custGeom>
                <a:avLst/>
                <a:gdLst>
                  <a:gd name="T0" fmla="*/ 8 w 17"/>
                  <a:gd name="T1" fmla="*/ 0 h 7"/>
                  <a:gd name="T2" fmla="*/ 0 w 17"/>
                  <a:gd name="T3" fmla="*/ 3 h 7"/>
                  <a:gd name="T4" fmla="*/ 0 w 17"/>
                  <a:gd name="T5" fmla="*/ 7 h 7"/>
                  <a:gd name="T6" fmla="*/ 12 w 17"/>
                  <a:gd name="T7" fmla="*/ 3 h 7"/>
                  <a:gd name="T8" fmla="*/ 17 w 17"/>
                  <a:gd name="T9" fmla="*/ 3 h 7"/>
                  <a:gd name="T10" fmla="*/ 17 w 17"/>
                  <a:gd name="T11" fmla="*/ 0 h 7"/>
                  <a:gd name="T12" fmla="*/ 8 w 1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8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2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5" name="Freeform 271"/>
              <p:cNvSpPr>
                <a:spLocks/>
              </p:cNvSpPr>
              <p:nvPr/>
            </p:nvSpPr>
            <p:spPr bwMode="auto">
              <a:xfrm>
                <a:off x="1767" y="3584"/>
                <a:ext cx="13" cy="11"/>
              </a:xfrm>
              <a:custGeom>
                <a:avLst/>
                <a:gdLst>
                  <a:gd name="T0" fmla="*/ 0 w 13"/>
                  <a:gd name="T1" fmla="*/ 4 h 11"/>
                  <a:gd name="T2" fmla="*/ 4 w 13"/>
                  <a:gd name="T3" fmla="*/ 11 h 11"/>
                  <a:gd name="T4" fmla="*/ 13 w 13"/>
                  <a:gd name="T5" fmla="*/ 7 h 11"/>
                  <a:gd name="T6" fmla="*/ 9 w 13"/>
                  <a:gd name="T7" fmla="*/ 0 h 11"/>
                  <a:gd name="T8" fmla="*/ 0 w 13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0" y="4"/>
                    </a:moveTo>
                    <a:lnTo>
                      <a:pt x="4" y="11"/>
                    </a:lnTo>
                    <a:lnTo>
                      <a:pt x="13" y="7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6" name="Freeform 272"/>
              <p:cNvSpPr>
                <a:spLocks/>
              </p:cNvSpPr>
              <p:nvPr/>
            </p:nvSpPr>
            <p:spPr bwMode="auto">
              <a:xfrm>
                <a:off x="1784" y="3573"/>
                <a:ext cx="17" cy="11"/>
              </a:xfrm>
              <a:custGeom>
                <a:avLst/>
                <a:gdLst>
                  <a:gd name="T0" fmla="*/ 4 w 17"/>
                  <a:gd name="T1" fmla="*/ 3 h 11"/>
                  <a:gd name="T2" fmla="*/ 0 w 17"/>
                  <a:gd name="T3" fmla="*/ 11 h 11"/>
                  <a:gd name="T4" fmla="*/ 8 w 17"/>
                  <a:gd name="T5" fmla="*/ 7 h 11"/>
                  <a:gd name="T6" fmla="*/ 17 w 17"/>
                  <a:gd name="T7" fmla="*/ 3 h 11"/>
                  <a:gd name="T8" fmla="*/ 13 w 17"/>
                  <a:gd name="T9" fmla="*/ 0 h 11"/>
                  <a:gd name="T10" fmla="*/ 4 w 17"/>
                  <a:gd name="T1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4" y="3"/>
                    </a:moveTo>
                    <a:lnTo>
                      <a:pt x="0" y="11"/>
                    </a:lnTo>
                    <a:lnTo>
                      <a:pt x="8" y="7"/>
                    </a:lnTo>
                    <a:lnTo>
                      <a:pt x="17" y="3"/>
                    </a:lnTo>
                    <a:lnTo>
                      <a:pt x="13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7" name="Freeform 273"/>
              <p:cNvSpPr>
                <a:spLocks/>
              </p:cNvSpPr>
              <p:nvPr/>
            </p:nvSpPr>
            <p:spPr bwMode="auto">
              <a:xfrm>
                <a:off x="322" y="2468"/>
                <a:ext cx="76" cy="89"/>
              </a:xfrm>
              <a:custGeom>
                <a:avLst/>
                <a:gdLst>
                  <a:gd name="T0" fmla="*/ 67 w 76"/>
                  <a:gd name="T1" fmla="*/ 89 h 89"/>
                  <a:gd name="T2" fmla="*/ 63 w 76"/>
                  <a:gd name="T3" fmla="*/ 78 h 89"/>
                  <a:gd name="T4" fmla="*/ 26 w 76"/>
                  <a:gd name="T5" fmla="*/ 44 h 89"/>
                  <a:gd name="T6" fmla="*/ 9 w 76"/>
                  <a:gd name="T7" fmla="*/ 22 h 89"/>
                  <a:gd name="T8" fmla="*/ 0 w 76"/>
                  <a:gd name="T9" fmla="*/ 0 h 89"/>
                  <a:gd name="T10" fmla="*/ 26 w 76"/>
                  <a:gd name="T11" fmla="*/ 11 h 89"/>
                  <a:gd name="T12" fmla="*/ 51 w 76"/>
                  <a:gd name="T13" fmla="*/ 33 h 89"/>
                  <a:gd name="T14" fmla="*/ 76 w 76"/>
                  <a:gd name="T15" fmla="*/ 82 h 89"/>
                  <a:gd name="T16" fmla="*/ 67 w 76"/>
                  <a:gd name="T1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89">
                    <a:moveTo>
                      <a:pt x="67" y="89"/>
                    </a:moveTo>
                    <a:lnTo>
                      <a:pt x="63" y="78"/>
                    </a:lnTo>
                    <a:lnTo>
                      <a:pt x="26" y="44"/>
                    </a:lnTo>
                    <a:lnTo>
                      <a:pt x="9" y="22"/>
                    </a:lnTo>
                    <a:lnTo>
                      <a:pt x="0" y="0"/>
                    </a:lnTo>
                    <a:lnTo>
                      <a:pt x="26" y="11"/>
                    </a:lnTo>
                    <a:lnTo>
                      <a:pt x="51" y="33"/>
                    </a:lnTo>
                    <a:lnTo>
                      <a:pt x="76" y="82"/>
                    </a:lnTo>
                    <a:lnTo>
                      <a:pt x="67" y="8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8" name="Freeform 274"/>
              <p:cNvSpPr>
                <a:spLocks/>
              </p:cNvSpPr>
              <p:nvPr/>
            </p:nvSpPr>
            <p:spPr bwMode="auto">
              <a:xfrm>
                <a:off x="360" y="2434"/>
                <a:ext cx="55" cy="112"/>
              </a:xfrm>
              <a:custGeom>
                <a:avLst/>
                <a:gdLst>
                  <a:gd name="T0" fmla="*/ 25 w 55"/>
                  <a:gd name="T1" fmla="*/ 82 h 112"/>
                  <a:gd name="T2" fmla="*/ 9 w 55"/>
                  <a:gd name="T3" fmla="*/ 52 h 112"/>
                  <a:gd name="T4" fmla="*/ 0 w 55"/>
                  <a:gd name="T5" fmla="*/ 19 h 112"/>
                  <a:gd name="T6" fmla="*/ 0 w 55"/>
                  <a:gd name="T7" fmla="*/ 7 h 112"/>
                  <a:gd name="T8" fmla="*/ 4 w 55"/>
                  <a:gd name="T9" fmla="*/ 0 h 112"/>
                  <a:gd name="T10" fmla="*/ 13 w 55"/>
                  <a:gd name="T11" fmla="*/ 0 h 112"/>
                  <a:gd name="T12" fmla="*/ 25 w 55"/>
                  <a:gd name="T13" fmla="*/ 15 h 112"/>
                  <a:gd name="T14" fmla="*/ 38 w 55"/>
                  <a:gd name="T15" fmla="*/ 30 h 112"/>
                  <a:gd name="T16" fmla="*/ 46 w 55"/>
                  <a:gd name="T17" fmla="*/ 49 h 112"/>
                  <a:gd name="T18" fmla="*/ 55 w 55"/>
                  <a:gd name="T19" fmla="*/ 63 h 112"/>
                  <a:gd name="T20" fmla="*/ 50 w 55"/>
                  <a:gd name="T21" fmla="*/ 90 h 112"/>
                  <a:gd name="T22" fmla="*/ 42 w 55"/>
                  <a:gd name="T23" fmla="*/ 112 h 112"/>
                  <a:gd name="T24" fmla="*/ 38 w 55"/>
                  <a:gd name="T25" fmla="*/ 112 h 112"/>
                  <a:gd name="T26" fmla="*/ 25 w 55"/>
                  <a:gd name="T27" fmla="*/ 8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12">
                    <a:moveTo>
                      <a:pt x="25" y="82"/>
                    </a:moveTo>
                    <a:lnTo>
                      <a:pt x="9" y="52"/>
                    </a:lnTo>
                    <a:lnTo>
                      <a:pt x="0" y="19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5" y="15"/>
                    </a:lnTo>
                    <a:lnTo>
                      <a:pt x="38" y="30"/>
                    </a:lnTo>
                    <a:lnTo>
                      <a:pt x="46" y="49"/>
                    </a:lnTo>
                    <a:lnTo>
                      <a:pt x="55" y="63"/>
                    </a:lnTo>
                    <a:lnTo>
                      <a:pt x="50" y="90"/>
                    </a:lnTo>
                    <a:lnTo>
                      <a:pt x="42" y="112"/>
                    </a:lnTo>
                    <a:lnTo>
                      <a:pt x="38" y="112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9" name="Freeform 275"/>
              <p:cNvSpPr>
                <a:spLocks/>
              </p:cNvSpPr>
              <p:nvPr/>
            </p:nvSpPr>
            <p:spPr bwMode="auto">
              <a:xfrm>
                <a:off x="285" y="2512"/>
                <a:ext cx="109" cy="53"/>
              </a:xfrm>
              <a:custGeom>
                <a:avLst/>
                <a:gdLst>
                  <a:gd name="T0" fmla="*/ 109 w 109"/>
                  <a:gd name="T1" fmla="*/ 45 h 53"/>
                  <a:gd name="T2" fmla="*/ 75 w 109"/>
                  <a:gd name="T3" fmla="*/ 19 h 53"/>
                  <a:gd name="T4" fmla="*/ 25 w 109"/>
                  <a:gd name="T5" fmla="*/ 0 h 53"/>
                  <a:gd name="T6" fmla="*/ 0 w 109"/>
                  <a:gd name="T7" fmla="*/ 0 h 53"/>
                  <a:gd name="T8" fmla="*/ 0 w 109"/>
                  <a:gd name="T9" fmla="*/ 8 h 53"/>
                  <a:gd name="T10" fmla="*/ 4 w 109"/>
                  <a:gd name="T11" fmla="*/ 15 h 53"/>
                  <a:gd name="T12" fmla="*/ 25 w 109"/>
                  <a:gd name="T13" fmla="*/ 34 h 53"/>
                  <a:gd name="T14" fmla="*/ 58 w 109"/>
                  <a:gd name="T15" fmla="*/ 49 h 53"/>
                  <a:gd name="T16" fmla="*/ 92 w 109"/>
                  <a:gd name="T17" fmla="*/ 53 h 53"/>
                  <a:gd name="T18" fmla="*/ 109 w 109"/>
                  <a:gd name="T19" fmla="*/ 49 h 53"/>
                  <a:gd name="T20" fmla="*/ 109 w 109"/>
                  <a:gd name="T21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53">
                    <a:moveTo>
                      <a:pt x="109" y="45"/>
                    </a:moveTo>
                    <a:lnTo>
                      <a:pt x="75" y="1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" y="15"/>
                    </a:lnTo>
                    <a:lnTo>
                      <a:pt x="25" y="34"/>
                    </a:lnTo>
                    <a:lnTo>
                      <a:pt x="58" y="49"/>
                    </a:lnTo>
                    <a:lnTo>
                      <a:pt x="92" y="53"/>
                    </a:lnTo>
                    <a:lnTo>
                      <a:pt x="109" y="49"/>
                    </a:lnTo>
                    <a:lnTo>
                      <a:pt x="109" y="4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0" name="Freeform 276"/>
              <p:cNvSpPr>
                <a:spLocks/>
              </p:cNvSpPr>
              <p:nvPr/>
            </p:nvSpPr>
            <p:spPr bwMode="auto">
              <a:xfrm>
                <a:off x="268" y="2557"/>
                <a:ext cx="121" cy="26"/>
              </a:xfrm>
              <a:custGeom>
                <a:avLst/>
                <a:gdLst>
                  <a:gd name="T0" fmla="*/ 121 w 121"/>
                  <a:gd name="T1" fmla="*/ 19 h 26"/>
                  <a:gd name="T2" fmla="*/ 109 w 121"/>
                  <a:gd name="T3" fmla="*/ 19 h 26"/>
                  <a:gd name="T4" fmla="*/ 54 w 121"/>
                  <a:gd name="T5" fmla="*/ 26 h 26"/>
                  <a:gd name="T6" fmla="*/ 25 w 121"/>
                  <a:gd name="T7" fmla="*/ 26 h 26"/>
                  <a:gd name="T8" fmla="*/ 0 w 121"/>
                  <a:gd name="T9" fmla="*/ 19 h 26"/>
                  <a:gd name="T10" fmla="*/ 25 w 121"/>
                  <a:gd name="T11" fmla="*/ 4 h 26"/>
                  <a:gd name="T12" fmla="*/ 59 w 121"/>
                  <a:gd name="T13" fmla="*/ 0 h 26"/>
                  <a:gd name="T14" fmla="*/ 117 w 121"/>
                  <a:gd name="T15" fmla="*/ 11 h 26"/>
                  <a:gd name="T16" fmla="*/ 121 w 121"/>
                  <a:gd name="T1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26">
                    <a:moveTo>
                      <a:pt x="121" y="19"/>
                    </a:moveTo>
                    <a:lnTo>
                      <a:pt x="109" y="19"/>
                    </a:lnTo>
                    <a:lnTo>
                      <a:pt x="54" y="26"/>
                    </a:lnTo>
                    <a:lnTo>
                      <a:pt x="25" y="26"/>
                    </a:lnTo>
                    <a:lnTo>
                      <a:pt x="0" y="19"/>
                    </a:lnTo>
                    <a:lnTo>
                      <a:pt x="25" y="4"/>
                    </a:lnTo>
                    <a:lnTo>
                      <a:pt x="59" y="0"/>
                    </a:lnTo>
                    <a:lnTo>
                      <a:pt x="117" y="11"/>
                    </a:lnTo>
                    <a:lnTo>
                      <a:pt x="121" y="1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1" name="Freeform 277"/>
              <p:cNvSpPr>
                <a:spLocks/>
              </p:cNvSpPr>
              <p:nvPr/>
            </p:nvSpPr>
            <p:spPr bwMode="auto">
              <a:xfrm>
                <a:off x="264" y="2576"/>
                <a:ext cx="125" cy="45"/>
              </a:xfrm>
              <a:custGeom>
                <a:avLst/>
                <a:gdLst>
                  <a:gd name="T0" fmla="*/ 88 w 125"/>
                  <a:gd name="T1" fmla="*/ 7 h 45"/>
                  <a:gd name="T2" fmla="*/ 17 w 125"/>
                  <a:gd name="T3" fmla="*/ 22 h 45"/>
                  <a:gd name="T4" fmla="*/ 0 w 125"/>
                  <a:gd name="T5" fmla="*/ 30 h 45"/>
                  <a:gd name="T6" fmla="*/ 0 w 125"/>
                  <a:gd name="T7" fmla="*/ 33 h 45"/>
                  <a:gd name="T8" fmla="*/ 4 w 125"/>
                  <a:gd name="T9" fmla="*/ 37 h 45"/>
                  <a:gd name="T10" fmla="*/ 25 w 125"/>
                  <a:gd name="T11" fmla="*/ 45 h 45"/>
                  <a:gd name="T12" fmla="*/ 46 w 125"/>
                  <a:gd name="T13" fmla="*/ 45 h 45"/>
                  <a:gd name="T14" fmla="*/ 67 w 125"/>
                  <a:gd name="T15" fmla="*/ 45 h 45"/>
                  <a:gd name="T16" fmla="*/ 84 w 125"/>
                  <a:gd name="T17" fmla="*/ 37 h 45"/>
                  <a:gd name="T18" fmla="*/ 109 w 125"/>
                  <a:gd name="T19" fmla="*/ 22 h 45"/>
                  <a:gd name="T20" fmla="*/ 125 w 125"/>
                  <a:gd name="T21" fmla="*/ 4 h 45"/>
                  <a:gd name="T22" fmla="*/ 121 w 125"/>
                  <a:gd name="T23" fmla="*/ 0 h 45"/>
                  <a:gd name="T24" fmla="*/ 88 w 125"/>
                  <a:gd name="T2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45">
                    <a:moveTo>
                      <a:pt x="88" y="7"/>
                    </a:moveTo>
                    <a:lnTo>
                      <a:pt x="17" y="22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4" y="37"/>
                    </a:lnTo>
                    <a:lnTo>
                      <a:pt x="25" y="45"/>
                    </a:lnTo>
                    <a:lnTo>
                      <a:pt x="46" y="45"/>
                    </a:lnTo>
                    <a:lnTo>
                      <a:pt x="67" y="45"/>
                    </a:lnTo>
                    <a:lnTo>
                      <a:pt x="84" y="37"/>
                    </a:lnTo>
                    <a:lnTo>
                      <a:pt x="109" y="22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88" y="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2" name="Freeform 278"/>
              <p:cNvSpPr>
                <a:spLocks/>
              </p:cNvSpPr>
              <p:nvPr/>
            </p:nvSpPr>
            <p:spPr bwMode="auto">
              <a:xfrm>
                <a:off x="398" y="2427"/>
                <a:ext cx="29" cy="108"/>
              </a:xfrm>
              <a:custGeom>
                <a:avLst/>
                <a:gdLst>
                  <a:gd name="T0" fmla="*/ 12 w 29"/>
                  <a:gd name="T1" fmla="*/ 108 h 108"/>
                  <a:gd name="T2" fmla="*/ 12 w 29"/>
                  <a:gd name="T3" fmla="*/ 97 h 108"/>
                  <a:gd name="T4" fmla="*/ 0 w 29"/>
                  <a:gd name="T5" fmla="*/ 48 h 108"/>
                  <a:gd name="T6" fmla="*/ 0 w 29"/>
                  <a:gd name="T7" fmla="*/ 22 h 108"/>
                  <a:gd name="T8" fmla="*/ 8 w 29"/>
                  <a:gd name="T9" fmla="*/ 0 h 108"/>
                  <a:gd name="T10" fmla="*/ 25 w 29"/>
                  <a:gd name="T11" fmla="*/ 22 h 108"/>
                  <a:gd name="T12" fmla="*/ 29 w 29"/>
                  <a:gd name="T13" fmla="*/ 52 h 108"/>
                  <a:gd name="T14" fmla="*/ 21 w 29"/>
                  <a:gd name="T15" fmla="*/ 108 h 108"/>
                  <a:gd name="T16" fmla="*/ 12 w 29"/>
                  <a:gd name="T1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08">
                    <a:moveTo>
                      <a:pt x="12" y="108"/>
                    </a:moveTo>
                    <a:lnTo>
                      <a:pt x="12" y="97"/>
                    </a:lnTo>
                    <a:lnTo>
                      <a:pt x="0" y="48"/>
                    </a:lnTo>
                    <a:lnTo>
                      <a:pt x="0" y="22"/>
                    </a:lnTo>
                    <a:lnTo>
                      <a:pt x="8" y="0"/>
                    </a:lnTo>
                    <a:lnTo>
                      <a:pt x="25" y="22"/>
                    </a:lnTo>
                    <a:lnTo>
                      <a:pt x="29" y="52"/>
                    </a:lnTo>
                    <a:lnTo>
                      <a:pt x="21" y="108"/>
                    </a:lnTo>
                    <a:lnTo>
                      <a:pt x="12" y="10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3" name="Freeform 279"/>
              <p:cNvSpPr>
                <a:spLocks/>
              </p:cNvSpPr>
              <p:nvPr/>
            </p:nvSpPr>
            <p:spPr bwMode="auto">
              <a:xfrm>
                <a:off x="419" y="2427"/>
                <a:ext cx="46" cy="104"/>
              </a:xfrm>
              <a:custGeom>
                <a:avLst/>
                <a:gdLst>
                  <a:gd name="T0" fmla="*/ 4 w 46"/>
                  <a:gd name="T1" fmla="*/ 104 h 104"/>
                  <a:gd name="T2" fmla="*/ 17 w 46"/>
                  <a:gd name="T3" fmla="*/ 97 h 104"/>
                  <a:gd name="T4" fmla="*/ 33 w 46"/>
                  <a:gd name="T5" fmla="*/ 67 h 104"/>
                  <a:gd name="T6" fmla="*/ 46 w 46"/>
                  <a:gd name="T7" fmla="*/ 37 h 104"/>
                  <a:gd name="T8" fmla="*/ 42 w 46"/>
                  <a:gd name="T9" fmla="*/ 18 h 104"/>
                  <a:gd name="T10" fmla="*/ 37 w 46"/>
                  <a:gd name="T11" fmla="*/ 0 h 104"/>
                  <a:gd name="T12" fmla="*/ 21 w 46"/>
                  <a:gd name="T13" fmla="*/ 18 h 104"/>
                  <a:gd name="T14" fmla="*/ 8 w 46"/>
                  <a:gd name="T15" fmla="*/ 59 h 104"/>
                  <a:gd name="T16" fmla="*/ 0 w 46"/>
                  <a:gd name="T17" fmla="*/ 97 h 104"/>
                  <a:gd name="T18" fmla="*/ 4 w 46"/>
                  <a:gd name="T1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104">
                    <a:moveTo>
                      <a:pt x="4" y="104"/>
                    </a:moveTo>
                    <a:lnTo>
                      <a:pt x="17" y="97"/>
                    </a:lnTo>
                    <a:lnTo>
                      <a:pt x="33" y="67"/>
                    </a:lnTo>
                    <a:lnTo>
                      <a:pt x="46" y="37"/>
                    </a:lnTo>
                    <a:lnTo>
                      <a:pt x="42" y="18"/>
                    </a:lnTo>
                    <a:lnTo>
                      <a:pt x="37" y="0"/>
                    </a:lnTo>
                    <a:lnTo>
                      <a:pt x="21" y="18"/>
                    </a:lnTo>
                    <a:lnTo>
                      <a:pt x="8" y="59"/>
                    </a:lnTo>
                    <a:lnTo>
                      <a:pt x="0" y="97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4" name="Freeform 280"/>
              <p:cNvSpPr>
                <a:spLocks/>
              </p:cNvSpPr>
              <p:nvPr/>
            </p:nvSpPr>
            <p:spPr bwMode="auto">
              <a:xfrm>
                <a:off x="327" y="2587"/>
                <a:ext cx="67" cy="90"/>
              </a:xfrm>
              <a:custGeom>
                <a:avLst/>
                <a:gdLst>
                  <a:gd name="T0" fmla="*/ 67 w 67"/>
                  <a:gd name="T1" fmla="*/ 0 h 90"/>
                  <a:gd name="T2" fmla="*/ 50 w 67"/>
                  <a:gd name="T3" fmla="*/ 4 h 90"/>
                  <a:gd name="T4" fmla="*/ 25 w 67"/>
                  <a:gd name="T5" fmla="*/ 26 h 90"/>
                  <a:gd name="T6" fmla="*/ 12 w 67"/>
                  <a:gd name="T7" fmla="*/ 41 h 90"/>
                  <a:gd name="T8" fmla="*/ 4 w 67"/>
                  <a:gd name="T9" fmla="*/ 56 h 90"/>
                  <a:gd name="T10" fmla="*/ 0 w 67"/>
                  <a:gd name="T11" fmla="*/ 75 h 90"/>
                  <a:gd name="T12" fmla="*/ 0 w 67"/>
                  <a:gd name="T13" fmla="*/ 90 h 90"/>
                  <a:gd name="T14" fmla="*/ 21 w 67"/>
                  <a:gd name="T15" fmla="*/ 78 h 90"/>
                  <a:gd name="T16" fmla="*/ 62 w 67"/>
                  <a:gd name="T17" fmla="*/ 8 h 90"/>
                  <a:gd name="T18" fmla="*/ 67 w 67"/>
                  <a:gd name="T1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90">
                    <a:moveTo>
                      <a:pt x="67" y="0"/>
                    </a:moveTo>
                    <a:lnTo>
                      <a:pt x="50" y="4"/>
                    </a:lnTo>
                    <a:lnTo>
                      <a:pt x="25" y="26"/>
                    </a:lnTo>
                    <a:lnTo>
                      <a:pt x="12" y="41"/>
                    </a:lnTo>
                    <a:lnTo>
                      <a:pt x="4" y="56"/>
                    </a:lnTo>
                    <a:lnTo>
                      <a:pt x="0" y="75"/>
                    </a:lnTo>
                    <a:lnTo>
                      <a:pt x="0" y="90"/>
                    </a:lnTo>
                    <a:lnTo>
                      <a:pt x="21" y="78"/>
                    </a:lnTo>
                    <a:lnTo>
                      <a:pt x="62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5" name="Freeform 281"/>
              <p:cNvSpPr>
                <a:spLocks/>
              </p:cNvSpPr>
              <p:nvPr/>
            </p:nvSpPr>
            <p:spPr bwMode="auto">
              <a:xfrm>
                <a:off x="385" y="2524"/>
                <a:ext cx="55" cy="74"/>
              </a:xfrm>
              <a:custGeom>
                <a:avLst/>
                <a:gdLst>
                  <a:gd name="T0" fmla="*/ 46 w 55"/>
                  <a:gd name="T1" fmla="*/ 44 h 74"/>
                  <a:gd name="T2" fmla="*/ 55 w 55"/>
                  <a:gd name="T3" fmla="*/ 15 h 74"/>
                  <a:gd name="T4" fmla="*/ 55 w 55"/>
                  <a:gd name="T5" fmla="*/ 3 h 74"/>
                  <a:gd name="T6" fmla="*/ 51 w 55"/>
                  <a:gd name="T7" fmla="*/ 0 h 74"/>
                  <a:gd name="T8" fmla="*/ 42 w 55"/>
                  <a:gd name="T9" fmla="*/ 0 h 74"/>
                  <a:gd name="T10" fmla="*/ 34 w 55"/>
                  <a:gd name="T11" fmla="*/ 3 h 74"/>
                  <a:gd name="T12" fmla="*/ 21 w 55"/>
                  <a:gd name="T13" fmla="*/ 15 h 74"/>
                  <a:gd name="T14" fmla="*/ 13 w 55"/>
                  <a:gd name="T15" fmla="*/ 29 h 74"/>
                  <a:gd name="T16" fmla="*/ 4 w 55"/>
                  <a:gd name="T17" fmla="*/ 44 h 74"/>
                  <a:gd name="T18" fmla="*/ 0 w 55"/>
                  <a:gd name="T19" fmla="*/ 56 h 74"/>
                  <a:gd name="T20" fmla="*/ 0 w 55"/>
                  <a:gd name="T21" fmla="*/ 67 h 74"/>
                  <a:gd name="T22" fmla="*/ 4 w 55"/>
                  <a:gd name="T23" fmla="*/ 74 h 74"/>
                  <a:gd name="T24" fmla="*/ 13 w 55"/>
                  <a:gd name="T25" fmla="*/ 74 h 74"/>
                  <a:gd name="T26" fmla="*/ 21 w 55"/>
                  <a:gd name="T27" fmla="*/ 67 h 74"/>
                  <a:gd name="T28" fmla="*/ 34 w 55"/>
                  <a:gd name="T29" fmla="*/ 59 h 74"/>
                  <a:gd name="T30" fmla="*/ 46 w 55"/>
                  <a:gd name="T31" fmla="*/ 4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74">
                    <a:moveTo>
                      <a:pt x="46" y="44"/>
                    </a:moveTo>
                    <a:lnTo>
                      <a:pt x="55" y="15"/>
                    </a:lnTo>
                    <a:lnTo>
                      <a:pt x="55" y="3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1" y="15"/>
                    </a:lnTo>
                    <a:lnTo>
                      <a:pt x="13" y="29"/>
                    </a:lnTo>
                    <a:lnTo>
                      <a:pt x="4" y="44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4" y="74"/>
                    </a:lnTo>
                    <a:lnTo>
                      <a:pt x="13" y="74"/>
                    </a:lnTo>
                    <a:lnTo>
                      <a:pt x="21" y="67"/>
                    </a:lnTo>
                    <a:lnTo>
                      <a:pt x="34" y="59"/>
                    </a:lnTo>
                    <a:lnTo>
                      <a:pt x="46" y="44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6" name="Freeform 282"/>
              <p:cNvSpPr>
                <a:spLocks/>
              </p:cNvSpPr>
              <p:nvPr/>
            </p:nvSpPr>
            <p:spPr bwMode="auto">
              <a:xfrm>
                <a:off x="436" y="2464"/>
                <a:ext cx="46" cy="63"/>
              </a:xfrm>
              <a:custGeom>
                <a:avLst/>
                <a:gdLst>
                  <a:gd name="T0" fmla="*/ 0 w 46"/>
                  <a:gd name="T1" fmla="*/ 60 h 63"/>
                  <a:gd name="T2" fmla="*/ 0 w 46"/>
                  <a:gd name="T3" fmla="*/ 60 h 63"/>
                  <a:gd name="T4" fmla="*/ 4 w 46"/>
                  <a:gd name="T5" fmla="*/ 63 h 63"/>
                  <a:gd name="T6" fmla="*/ 20 w 46"/>
                  <a:gd name="T7" fmla="*/ 60 h 63"/>
                  <a:gd name="T8" fmla="*/ 33 w 46"/>
                  <a:gd name="T9" fmla="*/ 48 h 63"/>
                  <a:gd name="T10" fmla="*/ 41 w 46"/>
                  <a:gd name="T11" fmla="*/ 37 h 63"/>
                  <a:gd name="T12" fmla="*/ 46 w 46"/>
                  <a:gd name="T13" fmla="*/ 26 h 63"/>
                  <a:gd name="T14" fmla="*/ 46 w 46"/>
                  <a:gd name="T15" fmla="*/ 11 h 63"/>
                  <a:gd name="T16" fmla="*/ 46 w 46"/>
                  <a:gd name="T17" fmla="*/ 0 h 63"/>
                  <a:gd name="T18" fmla="*/ 46 w 46"/>
                  <a:gd name="T19" fmla="*/ 0 h 63"/>
                  <a:gd name="T20" fmla="*/ 16 w 46"/>
                  <a:gd name="T21" fmla="*/ 26 h 63"/>
                  <a:gd name="T22" fmla="*/ 0 w 46"/>
                  <a:gd name="T23" fmla="*/ 60 h 63"/>
                  <a:gd name="T24" fmla="*/ 0 w 46"/>
                  <a:gd name="T25" fmla="*/ 6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3">
                    <a:moveTo>
                      <a:pt x="0" y="60"/>
                    </a:moveTo>
                    <a:lnTo>
                      <a:pt x="0" y="60"/>
                    </a:lnTo>
                    <a:lnTo>
                      <a:pt x="4" y="63"/>
                    </a:lnTo>
                    <a:lnTo>
                      <a:pt x="20" y="60"/>
                    </a:lnTo>
                    <a:lnTo>
                      <a:pt x="33" y="48"/>
                    </a:lnTo>
                    <a:lnTo>
                      <a:pt x="41" y="37"/>
                    </a:lnTo>
                    <a:lnTo>
                      <a:pt x="46" y="26"/>
                    </a:lnTo>
                    <a:lnTo>
                      <a:pt x="46" y="1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16" y="26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7" name="Freeform 283"/>
              <p:cNvSpPr>
                <a:spLocks/>
              </p:cNvSpPr>
              <p:nvPr/>
            </p:nvSpPr>
            <p:spPr bwMode="auto">
              <a:xfrm>
                <a:off x="402" y="2576"/>
                <a:ext cx="8" cy="11"/>
              </a:xfrm>
              <a:custGeom>
                <a:avLst/>
                <a:gdLst>
                  <a:gd name="T0" fmla="*/ 8 w 8"/>
                  <a:gd name="T1" fmla="*/ 7 h 11"/>
                  <a:gd name="T2" fmla="*/ 4 w 8"/>
                  <a:gd name="T3" fmla="*/ 0 h 11"/>
                  <a:gd name="T4" fmla="*/ 0 w 8"/>
                  <a:gd name="T5" fmla="*/ 7 h 11"/>
                  <a:gd name="T6" fmla="*/ 0 w 8"/>
                  <a:gd name="T7" fmla="*/ 11 h 11"/>
                  <a:gd name="T8" fmla="*/ 8 w 8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7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8" name="Freeform 284"/>
              <p:cNvSpPr>
                <a:spLocks/>
              </p:cNvSpPr>
              <p:nvPr/>
            </p:nvSpPr>
            <p:spPr bwMode="auto">
              <a:xfrm>
                <a:off x="389" y="2576"/>
                <a:ext cx="9" cy="11"/>
              </a:xfrm>
              <a:custGeom>
                <a:avLst/>
                <a:gdLst>
                  <a:gd name="T0" fmla="*/ 9 w 9"/>
                  <a:gd name="T1" fmla="*/ 7 h 11"/>
                  <a:gd name="T2" fmla="*/ 9 w 9"/>
                  <a:gd name="T3" fmla="*/ 0 h 11"/>
                  <a:gd name="T4" fmla="*/ 0 w 9"/>
                  <a:gd name="T5" fmla="*/ 7 h 11"/>
                  <a:gd name="T6" fmla="*/ 5 w 9"/>
                  <a:gd name="T7" fmla="*/ 11 h 11"/>
                  <a:gd name="T8" fmla="*/ 9 w 9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9" y="7"/>
                    </a:moveTo>
                    <a:lnTo>
                      <a:pt x="9" y="0"/>
                    </a:lnTo>
                    <a:lnTo>
                      <a:pt x="0" y="7"/>
                    </a:lnTo>
                    <a:lnTo>
                      <a:pt x="5" y="11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9" name="Freeform 285"/>
              <p:cNvSpPr>
                <a:spLocks/>
              </p:cNvSpPr>
              <p:nvPr/>
            </p:nvSpPr>
            <p:spPr bwMode="auto">
              <a:xfrm>
                <a:off x="415" y="2565"/>
                <a:ext cx="4" cy="11"/>
              </a:xfrm>
              <a:custGeom>
                <a:avLst/>
                <a:gdLst>
                  <a:gd name="T0" fmla="*/ 4 w 4"/>
                  <a:gd name="T1" fmla="*/ 3 h 11"/>
                  <a:gd name="T2" fmla="*/ 4 w 4"/>
                  <a:gd name="T3" fmla="*/ 0 h 11"/>
                  <a:gd name="T4" fmla="*/ 0 w 4"/>
                  <a:gd name="T5" fmla="*/ 3 h 11"/>
                  <a:gd name="T6" fmla="*/ 0 w 4"/>
                  <a:gd name="T7" fmla="*/ 11 h 11"/>
                  <a:gd name="T8" fmla="*/ 4 w 4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3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0" name="Freeform 286"/>
              <p:cNvSpPr>
                <a:spLocks/>
              </p:cNvSpPr>
              <p:nvPr/>
            </p:nvSpPr>
            <p:spPr bwMode="auto">
              <a:xfrm>
                <a:off x="398" y="2561"/>
                <a:ext cx="4" cy="11"/>
              </a:xfrm>
              <a:custGeom>
                <a:avLst/>
                <a:gdLst>
                  <a:gd name="T0" fmla="*/ 4 w 4"/>
                  <a:gd name="T1" fmla="*/ 7 h 11"/>
                  <a:gd name="T2" fmla="*/ 4 w 4"/>
                  <a:gd name="T3" fmla="*/ 0 h 11"/>
                  <a:gd name="T4" fmla="*/ 0 w 4"/>
                  <a:gd name="T5" fmla="*/ 4 h 11"/>
                  <a:gd name="T6" fmla="*/ 0 w 4"/>
                  <a:gd name="T7" fmla="*/ 11 h 11"/>
                  <a:gd name="T8" fmla="*/ 4 w 4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7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1" name="Freeform 287"/>
              <p:cNvSpPr>
                <a:spLocks/>
              </p:cNvSpPr>
              <p:nvPr/>
            </p:nvSpPr>
            <p:spPr bwMode="auto">
              <a:xfrm>
                <a:off x="423" y="2553"/>
                <a:ext cx="4" cy="12"/>
              </a:xfrm>
              <a:custGeom>
                <a:avLst/>
                <a:gdLst>
                  <a:gd name="T0" fmla="*/ 4 w 4"/>
                  <a:gd name="T1" fmla="*/ 4 h 12"/>
                  <a:gd name="T2" fmla="*/ 0 w 4"/>
                  <a:gd name="T3" fmla="*/ 0 h 12"/>
                  <a:gd name="T4" fmla="*/ 0 w 4"/>
                  <a:gd name="T5" fmla="*/ 4 h 12"/>
                  <a:gd name="T6" fmla="*/ 4 w 4"/>
                  <a:gd name="T7" fmla="*/ 12 h 12"/>
                  <a:gd name="T8" fmla="*/ 4 w 4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4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1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2" name="Freeform 288"/>
              <p:cNvSpPr>
                <a:spLocks/>
              </p:cNvSpPr>
              <p:nvPr/>
            </p:nvSpPr>
            <p:spPr bwMode="auto">
              <a:xfrm>
                <a:off x="402" y="2546"/>
                <a:ext cx="8" cy="11"/>
              </a:xfrm>
              <a:custGeom>
                <a:avLst/>
                <a:gdLst>
                  <a:gd name="T0" fmla="*/ 8 w 8"/>
                  <a:gd name="T1" fmla="*/ 4 h 11"/>
                  <a:gd name="T2" fmla="*/ 4 w 8"/>
                  <a:gd name="T3" fmla="*/ 0 h 11"/>
                  <a:gd name="T4" fmla="*/ 0 w 8"/>
                  <a:gd name="T5" fmla="*/ 7 h 11"/>
                  <a:gd name="T6" fmla="*/ 8 w 8"/>
                  <a:gd name="T7" fmla="*/ 11 h 11"/>
                  <a:gd name="T8" fmla="*/ 8 w 8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4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8" y="11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3" name="Freeform 289"/>
              <p:cNvSpPr>
                <a:spLocks/>
              </p:cNvSpPr>
              <p:nvPr/>
            </p:nvSpPr>
            <p:spPr bwMode="auto">
              <a:xfrm>
                <a:off x="423" y="2542"/>
                <a:ext cx="13" cy="8"/>
              </a:xfrm>
              <a:custGeom>
                <a:avLst/>
                <a:gdLst>
                  <a:gd name="T0" fmla="*/ 8 w 13"/>
                  <a:gd name="T1" fmla="*/ 4 h 8"/>
                  <a:gd name="T2" fmla="*/ 13 w 13"/>
                  <a:gd name="T3" fmla="*/ 0 h 8"/>
                  <a:gd name="T4" fmla="*/ 4 w 13"/>
                  <a:gd name="T5" fmla="*/ 0 h 8"/>
                  <a:gd name="T6" fmla="*/ 0 w 13"/>
                  <a:gd name="T7" fmla="*/ 8 h 8"/>
                  <a:gd name="T8" fmla="*/ 8 w 13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8" y="4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4" name="Freeform 290"/>
              <p:cNvSpPr>
                <a:spLocks/>
              </p:cNvSpPr>
              <p:nvPr/>
            </p:nvSpPr>
            <p:spPr bwMode="auto">
              <a:xfrm>
                <a:off x="423" y="2527"/>
                <a:ext cx="8" cy="12"/>
              </a:xfrm>
              <a:custGeom>
                <a:avLst/>
                <a:gdLst>
                  <a:gd name="T0" fmla="*/ 8 w 8"/>
                  <a:gd name="T1" fmla="*/ 8 h 12"/>
                  <a:gd name="T2" fmla="*/ 4 w 8"/>
                  <a:gd name="T3" fmla="*/ 0 h 12"/>
                  <a:gd name="T4" fmla="*/ 0 w 8"/>
                  <a:gd name="T5" fmla="*/ 4 h 12"/>
                  <a:gd name="T6" fmla="*/ 0 w 8"/>
                  <a:gd name="T7" fmla="*/ 12 h 12"/>
                  <a:gd name="T8" fmla="*/ 8 w 8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8" y="8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5" name="Freeform 291"/>
              <p:cNvSpPr>
                <a:spLocks/>
              </p:cNvSpPr>
              <p:nvPr/>
            </p:nvSpPr>
            <p:spPr bwMode="auto">
              <a:xfrm>
                <a:off x="410" y="2539"/>
                <a:ext cx="9" cy="7"/>
              </a:xfrm>
              <a:custGeom>
                <a:avLst/>
                <a:gdLst>
                  <a:gd name="T0" fmla="*/ 5 w 9"/>
                  <a:gd name="T1" fmla="*/ 3 h 7"/>
                  <a:gd name="T2" fmla="*/ 9 w 9"/>
                  <a:gd name="T3" fmla="*/ 0 h 7"/>
                  <a:gd name="T4" fmla="*/ 0 w 9"/>
                  <a:gd name="T5" fmla="*/ 0 h 7"/>
                  <a:gd name="T6" fmla="*/ 0 w 9"/>
                  <a:gd name="T7" fmla="*/ 7 h 7"/>
                  <a:gd name="T8" fmla="*/ 5 w 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5" y="3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6" name="Freeform 292"/>
              <p:cNvSpPr>
                <a:spLocks/>
              </p:cNvSpPr>
              <p:nvPr/>
            </p:nvSpPr>
            <p:spPr bwMode="auto">
              <a:xfrm>
                <a:off x="373" y="2595"/>
                <a:ext cx="29" cy="108"/>
              </a:xfrm>
              <a:custGeom>
                <a:avLst/>
                <a:gdLst>
                  <a:gd name="T0" fmla="*/ 29 w 29"/>
                  <a:gd name="T1" fmla="*/ 0 h 108"/>
                  <a:gd name="T2" fmla="*/ 25 w 29"/>
                  <a:gd name="T3" fmla="*/ 11 h 108"/>
                  <a:gd name="T4" fmla="*/ 29 w 29"/>
                  <a:gd name="T5" fmla="*/ 63 h 108"/>
                  <a:gd name="T6" fmla="*/ 25 w 29"/>
                  <a:gd name="T7" fmla="*/ 85 h 108"/>
                  <a:gd name="T8" fmla="*/ 16 w 29"/>
                  <a:gd name="T9" fmla="*/ 108 h 108"/>
                  <a:gd name="T10" fmla="*/ 4 w 29"/>
                  <a:gd name="T11" fmla="*/ 85 h 108"/>
                  <a:gd name="T12" fmla="*/ 0 w 29"/>
                  <a:gd name="T13" fmla="*/ 56 h 108"/>
                  <a:gd name="T14" fmla="*/ 16 w 29"/>
                  <a:gd name="T15" fmla="*/ 3 h 108"/>
                  <a:gd name="T16" fmla="*/ 29 w 29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08">
                    <a:moveTo>
                      <a:pt x="29" y="0"/>
                    </a:moveTo>
                    <a:lnTo>
                      <a:pt x="25" y="11"/>
                    </a:lnTo>
                    <a:lnTo>
                      <a:pt x="29" y="63"/>
                    </a:lnTo>
                    <a:lnTo>
                      <a:pt x="25" y="85"/>
                    </a:lnTo>
                    <a:lnTo>
                      <a:pt x="16" y="108"/>
                    </a:lnTo>
                    <a:lnTo>
                      <a:pt x="4" y="85"/>
                    </a:lnTo>
                    <a:lnTo>
                      <a:pt x="0" y="56"/>
                    </a:lnTo>
                    <a:lnTo>
                      <a:pt x="16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7" name="Freeform 293"/>
              <p:cNvSpPr>
                <a:spLocks/>
              </p:cNvSpPr>
              <p:nvPr/>
            </p:nvSpPr>
            <p:spPr bwMode="auto">
              <a:xfrm>
                <a:off x="440" y="2475"/>
                <a:ext cx="109" cy="67"/>
              </a:xfrm>
              <a:custGeom>
                <a:avLst/>
                <a:gdLst>
                  <a:gd name="T0" fmla="*/ 71 w 109"/>
                  <a:gd name="T1" fmla="*/ 15 h 67"/>
                  <a:gd name="T2" fmla="*/ 8 w 109"/>
                  <a:gd name="T3" fmla="*/ 49 h 67"/>
                  <a:gd name="T4" fmla="*/ 0 w 109"/>
                  <a:gd name="T5" fmla="*/ 60 h 67"/>
                  <a:gd name="T6" fmla="*/ 4 w 109"/>
                  <a:gd name="T7" fmla="*/ 67 h 67"/>
                  <a:gd name="T8" fmla="*/ 25 w 109"/>
                  <a:gd name="T9" fmla="*/ 67 h 67"/>
                  <a:gd name="T10" fmla="*/ 46 w 109"/>
                  <a:gd name="T11" fmla="*/ 64 h 67"/>
                  <a:gd name="T12" fmla="*/ 67 w 109"/>
                  <a:gd name="T13" fmla="*/ 56 h 67"/>
                  <a:gd name="T14" fmla="*/ 83 w 109"/>
                  <a:gd name="T15" fmla="*/ 45 h 67"/>
                  <a:gd name="T16" fmla="*/ 100 w 109"/>
                  <a:gd name="T17" fmla="*/ 22 h 67"/>
                  <a:gd name="T18" fmla="*/ 109 w 109"/>
                  <a:gd name="T19" fmla="*/ 0 h 67"/>
                  <a:gd name="T20" fmla="*/ 104 w 109"/>
                  <a:gd name="T21" fmla="*/ 0 h 67"/>
                  <a:gd name="T22" fmla="*/ 71 w 109"/>
                  <a:gd name="T23" fmla="*/ 1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67">
                    <a:moveTo>
                      <a:pt x="71" y="15"/>
                    </a:moveTo>
                    <a:lnTo>
                      <a:pt x="8" y="49"/>
                    </a:lnTo>
                    <a:lnTo>
                      <a:pt x="0" y="60"/>
                    </a:lnTo>
                    <a:lnTo>
                      <a:pt x="4" y="67"/>
                    </a:lnTo>
                    <a:lnTo>
                      <a:pt x="25" y="67"/>
                    </a:lnTo>
                    <a:lnTo>
                      <a:pt x="46" y="64"/>
                    </a:lnTo>
                    <a:lnTo>
                      <a:pt x="67" y="56"/>
                    </a:lnTo>
                    <a:lnTo>
                      <a:pt x="83" y="45"/>
                    </a:lnTo>
                    <a:lnTo>
                      <a:pt x="100" y="22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71" y="1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8" name="Freeform 294"/>
              <p:cNvSpPr>
                <a:spLocks/>
              </p:cNvSpPr>
              <p:nvPr/>
            </p:nvSpPr>
            <p:spPr bwMode="auto">
              <a:xfrm>
                <a:off x="402" y="2587"/>
                <a:ext cx="80" cy="90"/>
              </a:xfrm>
              <a:custGeom>
                <a:avLst/>
                <a:gdLst>
                  <a:gd name="T0" fmla="*/ 80 w 80"/>
                  <a:gd name="T1" fmla="*/ 86 h 90"/>
                  <a:gd name="T2" fmla="*/ 63 w 80"/>
                  <a:gd name="T3" fmla="*/ 49 h 90"/>
                  <a:gd name="T4" fmla="*/ 25 w 80"/>
                  <a:gd name="T5" fmla="*/ 11 h 90"/>
                  <a:gd name="T6" fmla="*/ 4 w 80"/>
                  <a:gd name="T7" fmla="*/ 0 h 90"/>
                  <a:gd name="T8" fmla="*/ 0 w 80"/>
                  <a:gd name="T9" fmla="*/ 8 h 90"/>
                  <a:gd name="T10" fmla="*/ 0 w 80"/>
                  <a:gd name="T11" fmla="*/ 19 h 90"/>
                  <a:gd name="T12" fmla="*/ 13 w 80"/>
                  <a:gd name="T13" fmla="*/ 41 h 90"/>
                  <a:gd name="T14" fmla="*/ 29 w 80"/>
                  <a:gd name="T15" fmla="*/ 67 h 90"/>
                  <a:gd name="T16" fmla="*/ 42 w 80"/>
                  <a:gd name="T17" fmla="*/ 78 h 90"/>
                  <a:gd name="T18" fmla="*/ 59 w 80"/>
                  <a:gd name="T19" fmla="*/ 90 h 90"/>
                  <a:gd name="T20" fmla="*/ 71 w 80"/>
                  <a:gd name="T21" fmla="*/ 90 h 90"/>
                  <a:gd name="T22" fmla="*/ 80 w 80"/>
                  <a:gd name="T23" fmla="*/ 8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90">
                    <a:moveTo>
                      <a:pt x="80" y="86"/>
                    </a:moveTo>
                    <a:lnTo>
                      <a:pt x="63" y="49"/>
                    </a:lnTo>
                    <a:lnTo>
                      <a:pt x="25" y="11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0" y="19"/>
                    </a:lnTo>
                    <a:lnTo>
                      <a:pt x="13" y="41"/>
                    </a:lnTo>
                    <a:lnTo>
                      <a:pt x="29" y="67"/>
                    </a:lnTo>
                    <a:lnTo>
                      <a:pt x="42" y="78"/>
                    </a:lnTo>
                    <a:lnTo>
                      <a:pt x="59" y="90"/>
                    </a:lnTo>
                    <a:lnTo>
                      <a:pt x="71" y="90"/>
                    </a:lnTo>
                    <a:lnTo>
                      <a:pt x="80" y="8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9" name="Freeform 295"/>
              <p:cNvSpPr>
                <a:spLocks/>
              </p:cNvSpPr>
              <p:nvPr/>
            </p:nvSpPr>
            <p:spPr bwMode="auto">
              <a:xfrm>
                <a:off x="410" y="2576"/>
                <a:ext cx="109" cy="60"/>
              </a:xfrm>
              <a:custGeom>
                <a:avLst/>
                <a:gdLst>
                  <a:gd name="T0" fmla="*/ 0 w 109"/>
                  <a:gd name="T1" fmla="*/ 11 h 60"/>
                  <a:gd name="T2" fmla="*/ 34 w 109"/>
                  <a:gd name="T3" fmla="*/ 37 h 60"/>
                  <a:gd name="T4" fmla="*/ 84 w 109"/>
                  <a:gd name="T5" fmla="*/ 56 h 60"/>
                  <a:gd name="T6" fmla="*/ 105 w 109"/>
                  <a:gd name="T7" fmla="*/ 60 h 60"/>
                  <a:gd name="T8" fmla="*/ 109 w 109"/>
                  <a:gd name="T9" fmla="*/ 52 h 60"/>
                  <a:gd name="T10" fmla="*/ 105 w 109"/>
                  <a:gd name="T11" fmla="*/ 45 h 60"/>
                  <a:gd name="T12" fmla="*/ 84 w 109"/>
                  <a:gd name="T13" fmla="*/ 26 h 60"/>
                  <a:gd name="T14" fmla="*/ 51 w 109"/>
                  <a:gd name="T15" fmla="*/ 7 h 60"/>
                  <a:gd name="T16" fmla="*/ 17 w 109"/>
                  <a:gd name="T17" fmla="*/ 0 h 60"/>
                  <a:gd name="T18" fmla="*/ 5 w 109"/>
                  <a:gd name="T19" fmla="*/ 4 h 60"/>
                  <a:gd name="T20" fmla="*/ 0 w 109"/>
                  <a:gd name="T21" fmla="*/ 1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60">
                    <a:moveTo>
                      <a:pt x="0" y="11"/>
                    </a:moveTo>
                    <a:lnTo>
                      <a:pt x="34" y="37"/>
                    </a:lnTo>
                    <a:lnTo>
                      <a:pt x="84" y="56"/>
                    </a:lnTo>
                    <a:lnTo>
                      <a:pt x="105" y="60"/>
                    </a:lnTo>
                    <a:lnTo>
                      <a:pt x="109" y="52"/>
                    </a:lnTo>
                    <a:lnTo>
                      <a:pt x="105" y="45"/>
                    </a:lnTo>
                    <a:lnTo>
                      <a:pt x="84" y="26"/>
                    </a:lnTo>
                    <a:lnTo>
                      <a:pt x="51" y="7"/>
                    </a:lnTo>
                    <a:lnTo>
                      <a:pt x="17" y="0"/>
                    </a:lnTo>
                    <a:lnTo>
                      <a:pt x="5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0" name="Freeform 296"/>
              <p:cNvSpPr>
                <a:spLocks/>
              </p:cNvSpPr>
              <p:nvPr/>
            </p:nvSpPr>
            <p:spPr bwMode="auto">
              <a:xfrm>
                <a:off x="436" y="2539"/>
                <a:ext cx="121" cy="37"/>
              </a:xfrm>
              <a:custGeom>
                <a:avLst/>
                <a:gdLst>
                  <a:gd name="T0" fmla="*/ 121 w 121"/>
                  <a:gd name="T1" fmla="*/ 14 h 37"/>
                  <a:gd name="T2" fmla="*/ 79 w 121"/>
                  <a:gd name="T3" fmla="*/ 3 h 37"/>
                  <a:gd name="T4" fmla="*/ 25 w 121"/>
                  <a:gd name="T5" fmla="*/ 0 h 37"/>
                  <a:gd name="T6" fmla="*/ 0 w 121"/>
                  <a:gd name="T7" fmla="*/ 3 h 37"/>
                  <a:gd name="T8" fmla="*/ 4 w 121"/>
                  <a:gd name="T9" fmla="*/ 11 h 37"/>
                  <a:gd name="T10" fmla="*/ 8 w 121"/>
                  <a:gd name="T11" fmla="*/ 18 h 37"/>
                  <a:gd name="T12" fmla="*/ 37 w 121"/>
                  <a:gd name="T13" fmla="*/ 29 h 37"/>
                  <a:gd name="T14" fmla="*/ 71 w 121"/>
                  <a:gd name="T15" fmla="*/ 37 h 37"/>
                  <a:gd name="T16" fmla="*/ 108 w 121"/>
                  <a:gd name="T17" fmla="*/ 29 h 37"/>
                  <a:gd name="T18" fmla="*/ 121 w 121"/>
                  <a:gd name="T19" fmla="*/ 26 h 37"/>
                  <a:gd name="T20" fmla="*/ 121 w 121"/>
                  <a:gd name="T21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1" h="37">
                    <a:moveTo>
                      <a:pt x="121" y="14"/>
                    </a:moveTo>
                    <a:lnTo>
                      <a:pt x="79" y="3"/>
                    </a:lnTo>
                    <a:lnTo>
                      <a:pt x="25" y="0"/>
                    </a:lnTo>
                    <a:lnTo>
                      <a:pt x="0" y="3"/>
                    </a:lnTo>
                    <a:lnTo>
                      <a:pt x="4" y="11"/>
                    </a:lnTo>
                    <a:lnTo>
                      <a:pt x="8" y="18"/>
                    </a:lnTo>
                    <a:lnTo>
                      <a:pt x="37" y="29"/>
                    </a:lnTo>
                    <a:lnTo>
                      <a:pt x="71" y="37"/>
                    </a:lnTo>
                    <a:lnTo>
                      <a:pt x="108" y="29"/>
                    </a:lnTo>
                    <a:lnTo>
                      <a:pt x="121" y="26"/>
                    </a:lnTo>
                    <a:lnTo>
                      <a:pt x="121" y="1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1" name="Freeform 297"/>
              <p:cNvSpPr>
                <a:spLocks/>
              </p:cNvSpPr>
              <p:nvPr/>
            </p:nvSpPr>
            <p:spPr bwMode="auto">
              <a:xfrm>
                <a:off x="427" y="2561"/>
                <a:ext cx="113" cy="48"/>
              </a:xfrm>
              <a:custGeom>
                <a:avLst/>
                <a:gdLst>
                  <a:gd name="T0" fmla="*/ 0 w 113"/>
                  <a:gd name="T1" fmla="*/ 11 h 48"/>
                  <a:gd name="T2" fmla="*/ 38 w 113"/>
                  <a:gd name="T3" fmla="*/ 30 h 48"/>
                  <a:gd name="T4" fmla="*/ 88 w 113"/>
                  <a:gd name="T5" fmla="*/ 48 h 48"/>
                  <a:gd name="T6" fmla="*/ 113 w 113"/>
                  <a:gd name="T7" fmla="*/ 45 h 48"/>
                  <a:gd name="T8" fmla="*/ 113 w 113"/>
                  <a:gd name="T9" fmla="*/ 37 h 48"/>
                  <a:gd name="T10" fmla="*/ 109 w 113"/>
                  <a:gd name="T11" fmla="*/ 30 h 48"/>
                  <a:gd name="T12" fmla="*/ 84 w 113"/>
                  <a:gd name="T13" fmla="*/ 15 h 48"/>
                  <a:gd name="T14" fmla="*/ 50 w 113"/>
                  <a:gd name="T15" fmla="*/ 0 h 48"/>
                  <a:gd name="T16" fmla="*/ 17 w 113"/>
                  <a:gd name="T17" fmla="*/ 0 h 48"/>
                  <a:gd name="T18" fmla="*/ 4 w 113"/>
                  <a:gd name="T19" fmla="*/ 4 h 48"/>
                  <a:gd name="T20" fmla="*/ 0 w 113"/>
                  <a:gd name="T21" fmla="*/ 1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48">
                    <a:moveTo>
                      <a:pt x="0" y="11"/>
                    </a:moveTo>
                    <a:lnTo>
                      <a:pt x="38" y="30"/>
                    </a:lnTo>
                    <a:lnTo>
                      <a:pt x="88" y="48"/>
                    </a:lnTo>
                    <a:lnTo>
                      <a:pt x="113" y="45"/>
                    </a:lnTo>
                    <a:lnTo>
                      <a:pt x="113" y="37"/>
                    </a:lnTo>
                    <a:lnTo>
                      <a:pt x="109" y="30"/>
                    </a:lnTo>
                    <a:lnTo>
                      <a:pt x="84" y="15"/>
                    </a:lnTo>
                    <a:lnTo>
                      <a:pt x="50" y="0"/>
                    </a:lnTo>
                    <a:lnTo>
                      <a:pt x="17" y="0"/>
                    </a:lnTo>
                    <a:lnTo>
                      <a:pt x="4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2" name="Freeform 298"/>
              <p:cNvSpPr>
                <a:spLocks/>
              </p:cNvSpPr>
              <p:nvPr/>
            </p:nvSpPr>
            <p:spPr bwMode="auto">
              <a:xfrm>
                <a:off x="4674" y="3733"/>
                <a:ext cx="75" cy="90"/>
              </a:xfrm>
              <a:custGeom>
                <a:avLst/>
                <a:gdLst>
                  <a:gd name="T0" fmla="*/ 67 w 75"/>
                  <a:gd name="T1" fmla="*/ 90 h 90"/>
                  <a:gd name="T2" fmla="*/ 63 w 75"/>
                  <a:gd name="T3" fmla="*/ 82 h 90"/>
                  <a:gd name="T4" fmla="*/ 25 w 75"/>
                  <a:gd name="T5" fmla="*/ 45 h 90"/>
                  <a:gd name="T6" fmla="*/ 8 w 75"/>
                  <a:gd name="T7" fmla="*/ 23 h 90"/>
                  <a:gd name="T8" fmla="*/ 0 w 75"/>
                  <a:gd name="T9" fmla="*/ 0 h 90"/>
                  <a:gd name="T10" fmla="*/ 29 w 75"/>
                  <a:gd name="T11" fmla="*/ 11 h 90"/>
                  <a:gd name="T12" fmla="*/ 50 w 75"/>
                  <a:gd name="T13" fmla="*/ 34 h 90"/>
                  <a:gd name="T14" fmla="*/ 75 w 75"/>
                  <a:gd name="T15" fmla="*/ 82 h 90"/>
                  <a:gd name="T16" fmla="*/ 67 w 75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90">
                    <a:moveTo>
                      <a:pt x="67" y="90"/>
                    </a:moveTo>
                    <a:lnTo>
                      <a:pt x="63" y="82"/>
                    </a:lnTo>
                    <a:lnTo>
                      <a:pt x="25" y="45"/>
                    </a:lnTo>
                    <a:lnTo>
                      <a:pt x="8" y="23"/>
                    </a:lnTo>
                    <a:lnTo>
                      <a:pt x="0" y="0"/>
                    </a:lnTo>
                    <a:lnTo>
                      <a:pt x="29" y="11"/>
                    </a:lnTo>
                    <a:lnTo>
                      <a:pt x="50" y="34"/>
                    </a:lnTo>
                    <a:lnTo>
                      <a:pt x="75" y="82"/>
                    </a:lnTo>
                    <a:lnTo>
                      <a:pt x="67" y="9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3" name="Freeform 299"/>
              <p:cNvSpPr>
                <a:spLocks/>
              </p:cNvSpPr>
              <p:nvPr/>
            </p:nvSpPr>
            <p:spPr bwMode="auto">
              <a:xfrm>
                <a:off x="4716" y="3703"/>
                <a:ext cx="50" cy="109"/>
              </a:xfrm>
              <a:custGeom>
                <a:avLst/>
                <a:gdLst>
                  <a:gd name="T0" fmla="*/ 21 w 50"/>
                  <a:gd name="T1" fmla="*/ 82 h 109"/>
                  <a:gd name="T2" fmla="*/ 8 w 50"/>
                  <a:gd name="T3" fmla="*/ 49 h 109"/>
                  <a:gd name="T4" fmla="*/ 0 w 50"/>
                  <a:gd name="T5" fmla="*/ 19 h 109"/>
                  <a:gd name="T6" fmla="*/ 0 w 50"/>
                  <a:gd name="T7" fmla="*/ 4 h 109"/>
                  <a:gd name="T8" fmla="*/ 4 w 50"/>
                  <a:gd name="T9" fmla="*/ 0 h 109"/>
                  <a:gd name="T10" fmla="*/ 8 w 50"/>
                  <a:gd name="T11" fmla="*/ 0 h 109"/>
                  <a:gd name="T12" fmla="*/ 25 w 50"/>
                  <a:gd name="T13" fmla="*/ 11 h 109"/>
                  <a:gd name="T14" fmla="*/ 37 w 50"/>
                  <a:gd name="T15" fmla="*/ 26 h 109"/>
                  <a:gd name="T16" fmla="*/ 46 w 50"/>
                  <a:gd name="T17" fmla="*/ 41 h 109"/>
                  <a:gd name="T18" fmla="*/ 50 w 50"/>
                  <a:gd name="T19" fmla="*/ 60 h 109"/>
                  <a:gd name="T20" fmla="*/ 46 w 50"/>
                  <a:gd name="T21" fmla="*/ 86 h 109"/>
                  <a:gd name="T22" fmla="*/ 37 w 50"/>
                  <a:gd name="T23" fmla="*/ 109 h 109"/>
                  <a:gd name="T24" fmla="*/ 33 w 50"/>
                  <a:gd name="T25" fmla="*/ 109 h 109"/>
                  <a:gd name="T26" fmla="*/ 21 w 50"/>
                  <a:gd name="T27" fmla="*/ 8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109">
                    <a:moveTo>
                      <a:pt x="21" y="82"/>
                    </a:moveTo>
                    <a:lnTo>
                      <a:pt x="8" y="49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25" y="11"/>
                    </a:lnTo>
                    <a:lnTo>
                      <a:pt x="37" y="26"/>
                    </a:lnTo>
                    <a:lnTo>
                      <a:pt x="46" y="41"/>
                    </a:lnTo>
                    <a:lnTo>
                      <a:pt x="50" y="60"/>
                    </a:lnTo>
                    <a:lnTo>
                      <a:pt x="46" y="86"/>
                    </a:lnTo>
                    <a:lnTo>
                      <a:pt x="37" y="109"/>
                    </a:lnTo>
                    <a:lnTo>
                      <a:pt x="33" y="109"/>
                    </a:lnTo>
                    <a:lnTo>
                      <a:pt x="21" y="8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4" name="Freeform 300"/>
              <p:cNvSpPr>
                <a:spLocks/>
              </p:cNvSpPr>
              <p:nvPr/>
            </p:nvSpPr>
            <p:spPr bwMode="auto">
              <a:xfrm>
                <a:off x="4636" y="3778"/>
                <a:ext cx="113" cy="56"/>
              </a:xfrm>
              <a:custGeom>
                <a:avLst/>
                <a:gdLst>
                  <a:gd name="T0" fmla="*/ 113 w 113"/>
                  <a:gd name="T1" fmla="*/ 45 h 56"/>
                  <a:gd name="T2" fmla="*/ 75 w 113"/>
                  <a:gd name="T3" fmla="*/ 22 h 56"/>
                  <a:gd name="T4" fmla="*/ 25 w 113"/>
                  <a:gd name="T5" fmla="*/ 4 h 56"/>
                  <a:gd name="T6" fmla="*/ 0 w 113"/>
                  <a:gd name="T7" fmla="*/ 0 h 56"/>
                  <a:gd name="T8" fmla="*/ 4 w 113"/>
                  <a:gd name="T9" fmla="*/ 19 h 56"/>
                  <a:gd name="T10" fmla="*/ 25 w 113"/>
                  <a:gd name="T11" fmla="*/ 34 h 56"/>
                  <a:gd name="T12" fmla="*/ 59 w 113"/>
                  <a:gd name="T13" fmla="*/ 48 h 56"/>
                  <a:gd name="T14" fmla="*/ 92 w 113"/>
                  <a:gd name="T15" fmla="*/ 56 h 56"/>
                  <a:gd name="T16" fmla="*/ 109 w 113"/>
                  <a:gd name="T17" fmla="*/ 48 h 56"/>
                  <a:gd name="T18" fmla="*/ 113 w 113"/>
                  <a:gd name="T19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56">
                    <a:moveTo>
                      <a:pt x="113" y="45"/>
                    </a:moveTo>
                    <a:lnTo>
                      <a:pt x="75" y="22"/>
                    </a:lnTo>
                    <a:lnTo>
                      <a:pt x="25" y="4"/>
                    </a:lnTo>
                    <a:lnTo>
                      <a:pt x="0" y="0"/>
                    </a:lnTo>
                    <a:lnTo>
                      <a:pt x="4" y="19"/>
                    </a:lnTo>
                    <a:lnTo>
                      <a:pt x="25" y="34"/>
                    </a:lnTo>
                    <a:lnTo>
                      <a:pt x="59" y="48"/>
                    </a:lnTo>
                    <a:lnTo>
                      <a:pt x="92" y="56"/>
                    </a:lnTo>
                    <a:lnTo>
                      <a:pt x="109" y="48"/>
                    </a:lnTo>
                    <a:lnTo>
                      <a:pt x="113" y="4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5" name="Freeform 301"/>
              <p:cNvSpPr>
                <a:spLocks/>
              </p:cNvSpPr>
              <p:nvPr/>
            </p:nvSpPr>
            <p:spPr bwMode="auto">
              <a:xfrm>
                <a:off x="4619" y="3826"/>
                <a:ext cx="122" cy="23"/>
              </a:xfrm>
              <a:custGeom>
                <a:avLst/>
                <a:gdLst>
                  <a:gd name="T0" fmla="*/ 122 w 122"/>
                  <a:gd name="T1" fmla="*/ 19 h 23"/>
                  <a:gd name="T2" fmla="*/ 109 w 122"/>
                  <a:gd name="T3" fmla="*/ 19 h 23"/>
                  <a:gd name="T4" fmla="*/ 55 w 122"/>
                  <a:gd name="T5" fmla="*/ 23 h 23"/>
                  <a:gd name="T6" fmla="*/ 25 w 122"/>
                  <a:gd name="T7" fmla="*/ 23 h 23"/>
                  <a:gd name="T8" fmla="*/ 0 w 122"/>
                  <a:gd name="T9" fmla="*/ 15 h 23"/>
                  <a:gd name="T10" fmla="*/ 25 w 122"/>
                  <a:gd name="T11" fmla="*/ 0 h 23"/>
                  <a:gd name="T12" fmla="*/ 59 w 122"/>
                  <a:gd name="T13" fmla="*/ 0 h 23"/>
                  <a:gd name="T14" fmla="*/ 118 w 122"/>
                  <a:gd name="T15" fmla="*/ 8 h 23"/>
                  <a:gd name="T16" fmla="*/ 122 w 122"/>
                  <a:gd name="T1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23">
                    <a:moveTo>
                      <a:pt x="122" y="19"/>
                    </a:moveTo>
                    <a:lnTo>
                      <a:pt x="109" y="19"/>
                    </a:lnTo>
                    <a:lnTo>
                      <a:pt x="55" y="23"/>
                    </a:lnTo>
                    <a:lnTo>
                      <a:pt x="25" y="23"/>
                    </a:lnTo>
                    <a:lnTo>
                      <a:pt x="0" y="15"/>
                    </a:lnTo>
                    <a:lnTo>
                      <a:pt x="25" y="0"/>
                    </a:lnTo>
                    <a:lnTo>
                      <a:pt x="59" y="0"/>
                    </a:lnTo>
                    <a:lnTo>
                      <a:pt x="118" y="8"/>
                    </a:lnTo>
                    <a:lnTo>
                      <a:pt x="122" y="1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6" name="Freeform 302"/>
              <p:cNvSpPr>
                <a:spLocks/>
              </p:cNvSpPr>
              <p:nvPr/>
            </p:nvSpPr>
            <p:spPr bwMode="auto">
              <a:xfrm>
                <a:off x="4615" y="3845"/>
                <a:ext cx="126" cy="41"/>
              </a:xfrm>
              <a:custGeom>
                <a:avLst/>
                <a:gdLst>
                  <a:gd name="T0" fmla="*/ 88 w 126"/>
                  <a:gd name="T1" fmla="*/ 4 h 41"/>
                  <a:gd name="T2" fmla="*/ 17 w 126"/>
                  <a:gd name="T3" fmla="*/ 19 h 41"/>
                  <a:gd name="T4" fmla="*/ 0 w 126"/>
                  <a:gd name="T5" fmla="*/ 26 h 41"/>
                  <a:gd name="T6" fmla="*/ 0 w 126"/>
                  <a:gd name="T7" fmla="*/ 34 h 41"/>
                  <a:gd name="T8" fmla="*/ 4 w 126"/>
                  <a:gd name="T9" fmla="*/ 37 h 41"/>
                  <a:gd name="T10" fmla="*/ 21 w 126"/>
                  <a:gd name="T11" fmla="*/ 41 h 41"/>
                  <a:gd name="T12" fmla="*/ 46 w 126"/>
                  <a:gd name="T13" fmla="*/ 41 h 41"/>
                  <a:gd name="T14" fmla="*/ 67 w 126"/>
                  <a:gd name="T15" fmla="*/ 41 h 41"/>
                  <a:gd name="T16" fmla="*/ 84 w 126"/>
                  <a:gd name="T17" fmla="*/ 37 h 41"/>
                  <a:gd name="T18" fmla="*/ 126 w 126"/>
                  <a:gd name="T19" fmla="*/ 0 h 41"/>
                  <a:gd name="T20" fmla="*/ 122 w 126"/>
                  <a:gd name="T21" fmla="*/ 0 h 41"/>
                  <a:gd name="T22" fmla="*/ 88 w 126"/>
                  <a:gd name="T23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41">
                    <a:moveTo>
                      <a:pt x="88" y="4"/>
                    </a:moveTo>
                    <a:lnTo>
                      <a:pt x="17" y="19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4" y="37"/>
                    </a:lnTo>
                    <a:lnTo>
                      <a:pt x="21" y="41"/>
                    </a:lnTo>
                    <a:lnTo>
                      <a:pt x="46" y="41"/>
                    </a:lnTo>
                    <a:lnTo>
                      <a:pt x="67" y="41"/>
                    </a:lnTo>
                    <a:lnTo>
                      <a:pt x="84" y="37"/>
                    </a:lnTo>
                    <a:lnTo>
                      <a:pt x="126" y="0"/>
                    </a:lnTo>
                    <a:lnTo>
                      <a:pt x="122" y="0"/>
                    </a:lnTo>
                    <a:lnTo>
                      <a:pt x="88" y="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7" name="Freeform 303"/>
              <p:cNvSpPr>
                <a:spLocks/>
              </p:cNvSpPr>
              <p:nvPr/>
            </p:nvSpPr>
            <p:spPr bwMode="auto">
              <a:xfrm>
                <a:off x="4749" y="3692"/>
                <a:ext cx="29" cy="108"/>
              </a:xfrm>
              <a:custGeom>
                <a:avLst/>
                <a:gdLst>
                  <a:gd name="T0" fmla="*/ 13 w 29"/>
                  <a:gd name="T1" fmla="*/ 108 h 108"/>
                  <a:gd name="T2" fmla="*/ 13 w 29"/>
                  <a:gd name="T3" fmla="*/ 97 h 108"/>
                  <a:gd name="T4" fmla="*/ 0 w 29"/>
                  <a:gd name="T5" fmla="*/ 49 h 108"/>
                  <a:gd name="T6" fmla="*/ 4 w 29"/>
                  <a:gd name="T7" fmla="*/ 22 h 108"/>
                  <a:gd name="T8" fmla="*/ 8 w 29"/>
                  <a:gd name="T9" fmla="*/ 0 h 108"/>
                  <a:gd name="T10" fmla="*/ 25 w 29"/>
                  <a:gd name="T11" fmla="*/ 22 h 108"/>
                  <a:gd name="T12" fmla="*/ 29 w 29"/>
                  <a:gd name="T13" fmla="*/ 49 h 108"/>
                  <a:gd name="T14" fmla="*/ 21 w 29"/>
                  <a:gd name="T15" fmla="*/ 108 h 108"/>
                  <a:gd name="T16" fmla="*/ 13 w 29"/>
                  <a:gd name="T1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08">
                    <a:moveTo>
                      <a:pt x="13" y="108"/>
                    </a:moveTo>
                    <a:lnTo>
                      <a:pt x="13" y="97"/>
                    </a:lnTo>
                    <a:lnTo>
                      <a:pt x="0" y="49"/>
                    </a:lnTo>
                    <a:lnTo>
                      <a:pt x="4" y="22"/>
                    </a:lnTo>
                    <a:lnTo>
                      <a:pt x="8" y="0"/>
                    </a:lnTo>
                    <a:lnTo>
                      <a:pt x="25" y="22"/>
                    </a:lnTo>
                    <a:lnTo>
                      <a:pt x="29" y="49"/>
                    </a:lnTo>
                    <a:lnTo>
                      <a:pt x="21" y="108"/>
                    </a:lnTo>
                    <a:lnTo>
                      <a:pt x="13" y="10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8" name="Freeform 304"/>
              <p:cNvSpPr>
                <a:spLocks/>
              </p:cNvSpPr>
              <p:nvPr/>
            </p:nvSpPr>
            <p:spPr bwMode="auto">
              <a:xfrm>
                <a:off x="4770" y="3692"/>
                <a:ext cx="46" cy="105"/>
              </a:xfrm>
              <a:custGeom>
                <a:avLst/>
                <a:gdLst>
                  <a:gd name="T0" fmla="*/ 4 w 46"/>
                  <a:gd name="T1" fmla="*/ 105 h 105"/>
                  <a:gd name="T2" fmla="*/ 17 w 46"/>
                  <a:gd name="T3" fmla="*/ 97 h 105"/>
                  <a:gd name="T4" fmla="*/ 34 w 46"/>
                  <a:gd name="T5" fmla="*/ 67 h 105"/>
                  <a:gd name="T6" fmla="*/ 42 w 46"/>
                  <a:gd name="T7" fmla="*/ 52 h 105"/>
                  <a:gd name="T8" fmla="*/ 46 w 46"/>
                  <a:gd name="T9" fmla="*/ 37 h 105"/>
                  <a:gd name="T10" fmla="*/ 46 w 46"/>
                  <a:gd name="T11" fmla="*/ 19 h 105"/>
                  <a:gd name="T12" fmla="*/ 38 w 46"/>
                  <a:gd name="T13" fmla="*/ 0 h 105"/>
                  <a:gd name="T14" fmla="*/ 21 w 46"/>
                  <a:gd name="T15" fmla="*/ 19 h 105"/>
                  <a:gd name="T16" fmla="*/ 8 w 46"/>
                  <a:gd name="T17" fmla="*/ 60 h 105"/>
                  <a:gd name="T18" fmla="*/ 0 w 46"/>
                  <a:gd name="T19" fmla="*/ 97 h 105"/>
                  <a:gd name="T20" fmla="*/ 4 w 46"/>
                  <a:gd name="T2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105">
                    <a:moveTo>
                      <a:pt x="4" y="105"/>
                    </a:moveTo>
                    <a:lnTo>
                      <a:pt x="17" y="97"/>
                    </a:lnTo>
                    <a:lnTo>
                      <a:pt x="34" y="67"/>
                    </a:lnTo>
                    <a:lnTo>
                      <a:pt x="42" y="52"/>
                    </a:lnTo>
                    <a:lnTo>
                      <a:pt x="46" y="37"/>
                    </a:lnTo>
                    <a:lnTo>
                      <a:pt x="46" y="19"/>
                    </a:lnTo>
                    <a:lnTo>
                      <a:pt x="38" y="0"/>
                    </a:lnTo>
                    <a:lnTo>
                      <a:pt x="21" y="19"/>
                    </a:lnTo>
                    <a:lnTo>
                      <a:pt x="8" y="60"/>
                    </a:lnTo>
                    <a:lnTo>
                      <a:pt x="0" y="97"/>
                    </a:lnTo>
                    <a:lnTo>
                      <a:pt x="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9" name="Freeform 305"/>
              <p:cNvSpPr>
                <a:spLocks/>
              </p:cNvSpPr>
              <p:nvPr/>
            </p:nvSpPr>
            <p:spPr bwMode="auto">
              <a:xfrm>
                <a:off x="4678" y="3853"/>
                <a:ext cx="67" cy="93"/>
              </a:xfrm>
              <a:custGeom>
                <a:avLst/>
                <a:gdLst>
                  <a:gd name="T0" fmla="*/ 67 w 67"/>
                  <a:gd name="T1" fmla="*/ 0 h 93"/>
                  <a:gd name="T2" fmla="*/ 50 w 67"/>
                  <a:gd name="T3" fmla="*/ 3 h 93"/>
                  <a:gd name="T4" fmla="*/ 25 w 67"/>
                  <a:gd name="T5" fmla="*/ 29 h 93"/>
                  <a:gd name="T6" fmla="*/ 12 w 67"/>
                  <a:gd name="T7" fmla="*/ 41 h 93"/>
                  <a:gd name="T8" fmla="*/ 4 w 67"/>
                  <a:gd name="T9" fmla="*/ 56 h 93"/>
                  <a:gd name="T10" fmla="*/ 0 w 67"/>
                  <a:gd name="T11" fmla="*/ 74 h 93"/>
                  <a:gd name="T12" fmla="*/ 4 w 67"/>
                  <a:gd name="T13" fmla="*/ 93 h 93"/>
                  <a:gd name="T14" fmla="*/ 25 w 67"/>
                  <a:gd name="T15" fmla="*/ 78 h 93"/>
                  <a:gd name="T16" fmla="*/ 63 w 67"/>
                  <a:gd name="T17" fmla="*/ 3 h 93"/>
                  <a:gd name="T18" fmla="*/ 67 w 67"/>
                  <a:gd name="T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93">
                    <a:moveTo>
                      <a:pt x="67" y="0"/>
                    </a:moveTo>
                    <a:lnTo>
                      <a:pt x="50" y="3"/>
                    </a:lnTo>
                    <a:lnTo>
                      <a:pt x="25" y="29"/>
                    </a:lnTo>
                    <a:lnTo>
                      <a:pt x="12" y="41"/>
                    </a:lnTo>
                    <a:lnTo>
                      <a:pt x="4" y="56"/>
                    </a:lnTo>
                    <a:lnTo>
                      <a:pt x="0" y="74"/>
                    </a:lnTo>
                    <a:lnTo>
                      <a:pt x="4" y="93"/>
                    </a:lnTo>
                    <a:lnTo>
                      <a:pt x="25" y="78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0" name="Freeform 306"/>
              <p:cNvSpPr>
                <a:spLocks/>
              </p:cNvSpPr>
              <p:nvPr/>
            </p:nvSpPr>
            <p:spPr bwMode="auto">
              <a:xfrm>
                <a:off x="4737" y="3789"/>
                <a:ext cx="54" cy="75"/>
              </a:xfrm>
              <a:custGeom>
                <a:avLst/>
                <a:gdLst>
                  <a:gd name="T0" fmla="*/ 46 w 54"/>
                  <a:gd name="T1" fmla="*/ 45 h 75"/>
                  <a:gd name="T2" fmla="*/ 54 w 54"/>
                  <a:gd name="T3" fmla="*/ 15 h 75"/>
                  <a:gd name="T4" fmla="*/ 54 w 54"/>
                  <a:gd name="T5" fmla="*/ 4 h 75"/>
                  <a:gd name="T6" fmla="*/ 50 w 54"/>
                  <a:gd name="T7" fmla="*/ 0 h 75"/>
                  <a:gd name="T8" fmla="*/ 41 w 54"/>
                  <a:gd name="T9" fmla="*/ 0 h 75"/>
                  <a:gd name="T10" fmla="*/ 33 w 54"/>
                  <a:gd name="T11" fmla="*/ 4 h 75"/>
                  <a:gd name="T12" fmla="*/ 20 w 54"/>
                  <a:gd name="T13" fmla="*/ 15 h 75"/>
                  <a:gd name="T14" fmla="*/ 12 w 54"/>
                  <a:gd name="T15" fmla="*/ 30 h 75"/>
                  <a:gd name="T16" fmla="*/ 4 w 54"/>
                  <a:gd name="T17" fmla="*/ 45 h 75"/>
                  <a:gd name="T18" fmla="*/ 0 w 54"/>
                  <a:gd name="T19" fmla="*/ 60 h 75"/>
                  <a:gd name="T20" fmla="*/ 0 w 54"/>
                  <a:gd name="T21" fmla="*/ 67 h 75"/>
                  <a:gd name="T22" fmla="*/ 4 w 54"/>
                  <a:gd name="T23" fmla="*/ 75 h 75"/>
                  <a:gd name="T24" fmla="*/ 12 w 54"/>
                  <a:gd name="T25" fmla="*/ 75 h 75"/>
                  <a:gd name="T26" fmla="*/ 20 w 54"/>
                  <a:gd name="T27" fmla="*/ 67 h 75"/>
                  <a:gd name="T28" fmla="*/ 46 w 54"/>
                  <a:gd name="T29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75">
                    <a:moveTo>
                      <a:pt x="46" y="45"/>
                    </a:moveTo>
                    <a:lnTo>
                      <a:pt x="54" y="15"/>
                    </a:lnTo>
                    <a:lnTo>
                      <a:pt x="54" y="4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3" y="4"/>
                    </a:lnTo>
                    <a:lnTo>
                      <a:pt x="20" y="15"/>
                    </a:lnTo>
                    <a:lnTo>
                      <a:pt x="12" y="30"/>
                    </a:lnTo>
                    <a:lnTo>
                      <a:pt x="4" y="45"/>
                    </a:lnTo>
                    <a:lnTo>
                      <a:pt x="0" y="60"/>
                    </a:lnTo>
                    <a:lnTo>
                      <a:pt x="0" y="67"/>
                    </a:lnTo>
                    <a:lnTo>
                      <a:pt x="4" y="75"/>
                    </a:lnTo>
                    <a:lnTo>
                      <a:pt x="12" y="75"/>
                    </a:lnTo>
                    <a:lnTo>
                      <a:pt x="20" y="67"/>
                    </a:lnTo>
                    <a:lnTo>
                      <a:pt x="46" y="45"/>
                    </a:lnTo>
                    <a:close/>
                  </a:path>
                </a:pathLst>
              </a:custGeom>
              <a:solidFill>
                <a:srgbClr val="FF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1" name="Freeform 307"/>
              <p:cNvSpPr>
                <a:spLocks/>
              </p:cNvSpPr>
              <p:nvPr/>
            </p:nvSpPr>
            <p:spPr bwMode="auto">
              <a:xfrm>
                <a:off x="4787" y="3729"/>
                <a:ext cx="50" cy="64"/>
              </a:xfrm>
              <a:custGeom>
                <a:avLst/>
                <a:gdLst>
                  <a:gd name="T0" fmla="*/ 0 w 50"/>
                  <a:gd name="T1" fmla="*/ 60 h 64"/>
                  <a:gd name="T2" fmla="*/ 0 w 50"/>
                  <a:gd name="T3" fmla="*/ 60 h 64"/>
                  <a:gd name="T4" fmla="*/ 4 w 50"/>
                  <a:gd name="T5" fmla="*/ 64 h 64"/>
                  <a:gd name="T6" fmla="*/ 21 w 50"/>
                  <a:gd name="T7" fmla="*/ 60 h 64"/>
                  <a:gd name="T8" fmla="*/ 33 w 50"/>
                  <a:gd name="T9" fmla="*/ 49 h 64"/>
                  <a:gd name="T10" fmla="*/ 42 w 50"/>
                  <a:gd name="T11" fmla="*/ 38 h 64"/>
                  <a:gd name="T12" fmla="*/ 46 w 50"/>
                  <a:gd name="T13" fmla="*/ 27 h 64"/>
                  <a:gd name="T14" fmla="*/ 50 w 50"/>
                  <a:gd name="T15" fmla="*/ 12 h 64"/>
                  <a:gd name="T16" fmla="*/ 50 w 50"/>
                  <a:gd name="T17" fmla="*/ 0 h 64"/>
                  <a:gd name="T18" fmla="*/ 46 w 50"/>
                  <a:gd name="T19" fmla="*/ 0 h 64"/>
                  <a:gd name="T20" fmla="*/ 17 w 50"/>
                  <a:gd name="T21" fmla="*/ 27 h 64"/>
                  <a:gd name="T22" fmla="*/ 0 w 50"/>
                  <a:gd name="T23" fmla="*/ 60 h 64"/>
                  <a:gd name="T24" fmla="*/ 0 w 50"/>
                  <a:gd name="T25" fmla="*/ 6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64">
                    <a:moveTo>
                      <a:pt x="0" y="60"/>
                    </a:moveTo>
                    <a:lnTo>
                      <a:pt x="0" y="60"/>
                    </a:lnTo>
                    <a:lnTo>
                      <a:pt x="4" y="64"/>
                    </a:lnTo>
                    <a:lnTo>
                      <a:pt x="21" y="60"/>
                    </a:lnTo>
                    <a:lnTo>
                      <a:pt x="33" y="49"/>
                    </a:lnTo>
                    <a:lnTo>
                      <a:pt x="42" y="38"/>
                    </a:lnTo>
                    <a:lnTo>
                      <a:pt x="46" y="27"/>
                    </a:lnTo>
                    <a:lnTo>
                      <a:pt x="50" y="12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17" y="27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2" name="Freeform 308"/>
              <p:cNvSpPr>
                <a:spLocks/>
              </p:cNvSpPr>
              <p:nvPr/>
            </p:nvSpPr>
            <p:spPr bwMode="auto">
              <a:xfrm>
                <a:off x="4753" y="3841"/>
                <a:ext cx="9" cy="12"/>
              </a:xfrm>
              <a:custGeom>
                <a:avLst/>
                <a:gdLst>
                  <a:gd name="T0" fmla="*/ 9 w 9"/>
                  <a:gd name="T1" fmla="*/ 8 h 12"/>
                  <a:gd name="T2" fmla="*/ 4 w 9"/>
                  <a:gd name="T3" fmla="*/ 0 h 12"/>
                  <a:gd name="T4" fmla="*/ 0 w 9"/>
                  <a:gd name="T5" fmla="*/ 4 h 12"/>
                  <a:gd name="T6" fmla="*/ 0 w 9"/>
                  <a:gd name="T7" fmla="*/ 12 h 12"/>
                  <a:gd name="T8" fmla="*/ 9 w 9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9" y="8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3" name="Freeform 309"/>
              <p:cNvSpPr>
                <a:spLocks/>
              </p:cNvSpPr>
              <p:nvPr/>
            </p:nvSpPr>
            <p:spPr bwMode="auto">
              <a:xfrm>
                <a:off x="4741" y="3841"/>
                <a:ext cx="8" cy="12"/>
              </a:xfrm>
              <a:custGeom>
                <a:avLst/>
                <a:gdLst>
                  <a:gd name="T0" fmla="*/ 8 w 8"/>
                  <a:gd name="T1" fmla="*/ 8 h 12"/>
                  <a:gd name="T2" fmla="*/ 8 w 8"/>
                  <a:gd name="T3" fmla="*/ 0 h 12"/>
                  <a:gd name="T4" fmla="*/ 0 w 8"/>
                  <a:gd name="T5" fmla="*/ 8 h 12"/>
                  <a:gd name="T6" fmla="*/ 4 w 8"/>
                  <a:gd name="T7" fmla="*/ 12 h 12"/>
                  <a:gd name="T8" fmla="*/ 8 w 8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8" y="8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4" name="Freeform 310"/>
              <p:cNvSpPr>
                <a:spLocks/>
              </p:cNvSpPr>
              <p:nvPr/>
            </p:nvSpPr>
            <p:spPr bwMode="auto">
              <a:xfrm>
                <a:off x="4766" y="3830"/>
                <a:ext cx="4" cy="11"/>
              </a:xfrm>
              <a:custGeom>
                <a:avLst/>
                <a:gdLst>
                  <a:gd name="T0" fmla="*/ 4 w 4"/>
                  <a:gd name="T1" fmla="*/ 4 h 11"/>
                  <a:gd name="T2" fmla="*/ 4 w 4"/>
                  <a:gd name="T3" fmla="*/ 0 h 11"/>
                  <a:gd name="T4" fmla="*/ 0 w 4"/>
                  <a:gd name="T5" fmla="*/ 4 h 11"/>
                  <a:gd name="T6" fmla="*/ 0 w 4"/>
                  <a:gd name="T7" fmla="*/ 11 h 11"/>
                  <a:gd name="T8" fmla="*/ 4 w 4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5" name="Freeform 311"/>
              <p:cNvSpPr>
                <a:spLocks/>
              </p:cNvSpPr>
              <p:nvPr/>
            </p:nvSpPr>
            <p:spPr bwMode="auto">
              <a:xfrm>
                <a:off x="4749" y="3826"/>
                <a:ext cx="4" cy="12"/>
              </a:xfrm>
              <a:custGeom>
                <a:avLst/>
                <a:gdLst>
                  <a:gd name="T0" fmla="*/ 4 w 4"/>
                  <a:gd name="T1" fmla="*/ 8 h 12"/>
                  <a:gd name="T2" fmla="*/ 4 w 4"/>
                  <a:gd name="T3" fmla="*/ 0 h 12"/>
                  <a:gd name="T4" fmla="*/ 0 w 4"/>
                  <a:gd name="T5" fmla="*/ 4 h 12"/>
                  <a:gd name="T6" fmla="*/ 0 w 4"/>
                  <a:gd name="T7" fmla="*/ 12 h 12"/>
                  <a:gd name="T8" fmla="*/ 4 w 4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4" y="8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6" name="Freeform 312"/>
              <p:cNvSpPr>
                <a:spLocks/>
              </p:cNvSpPr>
              <p:nvPr/>
            </p:nvSpPr>
            <p:spPr bwMode="auto">
              <a:xfrm>
                <a:off x="4774" y="3819"/>
                <a:ext cx="4" cy="11"/>
              </a:xfrm>
              <a:custGeom>
                <a:avLst/>
                <a:gdLst>
                  <a:gd name="T0" fmla="*/ 4 w 4"/>
                  <a:gd name="T1" fmla="*/ 4 h 11"/>
                  <a:gd name="T2" fmla="*/ 0 w 4"/>
                  <a:gd name="T3" fmla="*/ 0 h 11"/>
                  <a:gd name="T4" fmla="*/ 0 w 4"/>
                  <a:gd name="T5" fmla="*/ 4 h 11"/>
                  <a:gd name="T6" fmla="*/ 4 w 4"/>
                  <a:gd name="T7" fmla="*/ 11 h 11"/>
                  <a:gd name="T8" fmla="*/ 4 w 4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7" name="Freeform 313"/>
              <p:cNvSpPr>
                <a:spLocks/>
              </p:cNvSpPr>
              <p:nvPr/>
            </p:nvSpPr>
            <p:spPr bwMode="auto">
              <a:xfrm>
                <a:off x="4753" y="3812"/>
                <a:ext cx="9" cy="11"/>
              </a:xfrm>
              <a:custGeom>
                <a:avLst/>
                <a:gdLst>
                  <a:gd name="T0" fmla="*/ 9 w 9"/>
                  <a:gd name="T1" fmla="*/ 3 h 11"/>
                  <a:gd name="T2" fmla="*/ 4 w 9"/>
                  <a:gd name="T3" fmla="*/ 0 h 11"/>
                  <a:gd name="T4" fmla="*/ 0 w 9"/>
                  <a:gd name="T5" fmla="*/ 7 h 11"/>
                  <a:gd name="T6" fmla="*/ 9 w 9"/>
                  <a:gd name="T7" fmla="*/ 11 h 11"/>
                  <a:gd name="T8" fmla="*/ 9 w 9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9" y="3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9" y="11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8" name="Freeform 314"/>
              <p:cNvSpPr>
                <a:spLocks/>
              </p:cNvSpPr>
              <p:nvPr/>
            </p:nvSpPr>
            <p:spPr bwMode="auto">
              <a:xfrm>
                <a:off x="4774" y="3808"/>
                <a:ext cx="13" cy="4"/>
              </a:xfrm>
              <a:custGeom>
                <a:avLst/>
                <a:gdLst>
                  <a:gd name="T0" fmla="*/ 9 w 13"/>
                  <a:gd name="T1" fmla="*/ 4 h 4"/>
                  <a:gd name="T2" fmla="*/ 13 w 13"/>
                  <a:gd name="T3" fmla="*/ 0 h 4"/>
                  <a:gd name="T4" fmla="*/ 4 w 13"/>
                  <a:gd name="T5" fmla="*/ 0 h 4"/>
                  <a:gd name="T6" fmla="*/ 0 w 13"/>
                  <a:gd name="T7" fmla="*/ 4 h 4"/>
                  <a:gd name="T8" fmla="*/ 9 w 1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9" y="4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9" name="Freeform 315"/>
              <p:cNvSpPr>
                <a:spLocks/>
              </p:cNvSpPr>
              <p:nvPr/>
            </p:nvSpPr>
            <p:spPr bwMode="auto">
              <a:xfrm>
                <a:off x="4774" y="3793"/>
                <a:ext cx="9" cy="11"/>
              </a:xfrm>
              <a:custGeom>
                <a:avLst/>
                <a:gdLst>
                  <a:gd name="T0" fmla="*/ 9 w 9"/>
                  <a:gd name="T1" fmla="*/ 4 h 11"/>
                  <a:gd name="T2" fmla="*/ 4 w 9"/>
                  <a:gd name="T3" fmla="*/ 0 h 11"/>
                  <a:gd name="T4" fmla="*/ 0 w 9"/>
                  <a:gd name="T5" fmla="*/ 4 h 11"/>
                  <a:gd name="T6" fmla="*/ 0 w 9"/>
                  <a:gd name="T7" fmla="*/ 11 h 11"/>
                  <a:gd name="T8" fmla="*/ 9 w 9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0" name="Freeform 316"/>
              <p:cNvSpPr>
                <a:spLocks/>
              </p:cNvSpPr>
              <p:nvPr/>
            </p:nvSpPr>
            <p:spPr bwMode="auto">
              <a:xfrm>
                <a:off x="4762" y="3804"/>
                <a:ext cx="8" cy="8"/>
              </a:xfrm>
              <a:custGeom>
                <a:avLst/>
                <a:gdLst>
                  <a:gd name="T0" fmla="*/ 4 w 8"/>
                  <a:gd name="T1" fmla="*/ 4 h 8"/>
                  <a:gd name="T2" fmla="*/ 8 w 8"/>
                  <a:gd name="T3" fmla="*/ 0 h 8"/>
                  <a:gd name="T4" fmla="*/ 0 w 8"/>
                  <a:gd name="T5" fmla="*/ 0 h 8"/>
                  <a:gd name="T6" fmla="*/ 0 w 8"/>
                  <a:gd name="T7" fmla="*/ 8 h 8"/>
                  <a:gd name="T8" fmla="*/ 4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1" name="Freeform 317"/>
              <p:cNvSpPr>
                <a:spLocks/>
              </p:cNvSpPr>
              <p:nvPr/>
            </p:nvSpPr>
            <p:spPr bwMode="auto">
              <a:xfrm>
                <a:off x="4724" y="3860"/>
                <a:ext cx="29" cy="108"/>
              </a:xfrm>
              <a:custGeom>
                <a:avLst/>
                <a:gdLst>
                  <a:gd name="T0" fmla="*/ 29 w 29"/>
                  <a:gd name="T1" fmla="*/ 0 h 108"/>
                  <a:gd name="T2" fmla="*/ 25 w 29"/>
                  <a:gd name="T3" fmla="*/ 11 h 108"/>
                  <a:gd name="T4" fmla="*/ 29 w 29"/>
                  <a:gd name="T5" fmla="*/ 64 h 108"/>
                  <a:gd name="T6" fmla="*/ 29 w 29"/>
                  <a:gd name="T7" fmla="*/ 86 h 108"/>
                  <a:gd name="T8" fmla="*/ 17 w 29"/>
                  <a:gd name="T9" fmla="*/ 108 h 108"/>
                  <a:gd name="T10" fmla="*/ 4 w 29"/>
                  <a:gd name="T11" fmla="*/ 86 h 108"/>
                  <a:gd name="T12" fmla="*/ 0 w 29"/>
                  <a:gd name="T13" fmla="*/ 56 h 108"/>
                  <a:gd name="T14" fmla="*/ 17 w 29"/>
                  <a:gd name="T15" fmla="*/ 0 h 108"/>
                  <a:gd name="T16" fmla="*/ 29 w 29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08">
                    <a:moveTo>
                      <a:pt x="29" y="0"/>
                    </a:moveTo>
                    <a:lnTo>
                      <a:pt x="25" y="11"/>
                    </a:lnTo>
                    <a:lnTo>
                      <a:pt x="29" y="64"/>
                    </a:lnTo>
                    <a:lnTo>
                      <a:pt x="29" y="86"/>
                    </a:lnTo>
                    <a:lnTo>
                      <a:pt x="17" y="108"/>
                    </a:lnTo>
                    <a:lnTo>
                      <a:pt x="4" y="86"/>
                    </a:lnTo>
                    <a:lnTo>
                      <a:pt x="0" y="56"/>
                    </a:lnTo>
                    <a:lnTo>
                      <a:pt x="1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2" name="Freeform 318"/>
              <p:cNvSpPr>
                <a:spLocks/>
              </p:cNvSpPr>
              <p:nvPr/>
            </p:nvSpPr>
            <p:spPr bwMode="auto">
              <a:xfrm>
                <a:off x="4791" y="3741"/>
                <a:ext cx="109" cy="67"/>
              </a:xfrm>
              <a:custGeom>
                <a:avLst/>
                <a:gdLst>
                  <a:gd name="T0" fmla="*/ 75 w 109"/>
                  <a:gd name="T1" fmla="*/ 15 h 67"/>
                  <a:gd name="T2" fmla="*/ 8 w 109"/>
                  <a:gd name="T3" fmla="*/ 48 h 67"/>
                  <a:gd name="T4" fmla="*/ 0 w 109"/>
                  <a:gd name="T5" fmla="*/ 59 h 67"/>
                  <a:gd name="T6" fmla="*/ 4 w 109"/>
                  <a:gd name="T7" fmla="*/ 67 h 67"/>
                  <a:gd name="T8" fmla="*/ 25 w 109"/>
                  <a:gd name="T9" fmla="*/ 67 h 67"/>
                  <a:gd name="T10" fmla="*/ 46 w 109"/>
                  <a:gd name="T11" fmla="*/ 63 h 67"/>
                  <a:gd name="T12" fmla="*/ 67 w 109"/>
                  <a:gd name="T13" fmla="*/ 56 h 67"/>
                  <a:gd name="T14" fmla="*/ 84 w 109"/>
                  <a:gd name="T15" fmla="*/ 44 h 67"/>
                  <a:gd name="T16" fmla="*/ 100 w 109"/>
                  <a:gd name="T17" fmla="*/ 26 h 67"/>
                  <a:gd name="T18" fmla="*/ 109 w 109"/>
                  <a:gd name="T19" fmla="*/ 3 h 67"/>
                  <a:gd name="T20" fmla="*/ 105 w 109"/>
                  <a:gd name="T21" fmla="*/ 0 h 67"/>
                  <a:gd name="T22" fmla="*/ 75 w 109"/>
                  <a:gd name="T23" fmla="*/ 1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67">
                    <a:moveTo>
                      <a:pt x="75" y="15"/>
                    </a:moveTo>
                    <a:lnTo>
                      <a:pt x="8" y="48"/>
                    </a:lnTo>
                    <a:lnTo>
                      <a:pt x="0" y="59"/>
                    </a:lnTo>
                    <a:lnTo>
                      <a:pt x="4" y="67"/>
                    </a:lnTo>
                    <a:lnTo>
                      <a:pt x="25" y="67"/>
                    </a:lnTo>
                    <a:lnTo>
                      <a:pt x="46" y="63"/>
                    </a:lnTo>
                    <a:lnTo>
                      <a:pt x="67" y="56"/>
                    </a:lnTo>
                    <a:lnTo>
                      <a:pt x="84" y="44"/>
                    </a:lnTo>
                    <a:lnTo>
                      <a:pt x="100" y="26"/>
                    </a:lnTo>
                    <a:lnTo>
                      <a:pt x="109" y="3"/>
                    </a:lnTo>
                    <a:lnTo>
                      <a:pt x="105" y="0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3" name="Freeform 319"/>
              <p:cNvSpPr>
                <a:spLocks/>
              </p:cNvSpPr>
              <p:nvPr/>
            </p:nvSpPr>
            <p:spPr bwMode="auto">
              <a:xfrm>
                <a:off x="4753" y="3853"/>
                <a:ext cx="80" cy="89"/>
              </a:xfrm>
              <a:custGeom>
                <a:avLst/>
                <a:gdLst>
                  <a:gd name="T0" fmla="*/ 80 w 80"/>
                  <a:gd name="T1" fmla="*/ 85 h 89"/>
                  <a:gd name="T2" fmla="*/ 63 w 80"/>
                  <a:gd name="T3" fmla="*/ 48 h 89"/>
                  <a:gd name="T4" fmla="*/ 25 w 80"/>
                  <a:gd name="T5" fmla="*/ 11 h 89"/>
                  <a:gd name="T6" fmla="*/ 4 w 80"/>
                  <a:gd name="T7" fmla="*/ 0 h 89"/>
                  <a:gd name="T8" fmla="*/ 0 w 80"/>
                  <a:gd name="T9" fmla="*/ 18 h 89"/>
                  <a:gd name="T10" fmla="*/ 13 w 80"/>
                  <a:gd name="T11" fmla="*/ 41 h 89"/>
                  <a:gd name="T12" fmla="*/ 30 w 80"/>
                  <a:gd name="T13" fmla="*/ 67 h 89"/>
                  <a:gd name="T14" fmla="*/ 46 w 80"/>
                  <a:gd name="T15" fmla="*/ 78 h 89"/>
                  <a:gd name="T16" fmla="*/ 63 w 80"/>
                  <a:gd name="T17" fmla="*/ 85 h 89"/>
                  <a:gd name="T18" fmla="*/ 76 w 80"/>
                  <a:gd name="T19" fmla="*/ 89 h 89"/>
                  <a:gd name="T20" fmla="*/ 80 w 80"/>
                  <a:gd name="T21" fmla="*/ 8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89">
                    <a:moveTo>
                      <a:pt x="80" y="85"/>
                    </a:moveTo>
                    <a:lnTo>
                      <a:pt x="63" y="48"/>
                    </a:lnTo>
                    <a:lnTo>
                      <a:pt x="25" y="11"/>
                    </a:lnTo>
                    <a:lnTo>
                      <a:pt x="4" y="0"/>
                    </a:lnTo>
                    <a:lnTo>
                      <a:pt x="0" y="18"/>
                    </a:lnTo>
                    <a:lnTo>
                      <a:pt x="13" y="41"/>
                    </a:lnTo>
                    <a:lnTo>
                      <a:pt x="30" y="67"/>
                    </a:lnTo>
                    <a:lnTo>
                      <a:pt x="46" y="78"/>
                    </a:lnTo>
                    <a:lnTo>
                      <a:pt x="63" y="85"/>
                    </a:lnTo>
                    <a:lnTo>
                      <a:pt x="76" y="89"/>
                    </a:lnTo>
                    <a:lnTo>
                      <a:pt x="80" y="8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4" name="Freeform 320"/>
              <p:cNvSpPr>
                <a:spLocks/>
              </p:cNvSpPr>
              <p:nvPr/>
            </p:nvSpPr>
            <p:spPr bwMode="auto">
              <a:xfrm>
                <a:off x="4762" y="3841"/>
                <a:ext cx="109" cy="60"/>
              </a:xfrm>
              <a:custGeom>
                <a:avLst/>
                <a:gdLst>
                  <a:gd name="T0" fmla="*/ 0 w 109"/>
                  <a:gd name="T1" fmla="*/ 12 h 60"/>
                  <a:gd name="T2" fmla="*/ 33 w 109"/>
                  <a:gd name="T3" fmla="*/ 38 h 60"/>
                  <a:gd name="T4" fmla="*/ 83 w 109"/>
                  <a:gd name="T5" fmla="*/ 56 h 60"/>
                  <a:gd name="T6" fmla="*/ 104 w 109"/>
                  <a:gd name="T7" fmla="*/ 60 h 60"/>
                  <a:gd name="T8" fmla="*/ 109 w 109"/>
                  <a:gd name="T9" fmla="*/ 53 h 60"/>
                  <a:gd name="T10" fmla="*/ 104 w 109"/>
                  <a:gd name="T11" fmla="*/ 45 h 60"/>
                  <a:gd name="T12" fmla="*/ 83 w 109"/>
                  <a:gd name="T13" fmla="*/ 27 h 60"/>
                  <a:gd name="T14" fmla="*/ 50 w 109"/>
                  <a:gd name="T15" fmla="*/ 8 h 60"/>
                  <a:gd name="T16" fmla="*/ 16 w 109"/>
                  <a:gd name="T17" fmla="*/ 0 h 60"/>
                  <a:gd name="T18" fmla="*/ 4 w 109"/>
                  <a:gd name="T19" fmla="*/ 4 h 60"/>
                  <a:gd name="T20" fmla="*/ 0 w 109"/>
                  <a:gd name="T21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60">
                    <a:moveTo>
                      <a:pt x="0" y="12"/>
                    </a:moveTo>
                    <a:lnTo>
                      <a:pt x="33" y="38"/>
                    </a:lnTo>
                    <a:lnTo>
                      <a:pt x="83" y="56"/>
                    </a:lnTo>
                    <a:lnTo>
                      <a:pt x="104" y="60"/>
                    </a:lnTo>
                    <a:lnTo>
                      <a:pt x="109" y="53"/>
                    </a:lnTo>
                    <a:lnTo>
                      <a:pt x="104" y="45"/>
                    </a:lnTo>
                    <a:lnTo>
                      <a:pt x="83" y="27"/>
                    </a:lnTo>
                    <a:lnTo>
                      <a:pt x="50" y="8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5" name="Freeform 321"/>
              <p:cNvSpPr>
                <a:spLocks/>
              </p:cNvSpPr>
              <p:nvPr/>
            </p:nvSpPr>
            <p:spPr bwMode="auto">
              <a:xfrm>
                <a:off x="4787" y="3804"/>
                <a:ext cx="121" cy="37"/>
              </a:xfrm>
              <a:custGeom>
                <a:avLst/>
                <a:gdLst>
                  <a:gd name="T0" fmla="*/ 121 w 121"/>
                  <a:gd name="T1" fmla="*/ 19 h 37"/>
                  <a:gd name="T2" fmla="*/ 79 w 121"/>
                  <a:gd name="T3" fmla="*/ 4 h 37"/>
                  <a:gd name="T4" fmla="*/ 25 w 121"/>
                  <a:gd name="T5" fmla="*/ 0 h 37"/>
                  <a:gd name="T6" fmla="*/ 0 w 121"/>
                  <a:gd name="T7" fmla="*/ 4 h 37"/>
                  <a:gd name="T8" fmla="*/ 4 w 121"/>
                  <a:gd name="T9" fmla="*/ 11 h 37"/>
                  <a:gd name="T10" fmla="*/ 8 w 121"/>
                  <a:gd name="T11" fmla="*/ 19 h 37"/>
                  <a:gd name="T12" fmla="*/ 37 w 121"/>
                  <a:gd name="T13" fmla="*/ 30 h 37"/>
                  <a:gd name="T14" fmla="*/ 71 w 121"/>
                  <a:gd name="T15" fmla="*/ 37 h 37"/>
                  <a:gd name="T16" fmla="*/ 109 w 121"/>
                  <a:gd name="T17" fmla="*/ 34 h 37"/>
                  <a:gd name="T18" fmla="*/ 121 w 121"/>
                  <a:gd name="T19" fmla="*/ 26 h 37"/>
                  <a:gd name="T20" fmla="*/ 121 w 121"/>
                  <a:gd name="T21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1" h="37">
                    <a:moveTo>
                      <a:pt x="121" y="19"/>
                    </a:moveTo>
                    <a:lnTo>
                      <a:pt x="79" y="4"/>
                    </a:lnTo>
                    <a:lnTo>
                      <a:pt x="25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8" y="19"/>
                    </a:lnTo>
                    <a:lnTo>
                      <a:pt x="37" y="30"/>
                    </a:lnTo>
                    <a:lnTo>
                      <a:pt x="71" y="37"/>
                    </a:lnTo>
                    <a:lnTo>
                      <a:pt x="109" y="34"/>
                    </a:lnTo>
                    <a:lnTo>
                      <a:pt x="121" y="26"/>
                    </a:lnTo>
                    <a:lnTo>
                      <a:pt x="121" y="1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6" name="Freeform 322"/>
              <p:cNvSpPr>
                <a:spLocks/>
              </p:cNvSpPr>
              <p:nvPr/>
            </p:nvSpPr>
            <p:spPr bwMode="auto">
              <a:xfrm>
                <a:off x="4778" y="3826"/>
                <a:ext cx="113" cy="45"/>
              </a:xfrm>
              <a:custGeom>
                <a:avLst/>
                <a:gdLst>
                  <a:gd name="T0" fmla="*/ 0 w 113"/>
                  <a:gd name="T1" fmla="*/ 12 h 45"/>
                  <a:gd name="T2" fmla="*/ 38 w 113"/>
                  <a:gd name="T3" fmla="*/ 30 h 45"/>
                  <a:gd name="T4" fmla="*/ 88 w 113"/>
                  <a:gd name="T5" fmla="*/ 45 h 45"/>
                  <a:gd name="T6" fmla="*/ 113 w 113"/>
                  <a:gd name="T7" fmla="*/ 45 h 45"/>
                  <a:gd name="T8" fmla="*/ 113 w 113"/>
                  <a:gd name="T9" fmla="*/ 42 h 45"/>
                  <a:gd name="T10" fmla="*/ 109 w 113"/>
                  <a:gd name="T11" fmla="*/ 30 h 45"/>
                  <a:gd name="T12" fmla="*/ 84 w 113"/>
                  <a:gd name="T13" fmla="*/ 15 h 45"/>
                  <a:gd name="T14" fmla="*/ 51 w 113"/>
                  <a:gd name="T15" fmla="*/ 0 h 45"/>
                  <a:gd name="T16" fmla="*/ 17 w 113"/>
                  <a:gd name="T17" fmla="*/ 0 h 45"/>
                  <a:gd name="T18" fmla="*/ 5 w 113"/>
                  <a:gd name="T19" fmla="*/ 4 h 45"/>
                  <a:gd name="T20" fmla="*/ 0 w 113"/>
                  <a:gd name="T21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45">
                    <a:moveTo>
                      <a:pt x="0" y="12"/>
                    </a:moveTo>
                    <a:lnTo>
                      <a:pt x="38" y="30"/>
                    </a:lnTo>
                    <a:lnTo>
                      <a:pt x="88" y="45"/>
                    </a:lnTo>
                    <a:lnTo>
                      <a:pt x="113" y="45"/>
                    </a:lnTo>
                    <a:lnTo>
                      <a:pt x="113" y="42"/>
                    </a:lnTo>
                    <a:lnTo>
                      <a:pt x="109" y="30"/>
                    </a:lnTo>
                    <a:lnTo>
                      <a:pt x="84" y="15"/>
                    </a:lnTo>
                    <a:lnTo>
                      <a:pt x="51" y="0"/>
                    </a:lnTo>
                    <a:lnTo>
                      <a:pt x="17" y="0"/>
                    </a:lnTo>
                    <a:lnTo>
                      <a:pt x="5" y="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7" name="Freeform 323"/>
              <p:cNvSpPr>
                <a:spLocks/>
              </p:cNvSpPr>
              <p:nvPr/>
            </p:nvSpPr>
            <p:spPr bwMode="auto">
              <a:xfrm>
                <a:off x="1189" y="3808"/>
                <a:ext cx="134" cy="30"/>
              </a:xfrm>
              <a:custGeom>
                <a:avLst/>
                <a:gdLst>
                  <a:gd name="T0" fmla="*/ 0 w 134"/>
                  <a:gd name="T1" fmla="*/ 4 h 30"/>
                  <a:gd name="T2" fmla="*/ 13 w 134"/>
                  <a:gd name="T3" fmla="*/ 4 h 30"/>
                  <a:gd name="T4" fmla="*/ 76 w 134"/>
                  <a:gd name="T5" fmla="*/ 0 h 30"/>
                  <a:gd name="T6" fmla="*/ 109 w 134"/>
                  <a:gd name="T7" fmla="*/ 4 h 30"/>
                  <a:gd name="T8" fmla="*/ 134 w 134"/>
                  <a:gd name="T9" fmla="*/ 15 h 30"/>
                  <a:gd name="T10" fmla="*/ 105 w 134"/>
                  <a:gd name="T11" fmla="*/ 30 h 30"/>
                  <a:gd name="T12" fmla="*/ 67 w 134"/>
                  <a:gd name="T13" fmla="*/ 30 h 30"/>
                  <a:gd name="T14" fmla="*/ 0 w 134"/>
                  <a:gd name="T15" fmla="*/ 15 h 30"/>
                  <a:gd name="T16" fmla="*/ 0 w 134"/>
                  <a:gd name="T17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30">
                    <a:moveTo>
                      <a:pt x="0" y="4"/>
                    </a:moveTo>
                    <a:lnTo>
                      <a:pt x="13" y="4"/>
                    </a:lnTo>
                    <a:lnTo>
                      <a:pt x="76" y="0"/>
                    </a:lnTo>
                    <a:lnTo>
                      <a:pt x="109" y="4"/>
                    </a:lnTo>
                    <a:lnTo>
                      <a:pt x="134" y="15"/>
                    </a:lnTo>
                    <a:lnTo>
                      <a:pt x="105" y="30"/>
                    </a:lnTo>
                    <a:lnTo>
                      <a:pt x="67" y="30"/>
                    </a:lnTo>
                    <a:lnTo>
                      <a:pt x="0" y="1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8" name="Freeform 324"/>
              <p:cNvSpPr>
                <a:spLocks/>
              </p:cNvSpPr>
              <p:nvPr/>
            </p:nvSpPr>
            <p:spPr bwMode="auto">
              <a:xfrm>
                <a:off x="1194" y="3823"/>
                <a:ext cx="125" cy="63"/>
              </a:xfrm>
              <a:custGeom>
                <a:avLst/>
                <a:gdLst>
                  <a:gd name="T0" fmla="*/ 37 w 125"/>
                  <a:gd name="T1" fmla="*/ 11 h 63"/>
                  <a:gd name="T2" fmla="*/ 113 w 125"/>
                  <a:gd name="T3" fmla="*/ 41 h 63"/>
                  <a:gd name="T4" fmla="*/ 125 w 125"/>
                  <a:gd name="T5" fmla="*/ 52 h 63"/>
                  <a:gd name="T6" fmla="*/ 121 w 125"/>
                  <a:gd name="T7" fmla="*/ 63 h 63"/>
                  <a:gd name="T8" fmla="*/ 100 w 125"/>
                  <a:gd name="T9" fmla="*/ 63 h 63"/>
                  <a:gd name="T10" fmla="*/ 75 w 125"/>
                  <a:gd name="T11" fmla="*/ 59 h 63"/>
                  <a:gd name="T12" fmla="*/ 54 w 125"/>
                  <a:gd name="T13" fmla="*/ 56 h 63"/>
                  <a:gd name="T14" fmla="*/ 33 w 125"/>
                  <a:gd name="T15" fmla="*/ 48 h 63"/>
                  <a:gd name="T16" fmla="*/ 12 w 125"/>
                  <a:gd name="T17" fmla="*/ 26 h 63"/>
                  <a:gd name="T18" fmla="*/ 0 w 125"/>
                  <a:gd name="T19" fmla="*/ 3 h 63"/>
                  <a:gd name="T20" fmla="*/ 0 w 125"/>
                  <a:gd name="T21" fmla="*/ 0 h 63"/>
                  <a:gd name="T22" fmla="*/ 37 w 125"/>
                  <a:gd name="T23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63">
                    <a:moveTo>
                      <a:pt x="37" y="11"/>
                    </a:moveTo>
                    <a:lnTo>
                      <a:pt x="113" y="41"/>
                    </a:lnTo>
                    <a:lnTo>
                      <a:pt x="125" y="52"/>
                    </a:lnTo>
                    <a:lnTo>
                      <a:pt x="121" y="63"/>
                    </a:lnTo>
                    <a:lnTo>
                      <a:pt x="100" y="63"/>
                    </a:lnTo>
                    <a:lnTo>
                      <a:pt x="75" y="59"/>
                    </a:lnTo>
                    <a:lnTo>
                      <a:pt x="54" y="56"/>
                    </a:lnTo>
                    <a:lnTo>
                      <a:pt x="33" y="48"/>
                    </a:lnTo>
                    <a:lnTo>
                      <a:pt x="12" y="2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9" name="Freeform 325"/>
              <p:cNvSpPr>
                <a:spLocks/>
              </p:cNvSpPr>
              <p:nvPr/>
            </p:nvSpPr>
            <p:spPr bwMode="auto">
              <a:xfrm>
                <a:off x="1185" y="3756"/>
                <a:ext cx="126" cy="59"/>
              </a:xfrm>
              <a:custGeom>
                <a:avLst/>
                <a:gdLst>
                  <a:gd name="T0" fmla="*/ 4 w 126"/>
                  <a:gd name="T1" fmla="*/ 59 h 59"/>
                  <a:gd name="T2" fmla="*/ 50 w 126"/>
                  <a:gd name="T3" fmla="*/ 52 h 59"/>
                  <a:gd name="T4" fmla="*/ 105 w 126"/>
                  <a:gd name="T5" fmla="*/ 22 h 59"/>
                  <a:gd name="T6" fmla="*/ 126 w 126"/>
                  <a:gd name="T7" fmla="*/ 7 h 59"/>
                  <a:gd name="T8" fmla="*/ 122 w 126"/>
                  <a:gd name="T9" fmla="*/ 3 h 59"/>
                  <a:gd name="T10" fmla="*/ 117 w 126"/>
                  <a:gd name="T11" fmla="*/ 0 h 59"/>
                  <a:gd name="T12" fmla="*/ 105 w 126"/>
                  <a:gd name="T13" fmla="*/ 0 h 59"/>
                  <a:gd name="T14" fmla="*/ 71 w 126"/>
                  <a:gd name="T15" fmla="*/ 3 h 59"/>
                  <a:gd name="T16" fmla="*/ 34 w 126"/>
                  <a:gd name="T17" fmla="*/ 14 h 59"/>
                  <a:gd name="T18" fmla="*/ 21 w 126"/>
                  <a:gd name="T19" fmla="*/ 26 h 59"/>
                  <a:gd name="T20" fmla="*/ 4 w 126"/>
                  <a:gd name="T21" fmla="*/ 37 h 59"/>
                  <a:gd name="T22" fmla="*/ 0 w 126"/>
                  <a:gd name="T23" fmla="*/ 52 h 59"/>
                  <a:gd name="T24" fmla="*/ 4 w 126"/>
                  <a:gd name="T2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59">
                    <a:moveTo>
                      <a:pt x="4" y="59"/>
                    </a:moveTo>
                    <a:lnTo>
                      <a:pt x="50" y="52"/>
                    </a:lnTo>
                    <a:lnTo>
                      <a:pt x="105" y="22"/>
                    </a:lnTo>
                    <a:lnTo>
                      <a:pt x="126" y="7"/>
                    </a:lnTo>
                    <a:lnTo>
                      <a:pt x="122" y="3"/>
                    </a:lnTo>
                    <a:lnTo>
                      <a:pt x="117" y="0"/>
                    </a:lnTo>
                    <a:lnTo>
                      <a:pt x="105" y="0"/>
                    </a:lnTo>
                    <a:lnTo>
                      <a:pt x="71" y="3"/>
                    </a:lnTo>
                    <a:lnTo>
                      <a:pt x="34" y="14"/>
                    </a:lnTo>
                    <a:lnTo>
                      <a:pt x="21" y="26"/>
                    </a:lnTo>
                    <a:lnTo>
                      <a:pt x="4" y="37"/>
                    </a:lnTo>
                    <a:lnTo>
                      <a:pt x="0" y="52"/>
                    </a:lnTo>
                    <a:lnTo>
                      <a:pt x="4" y="5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0" name="Freeform 326"/>
              <p:cNvSpPr>
                <a:spLocks/>
              </p:cNvSpPr>
              <p:nvPr/>
            </p:nvSpPr>
            <p:spPr bwMode="auto">
              <a:xfrm>
                <a:off x="1173" y="3703"/>
                <a:ext cx="92" cy="97"/>
              </a:xfrm>
              <a:custGeom>
                <a:avLst/>
                <a:gdLst>
                  <a:gd name="T0" fmla="*/ 0 w 92"/>
                  <a:gd name="T1" fmla="*/ 90 h 97"/>
                  <a:gd name="T2" fmla="*/ 8 w 92"/>
                  <a:gd name="T3" fmla="*/ 82 h 97"/>
                  <a:gd name="T4" fmla="*/ 46 w 92"/>
                  <a:gd name="T5" fmla="*/ 34 h 97"/>
                  <a:gd name="T6" fmla="*/ 67 w 92"/>
                  <a:gd name="T7" fmla="*/ 15 h 97"/>
                  <a:gd name="T8" fmla="*/ 92 w 92"/>
                  <a:gd name="T9" fmla="*/ 0 h 97"/>
                  <a:gd name="T10" fmla="*/ 83 w 92"/>
                  <a:gd name="T11" fmla="*/ 30 h 97"/>
                  <a:gd name="T12" fmla="*/ 62 w 92"/>
                  <a:gd name="T13" fmla="*/ 56 h 97"/>
                  <a:gd name="T14" fmla="*/ 8 w 92"/>
                  <a:gd name="T15" fmla="*/ 97 h 97"/>
                  <a:gd name="T16" fmla="*/ 0 w 92"/>
                  <a:gd name="T17" fmla="*/ 9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7">
                    <a:moveTo>
                      <a:pt x="0" y="90"/>
                    </a:moveTo>
                    <a:lnTo>
                      <a:pt x="8" y="82"/>
                    </a:lnTo>
                    <a:lnTo>
                      <a:pt x="46" y="34"/>
                    </a:lnTo>
                    <a:lnTo>
                      <a:pt x="67" y="15"/>
                    </a:lnTo>
                    <a:lnTo>
                      <a:pt x="92" y="0"/>
                    </a:lnTo>
                    <a:lnTo>
                      <a:pt x="83" y="30"/>
                    </a:lnTo>
                    <a:lnTo>
                      <a:pt x="62" y="56"/>
                    </a:lnTo>
                    <a:lnTo>
                      <a:pt x="8" y="97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1" name="Freeform 327"/>
              <p:cNvSpPr>
                <a:spLocks/>
              </p:cNvSpPr>
              <p:nvPr/>
            </p:nvSpPr>
            <p:spPr bwMode="auto">
              <a:xfrm>
                <a:off x="1164" y="3677"/>
                <a:ext cx="76" cy="116"/>
              </a:xfrm>
              <a:custGeom>
                <a:avLst/>
                <a:gdLst>
                  <a:gd name="T0" fmla="*/ 30 w 76"/>
                  <a:gd name="T1" fmla="*/ 86 h 116"/>
                  <a:gd name="T2" fmla="*/ 71 w 76"/>
                  <a:gd name="T3" fmla="*/ 23 h 116"/>
                  <a:gd name="T4" fmla="*/ 76 w 76"/>
                  <a:gd name="T5" fmla="*/ 4 h 116"/>
                  <a:gd name="T6" fmla="*/ 71 w 76"/>
                  <a:gd name="T7" fmla="*/ 0 h 116"/>
                  <a:gd name="T8" fmla="*/ 63 w 76"/>
                  <a:gd name="T9" fmla="*/ 0 h 116"/>
                  <a:gd name="T10" fmla="*/ 42 w 76"/>
                  <a:gd name="T11" fmla="*/ 8 h 116"/>
                  <a:gd name="T12" fmla="*/ 30 w 76"/>
                  <a:gd name="T13" fmla="*/ 26 h 116"/>
                  <a:gd name="T14" fmla="*/ 13 w 76"/>
                  <a:gd name="T15" fmla="*/ 41 h 116"/>
                  <a:gd name="T16" fmla="*/ 4 w 76"/>
                  <a:gd name="T17" fmla="*/ 60 h 116"/>
                  <a:gd name="T18" fmla="*/ 0 w 76"/>
                  <a:gd name="T19" fmla="*/ 86 h 116"/>
                  <a:gd name="T20" fmla="*/ 4 w 76"/>
                  <a:gd name="T21" fmla="*/ 116 h 116"/>
                  <a:gd name="T22" fmla="*/ 9 w 76"/>
                  <a:gd name="T23" fmla="*/ 116 h 116"/>
                  <a:gd name="T24" fmla="*/ 30 w 76"/>
                  <a:gd name="T25" fmla="*/ 8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16">
                    <a:moveTo>
                      <a:pt x="30" y="86"/>
                    </a:moveTo>
                    <a:lnTo>
                      <a:pt x="71" y="23"/>
                    </a:lnTo>
                    <a:lnTo>
                      <a:pt x="76" y="4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42" y="8"/>
                    </a:lnTo>
                    <a:lnTo>
                      <a:pt x="30" y="26"/>
                    </a:lnTo>
                    <a:lnTo>
                      <a:pt x="13" y="41"/>
                    </a:lnTo>
                    <a:lnTo>
                      <a:pt x="4" y="60"/>
                    </a:lnTo>
                    <a:lnTo>
                      <a:pt x="0" y="86"/>
                    </a:lnTo>
                    <a:lnTo>
                      <a:pt x="4" y="116"/>
                    </a:lnTo>
                    <a:lnTo>
                      <a:pt x="9" y="116"/>
                    </a:lnTo>
                    <a:lnTo>
                      <a:pt x="30" y="8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2" name="Freeform 328"/>
              <p:cNvSpPr>
                <a:spLocks/>
              </p:cNvSpPr>
              <p:nvPr/>
            </p:nvSpPr>
            <p:spPr bwMode="auto">
              <a:xfrm>
                <a:off x="1194" y="3841"/>
                <a:ext cx="108" cy="75"/>
              </a:xfrm>
              <a:custGeom>
                <a:avLst/>
                <a:gdLst>
                  <a:gd name="T0" fmla="*/ 4 w 108"/>
                  <a:gd name="T1" fmla="*/ 0 h 75"/>
                  <a:gd name="T2" fmla="*/ 12 w 108"/>
                  <a:gd name="T3" fmla="*/ 8 h 75"/>
                  <a:gd name="T4" fmla="*/ 67 w 108"/>
                  <a:gd name="T5" fmla="*/ 34 h 75"/>
                  <a:gd name="T6" fmla="*/ 88 w 108"/>
                  <a:gd name="T7" fmla="*/ 53 h 75"/>
                  <a:gd name="T8" fmla="*/ 108 w 108"/>
                  <a:gd name="T9" fmla="*/ 75 h 75"/>
                  <a:gd name="T10" fmla="*/ 71 w 108"/>
                  <a:gd name="T11" fmla="*/ 71 h 75"/>
                  <a:gd name="T12" fmla="*/ 41 w 108"/>
                  <a:gd name="T13" fmla="*/ 56 h 75"/>
                  <a:gd name="T14" fmla="*/ 0 w 108"/>
                  <a:gd name="T15" fmla="*/ 8 h 75"/>
                  <a:gd name="T16" fmla="*/ 4 w 108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75">
                    <a:moveTo>
                      <a:pt x="4" y="0"/>
                    </a:moveTo>
                    <a:lnTo>
                      <a:pt x="12" y="8"/>
                    </a:lnTo>
                    <a:lnTo>
                      <a:pt x="67" y="34"/>
                    </a:lnTo>
                    <a:lnTo>
                      <a:pt x="88" y="53"/>
                    </a:lnTo>
                    <a:lnTo>
                      <a:pt x="108" y="75"/>
                    </a:lnTo>
                    <a:lnTo>
                      <a:pt x="71" y="71"/>
                    </a:lnTo>
                    <a:lnTo>
                      <a:pt x="41" y="56"/>
                    </a:lnTo>
                    <a:lnTo>
                      <a:pt x="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3" name="Freeform 329"/>
              <p:cNvSpPr>
                <a:spLocks/>
              </p:cNvSpPr>
              <p:nvPr/>
            </p:nvSpPr>
            <p:spPr bwMode="auto">
              <a:xfrm>
                <a:off x="1189" y="3849"/>
                <a:ext cx="72" cy="104"/>
              </a:xfrm>
              <a:custGeom>
                <a:avLst/>
                <a:gdLst>
                  <a:gd name="T0" fmla="*/ 5 w 72"/>
                  <a:gd name="T1" fmla="*/ 0 h 104"/>
                  <a:gd name="T2" fmla="*/ 0 w 72"/>
                  <a:gd name="T3" fmla="*/ 19 h 104"/>
                  <a:gd name="T4" fmla="*/ 13 w 72"/>
                  <a:gd name="T5" fmla="*/ 56 h 104"/>
                  <a:gd name="T6" fmla="*/ 34 w 72"/>
                  <a:gd name="T7" fmla="*/ 86 h 104"/>
                  <a:gd name="T8" fmla="*/ 51 w 72"/>
                  <a:gd name="T9" fmla="*/ 97 h 104"/>
                  <a:gd name="T10" fmla="*/ 72 w 72"/>
                  <a:gd name="T11" fmla="*/ 104 h 104"/>
                  <a:gd name="T12" fmla="*/ 67 w 72"/>
                  <a:gd name="T13" fmla="*/ 78 h 104"/>
                  <a:gd name="T14" fmla="*/ 42 w 72"/>
                  <a:gd name="T15" fmla="*/ 41 h 104"/>
                  <a:gd name="T16" fmla="*/ 9 w 72"/>
                  <a:gd name="T17" fmla="*/ 7 h 104"/>
                  <a:gd name="T18" fmla="*/ 5 w 72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104">
                    <a:moveTo>
                      <a:pt x="5" y="0"/>
                    </a:moveTo>
                    <a:lnTo>
                      <a:pt x="0" y="19"/>
                    </a:lnTo>
                    <a:lnTo>
                      <a:pt x="13" y="56"/>
                    </a:lnTo>
                    <a:lnTo>
                      <a:pt x="34" y="86"/>
                    </a:lnTo>
                    <a:lnTo>
                      <a:pt x="51" y="97"/>
                    </a:lnTo>
                    <a:lnTo>
                      <a:pt x="72" y="104"/>
                    </a:lnTo>
                    <a:lnTo>
                      <a:pt x="67" y="78"/>
                    </a:lnTo>
                    <a:lnTo>
                      <a:pt x="42" y="41"/>
                    </a:lnTo>
                    <a:lnTo>
                      <a:pt x="9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4" name="Freeform 330"/>
              <p:cNvSpPr>
                <a:spLocks/>
              </p:cNvSpPr>
              <p:nvPr/>
            </p:nvSpPr>
            <p:spPr bwMode="auto">
              <a:xfrm>
                <a:off x="1122" y="3673"/>
                <a:ext cx="46" cy="116"/>
              </a:xfrm>
              <a:custGeom>
                <a:avLst/>
                <a:gdLst>
                  <a:gd name="T0" fmla="*/ 38 w 46"/>
                  <a:gd name="T1" fmla="*/ 116 h 116"/>
                  <a:gd name="T2" fmla="*/ 46 w 46"/>
                  <a:gd name="T3" fmla="*/ 101 h 116"/>
                  <a:gd name="T4" fmla="*/ 42 w 46"/>
                  <a:gd name="T5" fmla="*/ 64 h 116"/>
                  <a:gd name="T6" fmla="*/ 34 w 46"/>
                  <a:gd name="T7" fmla="*/ 30 h 116"/>
                  <a:gd name="T8" fmla="*/ 5 w 46"/>
                  <a:gd name="T9" fmla="*/ 0 h 116"/>
                  <a:gd name="T10" fmla="*/ 0 w 46"/>
                  <a:gd name="T11" fmla="*/ 27 h 116"/>
                  <a:gd name="T12" fmla="*/ 34 w 46"/>
                  <a:gd name="T13" fmla="*/ 109 h 116"/>
                  <a:gd name="T14" fmla="*/ 38 w 46"/>
                  <a:gd name="T1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6">
                    <a:moveTo>
                      <a:pt x="38" y="116"/>
                    </a:moveTo>
                    <a:lnTo>
                      <a:pt x="46" y="101"/>
                    </a:lnTo>
                    <a:lnTo>
                      <a:pt x="42" y="64"/>
                    </a:lnTo>
                    <a:lnTo>
                      <a:pt x="34" y="30"/>
                    </a:lnTo>
                    <a:lnTo>
                      <a:pt x="5" y="0"/>
                    </a:lnTo>
                    <a:lnTo>
                      <a:pt x="0" y="27"/>
                    </a:lnTo>
                    <a:lnTo>
                      <a:pt x="34" y="109"/>
                    </a:lnTo>
                    <a:lnTo>
                      <a:pt x="38" y="11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5" name="Freeform 331"/>
              <p:cNvSpPr>
                <a:spLocks/>
              </p:cNvSpPr>
              <p:nvPr/>
            </p:nvSpPr>
            <p:spPr bwMode="auto">
              <a:xfrm>
                <a:off x="1143" y="3778"/>
                <a:ext cx="55" cy="90"/>
              </a:xfrm>
              <a:custGeom>
                <a:avLst/>
                <a:gdLst>
                  <a:gd name="T0" fmla="*/ 9 w 55"/>
                  <a:gd name="T1" fmla="*/ 52 h 90"/>
                  <a:gd name="T2" fmla="*/ 17 w 55"/>
                  <a:gd name="T3" fmla="*/ 71 h 90"/>
                  <a:gd name="T4" fmla="*/ 25 w 55"/>
                  <a:gd name="T5" fmla="*/ 82 h 90"/>
                  <a:gd name="T6" fmla="*/ 38 w 55"/>
                  <a:gd name="T7" fmla="*/ 90 h 90"/>
                  <a:gd name="T8" fmla="*/ 46 w 55"/>
                  <a:gd name="T9" fmla="*/ 90 h 90"/>
                  <a:gd name="T10" fmla="*/ 51 w 55"/>
                  <a:gd name="T11" fmla="*/ 86 h 90"/>
                  <a:gd name="T12" fmla="*/ 55 w 55"/>
                  <a:gd name="T13" fmla="*/ 71 h 90"/>
                  <a:gd name="T14" fmla="*/ 46 w 55"/>
                  <a:gd name="T15" fmla="*/ 41 h 90"/>
                  <a:gd name="T16" fmla="*/ 30 w 55"/>
                  <a:gd name="T17" fmla="*/ 11 h 90"/>
                  <a:gd name="T18" fmla="*/ 21 w 55"/>
                  <a:gd name="T19" fmla="*/ 4 h 90"/>
                  <a:gd name="T20" fmla="*/ 9 w 55"/>
                  <a:gd name="T21" fmla="*/ 0 h 90"/>
                  <a:gd name="T22" fmla="*/ 4 w 55"/>
                  <a:gd name="T23" fmla="*/ 7 h 90"/>
                  <a:gd name="T24" fmla="*/ 0 w 55"/>
                  <a:gd name="T25" fmla="*/ 19 h 90"/>
                  <a:gd name="T26" fmla="*/ 9 w 55"/>
                  <a:gd name="T27" fmla="*/ 5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90">
                    <a:moveTo>
                      <a:pt x="9" y="52"/>
                    </a:moveTo>
                    <a:lnTo>
                      <a:pt x="17" y="71"/>
                    </a:lnTo>
                    <a:lnTo>
                      <a:pt x="25" y="82"/>
                    </a:lnTo>
                    <a:lnTo>
                      <a:pt x="38" y="90"/>
                    </a:lnTo>
                    <a:lnTo>
                      <a:pt x="46" y="90"/>
                    </a:lnTo>
                    <a:lnTo>
                      <a:pt x="51" y="86"/>
                    </a:lnTo>
                    <a:lnTo>
                      <a:pt x="55" y="71"/>
                    </a:lnTo>
                    <a:lnTo>
                      <a:pt x="46" y="41"/>
                    </a:lnTo>
                    <a:lnTo>
                      <a:pt x="30" y="11"/>
                    </a:lnTo>
                    <a:lnTo>
                      <a:pt x="21" y="4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0" y="19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6" name="Freeform 332"/>
              <p:cNvSpPr>
                <a:spLocks/>
              </p:cNvSpPr>
              <p:nvPr/>
            </p:nvSpPr>
            <p:spPr bwMode="auto">
              <a:xfrm>
                <a:off x="1101" y="3718"/>
                <a:ext cx="55" cy="75"/>
              </a:xfrm>
              <a:custGeom>
                <a:avLst/>
                <a:gdLst>
                  <a:gd name="T0" fmla="*/ 51 w 55"/>
                  <a:gd name="T1" fmla="*/ 56 h 75"/>
                  <a:gd name="T2" fmla="*/ 26 w 55"/>
                  <a:gd name="T3" fmla="*/ 15 h 75"/>
                  <a:gd name="T4" fmla="*/ 17 w 55"/>
                  <a:gd name="T5" fmla="*/ 4 h 75"/>
                  <a:gd name="T6" fmla="*/ 9 w 55"/>
                  <a:gd name="T7" fmla="*/ 0 h 75"/>
                  <a:gd name="T8" fmla="*/ 5 w 55"/>
                  <a:gd name="T9" fmla="*/ 0 h 75"/>
                  <a:gd name="T10" fmla="*/ 0 w 55"/>
                  <a:gd name="T11" fmla="*/ 4 h 75"/>
                  <a:gd name="T12" fmla="*/ 5 w 55"/>
                  <a:gd name="T13" fmla="*/ 38 h 75"/>
                  <a:gd name="T14" fmla="*/ 21 w 55"/>
                  <a:gd name="T15" fmla="*/ 64 h 75"/>
                  <a:gd name="T16" fmla="*/ 38 w 55"/>
                  <a:gd name="T17" fmla="*/ 75 h 75"/>
                  <a:gd name="T18" fmla="*/ 51 w 55"/>
                  <a:gd name="T19" fmla="*/ 64 h 75"/>
                  <a:gd name="T20" fmla="*/ 55 w 55"/>
                  <a:gd name="T21" fmla="*/ 56 h 75"/>
                  <a:gd name="T22" fmla="*/ 51 w 55"/>
                  <a:gd name="T23" fmla="*/ 5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75">
                    <a:moveTo>
                      <a:pt x="51" y="56"/>
                    </a:moveTo>
                    <a:lnTo>
                      <a:pt x="26" y="15"/>
                    </a:lnTo>
                    <a:lnTo>
                      <a:pt x="17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5" y="38"/>
                    </a:lnTo>
                    <a:lnTo>
                      <a:pt x="21" y="64"/>
                    </a:lnTo>
                    <a:lnTo>
                      <a:pt x="38" y="75"/>
                    </a:lnTo>
                    <a:lnTo>
                      <a:pt x="51" y="64"/>
                    </a:lnTo>
                    <a:lnTo>
                      <a:pt x="55" y="56"/>
                    </a:lnTo>
                    <a:lnTo>
                      <a:pt x="51" y="5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7" name="Freeform 333"/>
              <p:cNvSpPr>
                <a:spLocks/>
              </p:cNvSpPr>
              <p:nvPr/>
            </p:nvSpPr>
            <p:spPr bwMode="auto">
              <a:xfrm>
                <a:off x="1097" y="3774"/>
                <a:ext cx="50" cy="45"/>
              </a:xfrm>
              <a:custGeom>
                <a:avLst/>
                <a:gdLst>
                  <a:gd name="T0" fmla="*/ 46 w 50"/>
                  <a:gd name="T1" fmla="*/ 15 h 45"/>
                  <a:gd name="T2" fmla="*/ 30 w 50"/>
                  <a:gd name="T3" fmla="*/ 11 h 45"/>
                  <a:gd name="T4" fmla="*/ 13 w 50"/>
                  <a:gd name="T5" fmla="*/ 4 h 45"/>
                  <a:gd name="T6" fmla="*/ 4 w 50"/>
                  <a:gd name="T7" fmla="*/ 0 h 45"/>
                  <a:gd name="T8" fmla="*/ 0 w 50"/>
                  <a:gd name="T9" fmla="*/ 4 h 45"/>
                  <a:gd name="T10" fmla="*/ 9 w 50"/>
                  <a:gd name="T11" fmla="*/ 23 h 45"/>
                  <a:gd name="T12" fmla="*/ 17 w 50"/>
                  <a:gd name="T13" fmla="*/ 34 h 45"/>
                  <a:gd name="T14" fmla="*/ 25 w 50"/>
                  <a:gd name="T15" fmla="*/ 38 h 45"/>
                  <a:gd name="T16" fmla="*/ 34 w 50"/>
                  <a:gd name="T17" fmla="*/ 41 h 45"/>
                  <a:gd name="T18" fmla="*/ 46 w 50"/>
                  <a:gd name="T19" fmla="*/ 45 h 45"/>
                  <a:gd name="T20" fmla="*/ 50 w 50"/>
                  <a:gd name="T21" fmla="*/ 41 h 45"/>
                  <a:gd name="T22" fmla="*/ 50 w 50"/>
                  <a:gd name="T23" fmla="*/ 38 h 45"/>
                  <a:gd name="T24" fmla="*/ 46 w 50"/>
                  <a:gd name="T25" fmla="*/ 19 h 45"/>
                  <a:gd name="T26" fmla="*/ 46 w 50"/>
                  <a:gd name="T27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45">
                    <a:moveTo>
                      <a:pt x="46" y="15"/>
                    </a:moveTo>
                    <a:lnTo>
                      <a:pt x="30" y="11"/>
                    </a:lnTo>
                    <a:lnTo>
                      <a:pt x="13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9" y="23"/>
                    </a:lnTo>
                    <a:lnTo>
                      <a:pt x="17" y="34"/>
                    </a:lnTo>
                    <a:lnTo>
                      <a:pt x="25" y="38"/>
                    </a:lnTo>
                    <a:lnTo>
                      <a:pt x="34" y="41"/>
                    </a:lnTo>
                    <a:lnTo>
                      <a:pt x="46" y="45"/>
                    </a:lnTo>
                    <a:lnTo>
                      <a:pt x="50" y="41"/>
                    </a:lnTo>
                    <a:lnTo>
                      <a:pt x="50" y="38"/>
                    </a:lnTo>
                    <a:lnTo>
                      <a:pt x="46" y="19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8" name="Freeform 334"/>
              <p:cNvSpPr>
                <a:spLocks/>
              </p:cNvSpPr>
              <p:nvPr/>
            </p:nvSpPr>
            <p:spPr bwMode="auto">
              <a:xfrm>
                <a:off x="1110" y="3819"/>
                <a:ext cx="50" cy="41"/>
              </a:xfrm>
              <a:custGeom>
                <a:avLst/>
                <a:gdLst>
                  <a:gd name="T0" fmla="*/ 37 w 50"/>
                  <a:gd name="T1" fmla="*/ 0 h 41"/>
                  <a:gd name="T2" fmla="*/ 29 w 50"/>
                  <a:gd name="T3" fmla="*/ 4 h 41"/>
                  <a:gd name="T4" fmla="*/ 21 w 50"/>
                  <a:gd name="T5" fmla="*/ 11 h 41"/>
                  <a:gd name="T6" fmla="*/ 12 w 50"/>
                  <a:gd name="T7" fmla="*/ 15 h 41"/>
                  <a:gd name="T8" fmla="*/ 8 w 50"/>
                  <a:gd name="T9" fmla="*/ 22 h 41"/>
                  <a:gd name="T10" fmla="*/ 0 w 50"/>
                  <a:gd name="T11" fmla="*/ 34 h 41"/>
                  <a:gd name="T12" fmla="*/ 8 w 50"/>
                  <a:gd name="T13" fmla="*/ 37 h 41"/>
                  <a:gd name="T14" fmla="*/ 21 w 50"/>
                  <a:gd name="T15" fmla="*/ 41 h 41"/>
                  <a:gd name="T16" fmla="*/ 37 w 50"/>
                  <a:gd name="T17" fmla="*/ 41 h 41"/>
                  <a:gd name="T18" fmla="*/ 50 w 50"/>
                  <a:gd name="T19" fmla="*/ 34 h 41"/>
                  <a:gd name="T20" fmla="*/ 46 w 50"/>
                  <a:gd name="T21" fmla="*/ 22 h 41"/>
                  <a:gd name="T22" fmla="*/ 42 w 50"/>
                  <a:gd name="T23" fmla="*/ 4 h 41"/>
                  <a:gd name="T24" fmla="*/ 37 w 50"/>
                  <a:gd name="T2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41">
                    <a:moveTo>
                      <a:pt x="37" y="0"/>
                    </a:moveTo>
                    <a:lnTo>
                      <a:pt x="29" y="4"/>
                    </a:lnTo>
                    <a:lnTo>
                      <a:pt x="21" y="11"/>
                    </a:lnTo>
                    <a:lnTo>
                      <a:pt x="12" y="15"/>
                    </a:lnTo>
                    <a:lnTo>
                      <a:pt x="8" y="22"/>
                    </a:lnTo>
                    <a:lnTo>
                      <a:pt x="0" y="34"/>
                    </a:lnTo>
                    <a:lnTo>
                      <a:pt x="8" y="37"/>
                    </a:lnTo>
                    <a:lnTo>
                      <a:pt x="21" y="41"/>
                    </a:lnTo>
                    <a:lnTo>
                      <a:pt x="37" y="41"/>
                    </a:lnTo>
                    <a:lnTo>
                      <a:pt x="50" y="34"/>
                    </a:lnTo>
                    <a:lnTo>
                      <a:pt x="46" y="22"/>
                    </a:lnTo>
                    <a:lnTo>
                      <a:pt x="42" y="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9" name="Freeform 335"/>
              <p:cNvSpPr>
                <a:spLocks/>
              </p:cNvSpPr>
              <p:nvPr/>
            </p:nvSpPr>
            <p:spPr bwMode="auto">
              <a:xfrm>
                <a:off x="1143" y="3853"/>
                <a:ext cx="34" cy="44"/>
              </a:xfrm>
              <a:custGeom>
                <a:avLst/>
                <a:gdLst>
                  <a:gd name="T0" fmla="*/ 25 w 34"/>
                  <a:gd name="T1" fmla="*/ 0 h 44"/>
                  <a:gd name="T2" fmla="*/ 17 w 34"/>
                  <a:gd name="T3" fmla="*/ 0 h 44"/>
                  <a:gd name="T4" fmla="*/ 9 w 34"/>
                  <a:gd name="T5" fmla="*/ 7 h 44"/>
                  <a:gd name="T6" fmla="*/ 0 w 34"/>
                  <a:gd name="T7" fmla="*/ 26 h 44"/>
                  <a:gd name="T8" fmla="*/ 0 w 34"/>
                  <a:gd name="T9" fmla="*/ 41 h 44"/>
                  <a:gd name="T10" fmla="*/ 4 w 34"/>
                  <a:gd name="T11" fmla="*/ 44 h 44"/>
                  <a:gd name="T12" fmla="*/ 13 w 34"/>
                  <a:gd name="T13" fmla="*/ 41 h 44"/>
                  <a:gd name="T14" fmla="*/ 34 w 34"/>
                  <a:gd name="T15" fmla="*/ 18 h 44"/>
                  <a:gd name="T16" fmla="*/ 30 w 34"/>
                  <a:gd name="T17" fmla="*/ 3 h 44"/>
                  <a:gd name="T18" fmla="*/ 25 w 34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4">
                    <a:moveTo>
                      <a:pt x="25" y="0"/>
                    </a:moveTo>
                    <a:lnTo>
                      <a:pt x="17" y="0"/>
                    </a:lnTo>
                    <a:lnTo>
                      <a:pt x="9" y="7"/>
                    </a:lnTo>
                    <a:lnTo>
                      <a:pt x="0" y="26"/>
                    </a:lnTo>
                    <a:lnTo>
                      <a:pt x="0" y="41"/>
                    </a:lnTo>
                    <a:lnTo>
                      <a:pt x="4" y="44"/>
                    </a:lnTo>
                    <a:lnTo>
                      <a:pt x="13" y="41"/>
                    </a:lnTo>
                    <a:lnTo>
                      <a:pt x="34" y="18"/>
                    </a:lnTo>
                    <a:lnTo>
                      <a:pt x="30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0" name="Freeform 336"/>
              <p:cNvSpPr>
                <a:spLocks/>
              </p:cNvSpPr>
              <p:nvPr/>
            </p:nvSpPr>
            <p:spPr bwMode="auto">
              <a:xfrm>
                <a:off x="1177" y="3868"/>
                <a:ext cx="33" cy="82"/>
              </a:xfrm>
              <a:custGeom>
                <a:avLst/>
                <a:gdLst>
                  <a:gd name="T0" fmla="*/ 8 w 33"/>
                  <a:gd name="T1" fmla="*/ 0 h 82"/>
                  <a:gd name="T2" fmla="*/ 8 w 33"/>
                  <a:gd name="T3" fmla="*/ 0 h 82"/>
                  <a:gd name="T4" fmla="*/ 4 w 33"/>
                  <a:gd name="T5" fmla="*/ 3 h 82"/>
                  <a:gd name="T6" fmla="*/ 0 w 33"/>
                  <a:gd name="T7" fmla="*/ 14 h 82"/>
                  <a:gd name="T8" fmla="*/ 0 w 33"/>
                  <a:gd name="T9" fmla="*/ 33 h 82"/>
                  <a:gd name="T10" fmla="*/ 0 w 33"/>
                  <a:gd name="T11" fmla="*/ 44 h 82"/>
                  <a:gd name="T12" fmla="*/ 8 w 33"/>
                  <a:gd name="T13" fmla="*/ 59 h 82"/>
                  <a:gd name="T14" fmla="*/ 17 w 33"/>
                  <a:gd name="T15" fmla="*/ 70 h 82"/>
                  <a:gd name="T16" fmla="*/ 33 w 33"/>
                  <a:gd name="T17" fmla="*/ 82 h 82"/>
                  <a:gd name="T18" fmla="*/ 33 w 33"/>
                  <a:gd name="T19" fmla="*/ 78 h 82"/>
                  <a:gd name="T20" fmla="*/ 33 w 33"/>
                  <a:gd name="T21" fmla="*/ 59 h 82"/>
                  <a:gd name="T22" fmla="*/ 29 w 33"/>
                  <a:gd name="T23" fmla="*/ 37 h 82"/>
                  <a:gd name="T24" fmla="*/ 12 w 33"/>
                  <a:gd name="T25" fmla="*/ 0 h 82"/>
                  <a:gd name="T26" fmla="*/ 12 w 33"/>
                  <a:gd name="T27" fmla="*/ 0 h 82"/>
                  <a:gd name="T28" fmla="*/ 8 w 33"/>
                  <a:gd name="T2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82">
                    <a:moveTo>
                      <a:pt x="8" y="0"/>
                    </a:moveTo>
                    <a:lnTo>
                      <a:pt x="8" y="0"/>
                    </a:lnTo>
                    <a:lnTo>
                      <a:pt x="4" y="3"/>
                    </a:lnTo>
                    <a:lnTo>
                      <a:pt x="0" y="14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8" y="59"/>
                    </a:lnTo>
                    <a:lnTo>
                      <a:pt x="17" y="70"/>
                    </a:lnTo>
                    <a:lnTo>
                      <a:pt x="33" y="82"/>
                    </a:lnTo>
                    <a:lnTo>
                      <a:pt x="33" y="78"/>
                    </a:lnTo>
                    <a:lnTo>
                      <a:pt x="33" y="59"/>
                    </a:lnTo>
                    <a:lnTo>
                      <a:pt x="29" y="37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1" name="Freeform 337"/>
              <p:cNvSpPr>
                <a:spLocks/>
              </p:cNvSpPr>
              <p:nvPr/>
            </p:nvSpPr>
            <p:spPr bwMode="auto">
              <a:xfrm>
                <a:off x="1152" y="3797"/>
                <a:ext cx="8" cy="11"/>
              </a:xfrm>
              <a:custGeom>
                <a:avLst/>
                <a:gdLst>
                  <a:gd name="T0" fmla="*/ 0 w 8"/>
                  <a:gd name="T1" fmla="*/ 7 h 11"/>
                  <a:gd name="T2" fmla="*/ 8 w 8"/>
                  <a:gd name="T3" fmla="*/ 11 h 11"/>
                  <a:gd name="T4" fmla="*/ 8 w 8"/>
                  <a:gd name="T5" fmla="*/ 3 h 11"/>
                  <a:gd name="T6" fmla="*/ 0 w 8"/>
                  <a:gd name="T7" fmla="*/ 0 h 11"/>
                  <a:gd name="T8" fmla="*/ 0 w 8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0" y="7"/>
                    </a:moveTo>
                    <a:lnTo>
                      <a:pt x="8" y="11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2" name="Freeform 338"/>
              <p:cNvSpPr>
                <a:spLocks/>
              </p:cNvSpPr>
              <p:nvPr/>
            </p:nvSpPr>
            <p:spPr bwMode="auto">
              <a:xfrm>
                <a:off x="1160" y="3789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8 h 8"/>
                  <a:gd name="T4" fmla="*/ 4 w 8"/>
                  <a:gd name="T5" fmla="*/ 4 h 8"/>
                  <a:gd name="T6" fmla="*/ 0 w 8"/>
                  <a:gd name="T7" fmla="*/ 0 h 8"/>
                  <a:gd name="T8" fmla="*/ 0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3" name="Freeform 339"/>
              <p:cNvSpPr>
                <a:spLocks/>
              </p:cNvSpPr>
              <p:nvPr/>
            </p:nvSpPr>
            <p:spPr bwMode="auto">
              <a:xfrm>
                <a:off x="1156" y="3815"/>
                <a:ext cx="8" cy="11"/>
              </a:xfrm>
              <a:custGeom>
                <a:avLst/>
                <a:gdLst>
                  <a:gd name="T0" fmla="*/ 0 w 8"/>
                  <a:gd name="T1" fmla="*/ 8 h 11"/>
                  <a:gd name="T2" fmla="*/ 8 w 8"/>
                  <a:gd name="T3" fmla="*/ 11 h 11"/>
                  <a:gd name="T4" fmla="*/ 8 w 8"/>
                  <a:gd name="T5" fmla="*/ 4 h 11"/>
                  <a:gd name="T6" fmla="*/ 0 w 8"/>
                  <a:gd name="T7" fmla="*/ 0 h 11"/>
                  <a:gd name="T8" fmla="*/ 0 w 8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0" y="8"/>
                    </a:moveTo>
                    <a:lnTo>
                      <a:pt x="8" y="11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4" name="Freeform 340"/>
              <p:cNvSpPr>
                <a:spLocks/>
              </p:cNvSpPr>
              <p:nvPr/>
            </p:nvSpPr>
            <p:spPr bwMode="auto">
              <a:xfrm>
                <a:off x="1173" y="3804"/>
                <a:ext cx="8" cy="11"/>
              </a:xfrm>
              <a:custGeom>
                <a:avLst/>
                <a:gdLst>
                  <a:gd name="T0" fmla="*/ 0 w 8"/>
                  <a:gd name="T1" fmla="*/ 8 h 11"/>
                  <a:gd name="T2" fmla="*/ 8 w 8"/>
                  <a:gd name="T3" fmla="*/ 11 h 11"/>
                  <a:gd name="T4" fmla="*/ 4 w 8"/>
                  <a:gd name="T5" fmla="*/ 4 h 11"/>
                  <a:gd name="T6" fmla="*/ 0 w 8"/>
                  <a:gd name="T7" fmla="*/ 0 h 11"/>
                  <a:gd name="T8" fmla="*/ 0 w 8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0" y="8"/>
                    </a:moveTo>
                    <a:lnTo>
                      <a:pt x="8" y="11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5" name="Freeform 341"/>
              <p:cNvSpPr>
                <a:spLocks/>
              </p:cNvSpPr>
              <p:nvPr/>
            </p:nvSpPr>
            <p:spPr bwMode="auto">
              <a:xfrm>
                <a:off x="1156" y="3830"/>
                <a:ext cx="17" cy="8"/>
              </a:xfrm>
              <a:custGeom>
                <a:avLst/>
                <a:gdLst>
                  <a:gd name="T0" fmla="*/ 8 w 17"/>
                  <a:gd name="T1" fmla="*/ 8 h 8"/>
                  <a:gd name="T2" fmla="*/ 17 w 17"/>
                  <a:gd name="T3" fmla="*/ 8 h 8"/>
                  <a:gd name="T4" fmla="*/ 8 w 17"/>
                  <a:gd name="T5" fmla="*/ 0 h 8"/>
                  <a:gd name="T6" fmla="*/ 0 w 17"/>
                  <a:gd name="T7" fmla="*/ 0 h 8"/>
                  <a:gd name="T8" fmla="*/ 8 w 1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8" y="8"/>
                    </a:moveTo>
                    <a:lnTo>
                      <a:pt x="17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6" name="Freeform 342"/>
              <p:cNvSpPr>
                <a:spLocks/>
              </p:cNvSpPr>
              <p:nvPr/>
            </p:nvSpPr>
            <p:spPr bwMode="auto">
              <a:xfrm>
                <a:off x="1177" y="3823"/>
                <a:ext cx="12" cy="3"/>
              </a:xfrm>
              <a:custGeom>
                <a:avLst/>
                <a:gdLst>
                  <a:gd name="T0" fmla="*/ 4 w 12"/>
                  <a:gd name="T1" fmla="*/ 3 h 3"/>
                  <a:gd name="T2" fmla="*/ 12 w 12"/>
                  <a:gd name="T3" fmla="*/ 3 h 3"/>
                  <a:gd name="T4" fmla="*/ 8 w 12"/>
                  <a:gd name="T5" fmla="*/ 0 h 3"/>
                  <a:gd name="T6" fmla="*/ 0 w 12"/>
                  <a:gd name="T7" fmla="*/ 0 h 3"/>
                  <a:gd name="T8" fmla="*/ 4 w 1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4" y="3"/>
                    </a:moveTo>
                    <a:lnTo>
                      <a:pt x="12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7" name="Freeform 343"/>
              <p:cNvSpPr>
                <a:spLocks/>
              </p:cNvSpPr>
              <p:nvPr/>
            </p:nvSpPr>
            <p:spPr bwMode="auto">
              <a:xfrm>
                <a:off x="1168" y="3841"/>
                <a:ext cx="9" cy="12"/>
              </a:xfrm>
              <a:custGeom>
                <a:avLst/>
                <a:gdLst>
                  <a:gd name="T0" fmla="*/ 0 w 9"/>
                  <a:gd name="T1" fmla="*/ 4 h 12"/>
                  <a:gd name="T2" fmla="*/ 5 w 9"/>
                  <a:gd name="T3" fmla="*/ 12 h 12"/>
                  <a:gd name="T4" fmla="*/ 9 w 9"/>
                  <a:gd name="T5" fmla="*/ 4 h 12"/>
                  <a:gd name="T6" fmla="*/ 9 w 9"/>
                  <a:gd name="T7" fmla="*/ 0 h 12"/>
                  <a:gd name="T8" fmla="*/ 0 w 9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4"/>
                    </a:moveTo>
                    <a:lnTo>
                      <a:pt x="5" y="12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8" name="Freeform 344"/>
              <p:cNvSpPr>
                <a:spLocks/>
              </p:cNvSpPr>
              <p:nvPr/>
            </p:nvSpPr>
            <p:spPr bwMode="auto">
              <a:xfrm>
                <a:off x="1185" y="3849"/>
                <a:ext cx="4" cy="11"/>
              </a:xfrm>
              <a:custGeom>
                <a:avLst/>
                <a:gdLst>
                  <a:gd name="T0" fmla="*/ 0 w 4"/>
                  <a:gd name="T1" fmla="*/ 7 h 11"/>
                  <a:gd name="T2" fmla="*/ 4 w 4"/>
                  <a:gd name="T3" fmla="*/ 11 h 11"/>
                  <a:gd name="T4" fmla="*/ 4 w 4"/>
                  <a:gd name="T5" fmla="*/ 4 h 11"/>
                  <a:gd name="T6" fmla="*/ 0 w 4"/>
                  <a:gd name="T7" fmla="*/ 0 h 11"/>
                  <a:gd name="T8" fmla="*/ 0 w 4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0" y="7"/>
                    </a:moveTo>
                    <a:lnTo>
                      <a:pt x="4" y="11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9" name="Freeform 345"/>
              <p:cNvSpPr>
                <a:spLocks/>
              </p:cNvSpPr>
              <p:nvPr/>
            </p:nvSpPr>
            <p:spPr bwMode="auto">
              <a:xfrm>
                <a:off x="1185" y="3830"/>
                <a:ext cx="4" cy="15"/>
              </a:xfrm>
              <a:custGeom>
                <a:avLst/>
                <a:gdLst>
                  <a:gd name="T0" fmla="*/ 0 w 4"/>
                  <a:gd name="T1" fmla="*/ 8 h 15"/>
                  <a:gd name="T2" fmla="*/ 4 w 4"/>
                  <a:gd name="T3" fmla="*/ 15 h 15"/>
                  <a:gd name="T4" fmla="*/ 4 w 4"/>
                  <a:gd name="T5" fmla="*/ 8 h 15"/>
                  <a:gd name="T6" fmla="*/ 4 w 4"/>
                  <a:gd name="T7" fmla="*/ 0 h 15"/>
                  <a:gd name="T8" fmla="*/ 0 w 4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0" y="8"/>
                    </a:moveTo>
                    <a:lnTo>
                      <a:pt x="4" y="15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0" name="Freeform 346"/>
              <p:cNvSpPr>
                <a:spLocks/>
              </p:cNvSpPr>
              <p:nvPr/>
            </p:nvSpPr>
            <p:spPr bwMode="auto">
              <a:xfrm>
                <a:off x="507" y="3599"/>
                <a:ext cx="75" cy="89"/>
              </a:xfrm>
              <a:custGeom>
                <a:avLst/>
                <a:gdLst>
                  <a:gd name="T0" fmla="*/ 67 w 75"/>
                  <a:gd name="T1" fmla="*/ 89 h 89"/>
                  <a:gd name="T2" fmla="*/ 63 w 75"/>
                  <a:gd name="T3" fmla="*/ 78 h 89"/>
                  <a:gd name="T4" fmla="*/ 21 w 75"/>
                  <a:gd name="T5" fmla="*/ 45 h 89"/>
                  <a:gd name="T6" fmla="*/ 8 w 75"/>
                  <a:gd name="T7" fmla="*/ 26 h 89"/>
                  <a:gd name="T8" fmla="*/ 0 w 75"/>
                  <a:gd name="T9" fmla="*/ 0 h 89"/>
                  <a:gd name="T10" fmla="*/ 29 w 75"/>
                  <a:gd name="T11" fmla="*/ 15 h 89"/>
                  <a:gd name="T12" fmla="*/ 46 w 75"/>
                  <a:gd name="T13" fmla="*/ 33 h 89"/>
                  <a:gd name="T14" fmla="*/ 75 w 75"/>
                  <a:gd name="T15" fmla="*/ 82 h 89"/>
                  <a:gd name="T16" fmla="*/ 67 w 75"/>
                  <a:gd name="T1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9">
                    <a:moveTo>
                      <a:pt x="67" y="89"/>
                    </a:moveTo>
                    <a:lnTo>
                      <a:pt x="63" y="78"/>
                    </a:lnTo>
                    <a:lnTo>
                      <a:pt x="21" y="45"/>
                    </a:lnTo>
                    <a:lnTo>
                      <a:pt x="8" y="26"/>
                    </a:lnTo>
                    <a:lnTo>
                      <a:pt x="0" y="0"/>
                    </a:lnTo>
                    <a:lnTo>
                      <a:pt x="29" y="15"/>
                    </a:lnTo>
                    <a:lnTo>
                      <a:pt x="46" y="33"/>
                    </a:lnTo>
                    <a:lnTo>
                      <a:pt x="75" y="82"/>
                    </a:lnTo>
                    <a:lnTo>
                      <a:pt x="67" y="8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1" name="Freeform 347"/>
              <p:cNvSpPr>
                <a:spLocks/>
              </p:cNvSpPr>
              <p:nvPr/>
            </p:nvSpPr>
            <p:spPr bwMode="auto">
              <a:xfrm>
                <a:off x="544" y="3565"/>
                <a:ext cx="55" cy="112"/>
              </a:xfrm>
              <a:custGeom>
                <a:avLst/>
                <a:gdLst>
                  <a:gd name="T0" fmla="*/ 21 w 55"/>
                  <a:gd name="T1" fmla="*/ 82 h 112"/>
                  <a:gd name="T2" fmla="*/ 0 w 55"/>
                  <a:gd name="T3" fmla="*/ 19 h 112"/>
                  <a:gd name="T4" fmla="*/ 0 w 55"/>
                  <a:gd name="T5" fmla="*/ 8 h 112"/>
                  <a:gd name="T6" fmla="*/ 9 w 55"/>
                  <a:gd name="T7" fmla="*/ 0 h 112"/>
                  <a:gd name="T8" fmla="*/ 13 w 55"/>
                  <a:gd name="T9" fmla="*/ 0 h 112"/>
                  <a:gd name="T10" fmla="*/ 30 w 55"/>
                  <a:gd name="T11" fmla="*/ 15 h 112"/>
                  <a:gd name="T12" fmla="*/ 38 w 55"/>
                  <a:gd name="T13" fmla="*/ 30 h 112"/>
                  <a:gd name="T14" fmla="*/ 51 w 55"/>
                  <a:gd name="T15" fmla="*/ 49 h 112"/>
                  <a:gd name="T16" fmla="*/ 55 w 55"/>
                  <a:gd name="T17" fmla="*/ 64 h 112"/>
                  <a:gd name="T18" fmla="*/ 51 w 55"/>
                  <a:gd name="T19" fmla="*/ 90 h 112"/>
                  <a:gd name="T20" fmla="*/ 42 w 55"/>
                  <a:gd name="T21" fmla="*/ 112 h 112"/>
                  <a:gd name="T22" fmla="*/ 38 w 55"/>
                  <a:gd name="T23" fmla="*/ 112 h 112"/>
                  <a:gd name="T24" fmla="*/ 21 w 55"/>
                  <a:gd name="T25" fmla="*/ 8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112">
                    <a:moveTo>
                      <a:pt x="21" y="82"/>
                    </a:moveTo>
                    <a:lnTo>
                      <a:pt x="0" y="19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30" y="15"/>
                    </a:lnTo>
                    <a:lnTo>
                      <a:pt x="38" y="30"/>
                    </a:lnTo>
                    <a:lnTo>
                      <a:pt x="51" y="49"/>
                    </a:lnTo>
                    <a:lnTo>
                      <a:pt x="55" y="64"/>
                    </a:lnTo>
                    <a:lnTo>
                      <a:pt x="51" y="90"/>
                    </a:lnTo>
                    <a:lnTo>
                      <a:pt x="42" y="112"/>
                    </a:lnTo>
                    <a:lnTo>
                      <a:pt x="38" y="112"/>
                    </a:lnTo>
                    <a:lnTo>
                      <a:pt x="21" y="8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2" name="Freeform 348"/>
              <p:cNvSpPr>
                <a:spLocks/>
              </p:cNvSpPr>
              <p:nvPr/>
            </p:nvSpPr>
            <p:spPr bwMode="auto">
              <a:xfrm>
                <a:off x="469" y="3647"/>
                <a:ext cx="113" cy="49"/>
              </a:xfrm>
              <a:custGeom>
                <a:avLst/>
                <a:gdLst>
                  <a:gd name="T0" fmla="*/ 113 w 113"/>
                  <a:gd name="T1" fmla="*/ 41 h 49"/>
                  <a:gd name="T2" fmla="*/ 75 w 113"/>
                  <a:gd name="T3" fmla="*/ 19 h 49"/>
                  <a:gd name="T4" fmla="*/ 25 w 113"/>
                  <a:gd name="T5" fmla="*/ 0 h 49"/>
                  <a:gd name="T6" fmla="*/ 0 w 113"/>
                  <a:gd name="T7" fmla="*/ 0 h 49"/>
                  <a:gd name="T8" fmla="*/ 0 w 113"/>
                  <a:gd name="T9" fmla="*/ 4 h 49"/>
                  <a:gd name="T10" fmla="*/ 4 w 113"/>
                  <a:gd name="T11" fmla="*/ 15 h 49"/>
                  <a:gd name="T12" fmla="*/ 29 w 113"/>
                  <a:gd name="T13" fmla="*/ 30 h 49"/>
                  <a:gd name="T14" fmla="*/ 59 w 113"/>
                  <a:gd name="T15" fmla="*/ 49 h 49"/>
                  <a:gd name="T16" fmla="*/ 96 w 113"/>
                  <a:gd name="T17" fmla="*/ 49 h 49"/>
                  <a:gd name="T18" fmla="*/ 109 w 113"/>
                  <a:gd name="T19" fmla="*/ 45 h 49"/>
                  <a:gd name="T20" fmla="*/ 113 w 113"/>
                  <a:gd name="T21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49">
                    <a:moveTo>
                      <a:pt x="113" y="41"/>
                    </a:moveTo>
                    <a:lnTo>
                      <a:pt x="75" y="1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15"/>
                    </a:lnTo>
                    <a:lnTo>
                      <a:pt x="29" y="30"/>
                    </a:lnTo>
                    <a:lnTo>
                      <a:pt x="59" y="49"/>
                    </a:lnTo>
                    <a:lnTo>
                      <a:pt x="96" y="49"/>
                    </a:lnTo>
                    <a:lnTo>
                      <a:pt x="109" y="45"/>
                    </a:lnTo>
                    <a:lnTo>
                      <a:pt x="113" y="4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3" name="Freeform 349"/>
              <p:cNvSpPr>
                <a:spLocks/>
              </p:cNvSpPr>
              <p:nvPr/>
            </p:nvSpPr>
            <p:spPr bwMode="auto">
              <a:xfrm>
                <a:off x="452" y="3692"/>
                <a:ext cx="122" cy="22"/>
              </a:xfrm>
              <a:custGeom>
                <a:avLst/>
                <a:gdLst>
                  <a:gd name="T0" fmla="*/ 122 w 122"/>
                  <a:gd name="T1" fmla="*/ 15 h 22"/>
                  <a:gd name="T2" fmla="*/ 109 w 122"/>
                  <a:gd name="T3" fmla="*/ 15 h 22"/>
                  <a:gd name="T4" fmla="*/ 55 w 122"/>
                  <a:gd name="T5" fmla="*/ 22 h 22"/>
                  <a:gd name="T6" fmla="*/ 25 w 122"/>
                  <a:gd name="T7" fmla="*/ 22 h 22"/>
                  <a:gd name="T8" fmla="*/ 0 w 122"/>
                  <a:gd name="T9" fmla="*/ 15 h 22"/>
                  <a:gd name="T10" fmla="*/ 30 w 122"/>
                  <a:gd name="T11" fmla="*/ 4 h 22"/>
                  <a:gd name="T12" fmla="*/ 59 w 122"/>
                  <a:gd name="T13" fmla="*/ 0 h 22"/>
                  <a:gd name="T14" fmla="*/ 122 w 122"/>
                  <a:gd name="T15" fmla="*/ 8 h 22"/>
                  <a:gd name="T16" fmla="*/ 122 w 122"/>
                  <a:gd name="T17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22">
                    <a:moveTo>
                      <a:pt x="122" y="15"/>
                    </a:moveTo>
                    <a:lnTo>
                      <a:pt x="109" y="15"/>
                    </a:lnTo>
                    <a:lnTo>
                      <a:pt x="55" y="22"/>
                    </a:lnTo>
                    <a:lnTo>
                      <a:pt x="25" y="22"/>
                    </a:lnTo>
                    <a:lnTo>
                      <a:pt x="0" y="15"/>
                    </a:lnTo>
                    <a:lnTo>
                      <a:pt x="30" y="4"/>
                    </a:lnTo>
                    <a:lnTo>
                      <a:pt x="59" y="0"/>
                    </a:lnTo>
                    <a:lnTo>
                      <a:pt x="122" y="8"/>
                    </a:lnTo>
                    <a:lnTo>
                      <a:pt x="122" y="1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4" name="Freeform 350"/>
              <p:cNvSpPr>
                <a:spLocks/>
              </p:cNvSpPr>
              <p:nvPr/>
            </p:nvSpPr>
            <p:spPr bwMode="auto">
              <a:xfrm>
                <a:off x="448" y="3707"/>
                <a:ext cx="126" cy="45"/>
              </a:xfrm>
              <a:custGeom>
                <a:avLst/>
                <a:gdLst>
                  <a:gd name="T0" fmla="*/ 88 w 126"/>
                  <a:gd name="T1" fmla="*/ 7 h 45"/>
                  <a:gd name="T2" fmla="*/ 17 w 126"/>
                  <a:gd name="T3" fmla="*/ 22 h 45"/>
                  <a:gd name="T4" fmla="*/ 4 w 126"/>
                  <a:gd name="T5" fmla="*/ 30 h 45"/>
                  <a:gd name="T6" fmla="*/ 0 w 126"/>
                  <a:gd name="T7" fmla="*/ 37 h 45"/>
                  <a:gd name="T8" fmla="*/ 4 w 126"/>
                  <a:gd name="T9" fmla="*/ 41 h 45"/>
                  <a:gd name="T10" fmla="*/ 25 w 126"/>
                  <a:gd name="T11" fmla="*/ 45 h 45"/>
                  <a:gd name="T12" fmla="*/ 46 w 126"/>
                  <a:gd name="T13" fmla="*/ 45 h 45"/>
                  <a:gd name="T14" fmla="*/ 67 w 126"/>
                  <a:gd name="T15" fmla="*/ 45 h 45"/>
                  <a:gd name="T16" fmla="*/ 88 w 126"/>
                  <a:gd name="T17" fmla="*/ 41 h 45"/>
                  <a:gd name="T18" fmla="*/ 109 w 126"/>
                  <a:gd name="T19" fmla="*/ 22 h 45"/>
                  <a:gd name="T20" fmla="*/ 126 w 126"/>
                  <a:gd name="T21" fmla="*/ 4 h 45"/>
                  <a:gd name="T22" fmla="*/ 122 w 126"/>
                  <a:gd name="T23" fmla="*/ 0 h 45"/>
                  <a:gd name="T24" fmla="*/ 88 w 126"/>
                  <a:gd name="T2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45">
                    <a:moveTo>
                      <a:pt x="88" y="7"/>
                    </a:moveTo>
                    <a:lnTo>
                      <a:pt x="17" y="22"/>
                    </a:lnTo>
                    <a:lnTo>
                      <a:pt x="4" y="30"/>
                    </a:lnTo>
                    <a:lnTo>
                      <a:pt x="0" y="37"/>
                    </a:lnTo>
                    <a:lnTo>
                      <a:pt x="4" y="41"/>
                    </a:lnTo>
                    <a:lnTo>
                      <a:pt x="25" y="45"/>
                    </a:lnTo>
                    <a:lnTo>
                      <a:pt x="46" y="45"/>
                    </a:lnTo>
                    <a:lnTo>
                      <a:pt x="67" y="45"/>
                    </a:lnTo>
                    <a:lnTo>
                      <a:pt x="88" y="41"/>
                    </a:lnTo>
                    <a:lnTo>
                      <a:pt x="109" y="22"/>
                    </a:lnTo>
                    <a:lnTo>
                      <a:pt x="126" y="4"/>
                    </a:lnTo>
                    <a:lnTo>
                      <a:pt x="122" y="0"/>
                    </a:lnTo>
                    <a:lnTo>
                      <a:pt x="88" y="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5" name="Freeform 351"/>
              <p:cNvSpPr>
                <a:spLocks/>
              </p:cNvSpPr>
              <p:nvPr/>
            </p:nvSpPr>
            <p:spPr bwMode="auto">
              <a:xfrm>
                <a:off x="582" y="3558"/>
                <a:ext cx="29" cy="108"/>
              </a:xfrm>
              <a:custGeom>
                <a:avLst/>
                <a:gdLst>
                  <a:gd name="T0" fmla="*/ 13 w 29"/>
                  <a:gd name="T1" fmla="*/ 108 h 108"/>
                  <a:gd name="T2" fmla="*/ 13 w 29"/>
                  <a:gd name="T3" fmla="*/ 97 h 108"/>
                  <a:gd name="T4" fmla="*/ 0 w 29"/>
                  <a:gd name="T5" fmla="*/ 48 h 108"/>
                  <a:gd name="T6" fmla="*/ 0 w 29"/>
                  <a:gd name="T7" fmla="*/ 22 h 108"/>
                  <a:gd name="T8" fmla="*/ 8 w 29"/>
                  <a:gd name="T9" fmla="*/ 0 h 108"/>
                  <a:gd name="T10" fmla="*/ 25 w 29"/>
                  <a:gd name="T11" fmla="*/ 22 h 108"/>
                  <a:gd name="T12" fmla="*/ 29 w 29"/>
                  <a:gd name="T13" fmla="*/ 52 h 108"/>
                  <a:gd name="T14" fmla="*/ 21 w 29"/>
                  <a:gd name="T15" fmla="*/ 108 h 108"/>
                  <a:gd name="T16" fmla="*/ 13 w 29"/>
                  <a:gd name="T1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08">
                    <a:moveTo>
                      <a:pt x="13" y="108"/>
                    </a:moveTo>
                    <a:lnTo>
                      <a:pt x="13" y="97"/>
                    </a:lnTo>
                    <a:lnTo>
                      <a:pt x="0" y="48"/>
                    </a:lnTo>
                    <a:lnTo>
                      <a:pt x="0" y="22"/>
                    </a:lnTo>
                    <a:lnTo>
                      <a:pt x="8" y="0"/>
                    </a:lnTo>
                    <a:lnTo>
                      <a:pt x="25" y="22"/>
                    </a:lnTo>
                    <a:lnTo>
                      <a:pt x="29" y="52"/>
                    </a:lnTo>
                    <a:lnTo>
                      <a:pt x="21" y="108"/>
                    </a:lnTo>
                    <a:lnTo>
                      <a:pt x="13" y="10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6" name="Freeform 352"/>
              <p:cNvSpPr>
                <a:spLocks/>
              </p:cNvSpPr>
              <p:nvPr/>
            </p:nvSpPr>
            <p:spPr bwMode="auto">
              <a:xfrm>
                <a:off x="607" y="3558"/>
                <a:ext cx="42" cy="104"/>
              </a:xfrm>
              <a:custGeom>
                <a:avLst/>
                <a:gdLst>
                  <a:gd name="T0" fmla="*/ 0 w 42"/>
                  <a:gd name="T1" fmla="*/ 104 h 104"/>
                  <a:gd name="T2" fmla="*/ 13 w 42"/>
                  <a:gd name="T3" fmla="*/ 97 h 104"/>
                  <a:gd name="T4" fmla="*/ 30 w 42"/>
                  <a:gd name="T5" fmla="*/ 67 h 104"/>
                  <a:gd name="T6" fmla="*/ 42 w 42"/>
                  <a:gd name="T7" fmla="*/ 37 h 104"/>
                  <a:gd name="T8" fmla="*/ 42 w 42"/>
                  <a:gd name="T9" fmla="*/ 18 h 104"/>
                  <a:gd name="T10" fmla="*/ 34 w 42"/>
                  <a:gd name="T11" fmla="*/ 0 h 104"/>
                  <a:gd name="T12" fmla="*/ 17 w 42"/>
                  <a:gd name="T13" fmla="*/ 18 h 104"/>
                  <a:gd name="T14" fmla="*/ 4 w 42"/>
                  <a:gd name="T15" fmla="*/ 59 h 104"/>
                  <a:gd name="T16" fmla="*/ 0 w 42"/>
                  <a:gd name="T17" fmla="*/ 97 h 104"/>
                  <a:gd name="T18" fmla="*/ 0 w 42"/>
                  <a:gd name="T1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104">
                    <a:moveTo>
                      <a:pt x="0" y="104"/>
                    </a:moveTo>
                    <a:lnTo>
                      <a:pt x="13" y="97"/>
                    </a:lnTo>
                    <a:lnTo>
                      <a:pt x="30" y="67"/>
                    </a:lnTo>
                    <a:lnTo>
                      <a:pt x="42" y="37"/>
                    </a:lnTo>
                    <a:lnTo>
                      <a:pt x="42" y="18"/>
                    </a:lnTo>
                    <a:lnTo>
                      <a:pt x="34" y="0"/>
                    </a:lnTo>
                    <a:lnTo>
                      <a:pt x="17" y="18"/>
                    </a:lnTo>
                    <a:lnTo>
                      <a:pt x="4" y="59"/>
                    </a:lnTo>
                    <a:lnTo>
                      <a:pt x="0" y="97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7" name="Freeform 353"/>
              <p:cNvSpPr>
                <a:spLocks/>
              </p:cNvSpPr>
              <p:nvPr/>
            </p:nvSpPr>
            <p:spPr bwMode="auto">
              <a:xfrm>
                <a:off x="511" y="3718"/>
                <a:ext cx="67" cy="94"/>
              </a:xfrm>
              <a:custGeom>
                <a:avLst/>
                <a:gdLst>
                  <a:gd name="T0" fmla="*/ 67 w 67"/>
                  <a:gd name="T1" fmla="*/ 0 h 94"/>
                  <a:gd name="T2" fmla="*/ 54 w 67"/>
                  <a:gd name="T3" fmla="*/ 4 h 94"/>
                  <a:gd name="T4" fmla="*/ 25 w 67"/>
                  <a:gd name="T5" fmla="*/ 30 h 94"/>
                  <a:gd name="T6" fmla="*/ 4 w 67"/>
                  <a:gd name="T7" fmla="*/ 56 h 94"/>
                  <a:gd name="T8" fmla="*/ 0 w 67"/>
                  <a:gd name="T9" fmla="*/ 75 h 94"/>
                  <a:gd name="T10" fmla="*/ 0 w 67"/>
                  <a:gd name="T11" fmla="*/ 94 h 94"/>
                  <a:gd name="T12" fmla="*/ 21 w 67"/>
                  <a:gd name="T13" fmla="*/ 79 h 94"/>
                  <a:gd name="T14" fmla="*/ 46 w 67"/>
                  <a:gd name="T15" fmla="*/ 41 h 94"/>
                  <a:gd name="T16" fmla="*/ 67 w 67"/>
                  <a:gd name="T17" fmla="*/ 8 h 94"/>
                  <a:gd name="T18" fmla="*/ 67 w 67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94">
                    <a:moveTo>
                      <a:pt x="67" y="0"/>
                    </a:moveTo>
                    <a:lnTo>
                      <a:pt x="54" y="4"/>
                    </a:lnTo>
                    <a:lnTo>
                      <a:pt x="25" y="30"/>
                    </a:lnTo>
                    <a:lnTo>
                      <a:pt x="4" y="56"/>
                    </a:lnTo>
                    <a:lnTo>
                      <a:pt x="0" y="75"/>
                    </a:lnTo>
                    <a:lnTo>
                      <a:pt x="0" y="94"/>
                    </a:lnTo>
                    <a:lnTo>
                      <a:pt x="21" y="79"/>
                    </a:lnTo>
                    <a:lnTo>
                      <a:pt x="46" y="41"/>
                    </a:lnTo>
                    <a:lnTo>
                      <a:pt x="67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8" name="Freeform 354"/>
              <p:cNvSpPr>
                <a:spLocks/>
              </p:cNvSpPr>
              <p:nvPr/>
            </p:nvSpPr>
            <p:spPr bwMode="auto">
              <a:xfrm>
                <a:off x="570" y="3655"/>
                <a:ext cx="54" cy="74"/>
              </a:xfrm>
              <a:custGeom>
                <a:avLst/>
                <a:gdLst>
                  <a:gd name="T0" fmla="*/ 46 w 54"/>
                  <a:gd name="T1" fmla="*/ 45 h 74"/>
                  <a:gd name="T2" fmla="*/ 54 w 54"/>
                  <a:gd name="T3" fmla="*/ 15 h 74"/>
                  <a:gd name="T4" fmla="*/ 54 w 54"/>
                  <a:gd name="T5" fmla="*/ 3 h 74"/>
                  <a:gd name="T6" fmla="*/ 50 w 54"/>
                  <a:gd name="T7" fmla="*/ 0 h 74"/>
                  <a:gd name="T8" fmla="*/ 41 w 54"/>
                  <a:gd name="T9" fmla="*/ 0 h 74"/>
                  <a:gd name="T10" fmla="*/ 33 w 54"/>
                  <a:gd name="T11" fmla="*/ 3 h 74"/>
                  <a:gd name="T12" fmla="*/ 20 w 54"/>
                  <a:gd name="T13" fmla="*/ 15 h 74"/>
                  <a:gd name="T14" fmla="*/ 12 w 54"/>
                  <a:gd name="T15" fmla="*/ 30 h 74"/>
                  <a:gd name="T16" fmla="*/ 0 w 54"/>
                  <a:gd name="T17" fmla="*/ 56 h 74"/>
                  <a:gd name="T18" fmla="*/ 0 w 54"/>
                  <a:gd name="T19" fmla="*/ 67 h 74"/>
                  <a:gd name="T20" fmla="*/ 4 w 54"/>
                  <a:gd name="T21" fmla="*/ 74 h 74"/>
                  <a:gd name="T22" fmla="*/ 12 w 54"/>
                  <a:gd name="T23" fmla="*/ 74 h 74"/>
                  <a:gd name="T24" fmla="*/ 25 w 54"/>
                  <a:gd name="T25" fmla="*/ 67 h 74"/>
                  <a:gd name="T26" fmla="*/ 33 w 54"/>
                  <a:gd name="T27" fmla="*/ 59 h 74"/>
                  <a:gd name="T28" fmla="*/ 46 w 54"/>
                  <a:gd name="T29" fmla="*/ 4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74">
                    <a:moveTo>
                      <a:pt x="46" y="45"/>
                    </a:moveTo>
                    <a:lnTo>
                      <a:pt x="54" y="15"/>
                    </a:lnTo>
                    <a:lnTo>
                      <a:pt x="54" y="3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3" y="3"/>
                    </a:lnTo>
                    <a:lnTo>
                      <a:pt x="20" y="15"/>
                    </a:lnTo>
                    <a:lnTo>
                      <a:pt x="12" y="30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4" y="74"/>
                    </a:lnTo>
                    <a:lnTo>
                      <a:pt x="12" y="74"/>
                    </a:lnTo>
                    <a:lnTo>
                      <a:pt x="25" y="67"/>
                    </a:lnTo>
                    <a:lnTo>
                      <a:pt x="33" y="59"/>
                    </a:lnTo>
                    <a:lnTo>
                      <a:pt x="46" y="45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9" name="Freeform 355"/>
              <p:cNvSpPr>
                <a:spLocks/>
              </p:cNvSpPr>
              <p:nvPr/>
            </p:nvSpPr>
            <p:spPr bwMode="auto">
              <a:xfrm>
                <a:off x="624" y="3595"/>
                <a:ext cx="46" cy="63"/>
              </a:xfrm>
              <a:custGeom>
                <a:avLst/>
                <a:gdLst>
                  <a:gd name="T0" fmla="*/ 0 w 46"/>
                  <a:gd name="T1" fmla="*/ 60 h 63"/>
                  <a:gd name="T2" fmla="*/ 4 w 46"/>
                  <a:gd name="T3" fmla="*/ 63 h 63"/>
                  <a:gd name="T4" fmla="*/ 13 w 46"/>
                  <a:gd name="T5" fmla="*/ 60 h 63"/>
                  <a:gd name="T6" fmla="*/ 38 w 46"/>
                  <a:gd name="T7" fmla="*/ 37 h 63"/>
                  <a:gd name="T8" fmla="*/ 42 w 46"/>
                  <a:gd name="T9" fmla="*/ 26 h 63"/>
                  <a:gd name="T10" fmla="*/ 46 w 46"/>
                  <a:gd name="T11" fmla="*/ 11 h 63"/>
                  <a:gd name="T12" fmla="*/ 42 w 46"/>
                  <a:gd name="T13" fmla="*/ 0 h 63"/>
                  <a:gd name="T14" fmla="*/ 42 w 46"/>
                  <a:gd name="T15" fmla="*/ 0 h 63"/>
                  <a:gd name="T16" fmla="*/ 13 w 46"/>
                  <a:gd name="T17" fmla="*/ 26 h 63"/>
                  <a:gd name="T18" fmla="*/ 0 w 46"/>
                  <a:gd name="T19" fmla="*/ 60 h 63"/>
                  <a:gd name="T20" fmla="*/ 0 w 46"/>
                  <a:gd name="T21" fmla="*/ 6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63">
                    <a:moveTo>
                      <a:pt x="0" y="60"/>
                    </a:moveTo>
                    <a:lnTo>
                      <a:pt x="4" y="63"/>
                    </a:lnTo>
                    <a:lnTo>
                      <a:pt x="13" y="60"/>
                    </a:lnTo>
                    <a:lnTo>
                      <a:pt x="38" y="37"/>
                    </a:lnTo>
                    <a:lnTo>
                      <a:pt x="42" y="26"/>
                    </a:lnTo>
                    <a:lnTo>
                      <a:pt x="46" y="1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13" y="26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0" name="Freeform 356"/>
              <p:cNvSpPr>
                <a:spLocks/>
              </p:cNvSpPr>
              <p:nvPr/>
            </p:nvSpPr>
            <p:spPr bwMode="auto">
              <a:xfrm>
                <a:off x="586" y="3707"/>
                <a:ext cx="9" cy="11"/>
              </a:xfrm>
              <a:custGeom>
                <a:avLst/>
                <a:gdLst>
                  <a:gd name="T0" fmla="*/ 9 w 9"/>
                  <a:gd name="T1" fmla="*/ 7 h 11"/>
                  <a:gd name="T2" fmla="*/ 4 w 9"/>
                  <a:gd name="T3" fmla="*/ 0 h 11"/>
                  <a:gd name="T4" fmla="*/ 0 w 9"/>
                  <a:gd name="T5" fmla="*/ 7 h 11"/>
                  <a:gd name="T6" fmla="*/ 4 w 9"/>
                  <a:gd name="T7" fmla="*/ 11 h 11"/>
                  <a:gd name="T8" fmla="*/ 9 w 9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9" y="7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4" y="11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1" name="Freeform 357"/>
              <p:cNvSpPr>
                <a:spLocks/>
              </p:cNvSpPr>
              <p:nvPr/>
            </p:nvSpPr>
            <p:spPr bwMode="auto">
              <a:xfrm>
                <a:off x="578" y="3707"/>
                <a:ext cx="4" cy="11"/>
              </a:xfrm>
              <a:custGeom>
                <a:avLst/>
                <a:gdLst>
                  <a:gd name="T0" fmla="*/ 4 w 4"/>
                  <a:gd name="T1" fmla="*/ 7 h 11"/>
                  <a:gd name="T2" fmla="*/ 4 w 4"/>
                  <a:gd name="T3" fmla="*/ 0 h 11"/>
                  <a:gd name="T4" fmla="*/ 0 w 4"/>
                  <a:gd name="T5" fmla="*/ 7 h 11"/>
                  <a:gd name="T6" fmla="*/ 0 w 4"/>
                  <a:gd name="T7" fmla="*/ 11 h 11"/>
                  <a:gd name="T8" fmla="*/ 4 w 4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7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2" name="Freeform 358"/>
              <p:cNvSpPr>
                <a:spLocks/>
              </p:cNvSpPr>
              <p:nvPr/>
            </p:nvSpPr>
            <p:spPr bwMode="auto">
              <a:xfrm>
                <a:off x="599" y="3696"/>
                <a:ext cx="4" cy="11"/>
              </a:xfrm>
              <a:custGeom>
                <a:avLst/>
                <a:gdLst>
                  <a:gd name="T0" fmla="*/ 4 w 4"/>
                  <a:gd name="T1" fmla="*/ 7 h 11"/>
                  <a:gd name="T2" fmla="*/ 4 w 4"/>
                  <a:gd name="T3" fmla="*/ 0 h 11"/>
                  <a:gd name="T4" fmla="*/ 0 w 4"/>
                  <a:gd name="T5" fmla="*/ 4 h 11"/>
                  <a:gd name="T6" fmla="*/ 0 w 4"/>
                  <a:gd name="T7" fmla="*/ 11 h 11"/>
                  <a:gd name="T8" fmla="*/ 4 w 4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7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3" name="Freeform 359"/>
              <p:cNvSpPr>
                <a:spLocks/>
              </p:cNvSpPr>
              <p:nvPr/>
            </p:nvSpPr>
            <p:spPr bwMode="auto">
              <a:xfrm>
                <a:off x="582" y="3692"/>
                <a:ext cx="4" cy="11"/>
              </a:xfrm>
              <a:custGeom>
                <a:avLst/>
                <a:gdLst>
                  <a:gd name="T0" fmla="*/ 4 w 4"/>
                  <a:gd name="T1" fmla="*/ 8 h 11"/>
                  <a:gd name="T2" fmla="*/ 4 w 4"/>
                  <a:gd name="T3" fmla="*/ 0 h 11"/>
                  <a:gd name="T4" fmla="*/ 0 w 4"/>
                  <a:gd name="T5" fmla="*/ 4 h 11"/>
                  <a:gd name="T6" fmla="*/ 0 w 4"/>
                  <a:gd name="T7" fmla="*/ 11 h 11"/>
                  <a:gd name="T8" fmla="*/ 4 w 4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8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4" name="Freeform 360"/>
              <p:cNvSpPr>
                <a:spLocks/>
              </p:cNvSpPr>
              <p:nvPr/>
            </p:nvSpPr>
            <p:spPr bwMode="auto">
              <a:xfrm>
                <a:off x="607" y="3685"/>
                <a:ext cx="4" cy="11"/>
              </a:xfrm>
              <a:custGeom>
                <a:avLst/>
                <a:gdLst>
                  <a:gd name="T0" fmla="*/ 4 w 4"/>
                  <a:gd name="T1" fmla="*/ 3 h 11"/>
                  <a:gd name="T2" fmla="*/ 0 w 4"/>
                  <a:gd name="T3" fmla="*/ 0 h 11"/>
                  <a:gd name="T4" fmla="*/ 0 w 4"/>
                  <a:gd name="T5" fmla="*/ 3 h 11"/>
                  <a:gd name="T6" fmla="*/ 4 w 4"/>
                  <a:gd name="T7" fmla="*/ 11 h 11"/>
                  <a:gd name="T8" fmla="*/ 4 w 4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1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5" name="Freeform 361"/>
              <p:cNvSpPr>
                <a:spLocks/>
              </p:cNvSpPr>
              <p:nvPr/>
            </p:nvSpPr>
            <p:spPr bwMode="auto">
              <a:xfrm>
                <a:off x="590" y="3677"/>
                <a:ext cx="5" cy="11"/>
              </a:xfrm>
              <a:custGeom>
                <a:avLst/>
                <a:gdLst>
                  <a:gd name="T0" fmla="*/ 5 w 5"/>
                  <a:gd name="T1" fmla="*/ 4 h 11"/>
                  <a:gd name="T2" fmla="*/ 0 w 5"/>
                  <a:gd name="T3" fmla="*/ 0 h 11"/>
                  <a:gd name="T4" fmla="*/ 0 w 5"/>
                  <a:gd name="T5" fmla="*/ 8 h 11"/>
                  <a:gd name="T6" fmla="*/ 5 w 5"/>
                  <a:gd name="T7" fmla="*/ 11 h 11"/>
                  <a:gd name="T8" fmla="*/ 5 w 5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5" y="4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" y="1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6" name="Freeform 362"/>
              <p:cNvSpPr>
                <a:spLocks/>
              </p:cNvSpPr>
              <p:nvPr/>
            </p:nvSpPr>
            <p:spPr bwMode="auto">
              <a:xfrm>
                <a:off x="607" y="3673"/>
                <a:ext cx="13" cy="4"/>
              </a:xfrm>
              <a:custGeom>
                <a:avLst/>
                <a:gdLst>
                  <a:gd name="T0" fmla="*/ 9 w 13"/>
                  <a:gd name="T1" fmla="*/ 4 h 4"/>
                  <a:gd name="T2" fmla="*/ 13 w 13"/>
                  <a:gd name="T3" fmla="*/ 0 h 4"/>
                  <a:gd name="T4" fmla="*/ 4 w 13"/>
                  <a:gd name="T5" fmla="*/ 0 h 4"/>
                  <a:gd name="T6" fmla="*/ 0 w 13"/>
                  <a:gd name="T7" fmla="*/ 4 h 4"/>
                  <a:gd name="T8" fmla="*/ 9 w 1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9" y="4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7" name="Freeform 363"/>
              <p:cNvSpPr>
                <a:spLocks/>
              </p:cNvSpPr>
              <p:nvPr/>
            </p:nvSpPr>
            <p:spPr bwMode="auto">
              <a:xfrm>
                <a:off x="607" y="3658"/>
                <a:ext cx="9" cy="12"/>
              </a:xfrm>
              <a:custGeom>
                <a:avLst/>
                <a:gdLst>
                  <a:gd name="T0" fmla="*/ 9 w 9"/>
                  <a:gd name="T1" fmla="*/ 8 h 12"/>
                  <a:gd name="T2" fmla="*/ 9 w 9"/>
                  <a:gd name="T3" fmla="*/ 0 h 12"/>
                  <a:gd name="T4" fmla="*/ 0 w 9"/>
                  <a:gd name="T5" fmla="*/ 4 h 12"/>
                  <a:gd name="T6" fmla="*/ 4 w 9"/>
                  <a:gd name="T7" fmla="*/ 12 h 12"/>
                  <a:gd name="T8" fmla="*/ 9 w 9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9" y="8"/>
                    </a:moveTo>
                    <a:lnTo>
                      <a:pt x="9" y="0"/>
                    </a:lnTo>
                    <a:lnTo>
                      <a:pt x="0" y="4"/>
                    </a:lnTo>
                    <a:lnTo>
                      <a:pt x="4" y="12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8" name="Freeform 364"/>
              <p:cNvSpPr>
                <a:spLocks/>
              </p:cNvSpPr>
              <p:nvPr/>
            </p:nvSpPr>
            <p:spPr bwMode="auto">
              <a:xfrm>
                <a:off x="595" y="3670"/>
                <a:ext cx="8" cy="7"/>
              </a:xfrm>
              <a:custGeom>
                <a:avLst/>
                <a:gdLst>
                  <a:gd name="T0" fmla="*/ 8 w 8"/>
                  <a:gd name="T1" fmla="*/ 3 h 7"/>
                  <a:gd name="T2" fmla="*/ 8 w 8"/>
                  <a:gd name="T3" fmla="*/ 0 h 7"/>
                  <a:gd name="T4" fmla="*/ 4 w 8"/>
                  <a:gd name="T5" fmla="*/ 0 h 7"/>
                  <a:gd name="T6" fmla="*/ 0 w 8"/>
                  <a:gd name="T7" fmla="*/ 7 h 7"/>
                  <a:gd name="T8" fmla="*/ 8 w 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3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9" name="Freeform 365"/>
              <p:cNvSpPr>
                <a:spLocks/>
              </p:cNvSpPr>
              <p:nvPr/>
            </p:nvSpPr>
            <p:spPr bwMode="auto">
              <a:xfrm>
                <a:off x="561" y="3726"/>
                <a:ext cx="25" cy="108"/>
              </a:xfrm>
              <a:custGeom>
                <a:avLst/>
                <a:gdLst>
                  <a:gd name="T0" fmla="*/ 25 w 25"/>
                  <a:gd name="T1" fmla="*/ 0 h 108"/>
                  <a:gd name="T2" fmla="*/ 21 w 25"/>
                  <a:gd name="T3" fmla="*/ 11 h 108"/>
                  <a:gd name="T4" fmla="*/ 25 w 25"/>
                  <a:gd name="T5" fmla="*/ 63 h 108"/>
                  <a:gd name="T6" fmla="*/ 21 w 25"/>
                  <a:gd name="T7" fmla="*/ 86 h 108"/>
                  <a:gd name="T8" fmla="*/ 13 w 25"/>
                  <a:gd name="T9" fmla="*/ 108 h 108"/>
                  <a:gd name="T10" fmla="*/ 0 w 25"/>
                  <a:gd name="T11" fmla="*/ 86 h 108"/>
                  <a:gd name="T12" fmla="*/ 0 w 25"/>
                  <a:gd name="T13" fmla="*/ 56 h 108"/>
                  <a:gd name="T14" fmla="*/ 13 w 25"/>
                  <a:gd name="T15" fmla="*/ 3 h 108"/>
                  <a:gd name="T16" fmla="*/ 25 w 25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8">
                    <a:moveTo>
                      <a:pt x="25" y="0"/>
                    </a:moveTo>
                    <a:lnTo>
                      <a:pt x="21" y="11"/>
                    </a:lnTo>
                    <a:lnTo>
                      <a:pt x="25" y="63"/>
                    </a:lnTo>
                    <a:lnTo>
                      <a:pt x="21" y="86"/>
                    </a:lnTo>
                    <a:lnTo>
                      <a:pt x="13" y="108"/>
                    </a:lnTo>
                    <a:lnTo>
                      <a:pt x="0" y="86"/>
                    </a:lnTo>
                    <a:lnTo>
                      <a:pt x="0" y="56"/>
                    </a:lnTo>
                    <a:lnTo>
                      <a:pt x="1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0" name="Freeform 366"/>
              <p:cNvSpPr>
                <a:spLocks/>
              </p:cNvSpPr>
              <p:nvPr/>
            </p:nvSpPr>
            <p:spPr bwMode="auto">
              <a:xfrm>
                <a:off x="624" y="3606"/>
                <a:ext cx="109" cy="67"/>
              </a:xfrm>
              <a:custGeom>
                <a:avLst/>
                <a:gdLst>
                  <a:gd name="T0" fmla="*/ 71 w 109"/>
                  <a:gd name="T1" fmla="*/ 15 h 67"/>
                  <a:gd name="T2" fmla="*/ 8 w 109"/>
                  <a:gd name="T3" fmla="*/ 49 h 67"/>
                  <a:gd name="T4" fmla="*/ 0 w 109"/>
                  <a:gd name="T5" fmla="*/ 60 h 67"/>
                  <a:gd name="T6" fmla="*/ 4 w 109"/>
                  <a:gd name="T7" fmla="*/ 67 h 67"/>
                  <a:gd name="T8" fmla="*/ 25 w 109"/>
                  <a:gd name="T9" fmla="*/ 67 h 67"/>
                  <a:gd name="T10" fmla="*/ 46 w 109"/>
                  <a:gd name="T11" fmla="*/ 64 h 67"/>
                  <a:gd name="T12" fmla="*/ 67 w 109"/>
                  <a:gd name="T13" fmla="*/ 56 h 67"/>
                  <a:gd name="T14" fmla="*/ 84 w 109"/>
                  <a:gd name="T15" fmla="*/ 45 h 67"/>
                  <a:gd name="T16" fmla="*/ 96 w 109"/>
                  <a:gd name="T17" fmla="*/ 26 h 67"/>
                  <a:gd name="T18" fmla="*/ 109 w 109"/>
                  <a:gd name="T19" fmla="*/ 4 h 67"/>
                  <a:gd name="T20" fmla="*/ 105 w 109"/>
                  <a:gd name="T21" fmla="*/ 0 h 67"/>
                  <a:gd name="T22" fmla="*/ 71 w 109"/>
                  <a:gd name="T23" fmla="*/ 1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67">
                    <a:moveTo>
                      <a:pt x="71" y="15"/>
                    </a:moveTo>
                    <a:lnTo>
                      <a:pt x="8" y="49"/>
                    </a:lnTo>
                    <a:lnTo>
                      <a:pt x="0" y="60"/>
                    </a:lnTo>
                    <a:lnTo>
                      <a:pt x="4" y="67"/>
                    </a:lnTo>
                    <a:lnTo>
                      <a:pt x="25" y="67"/>
                    </a:lnTo>
                    <a:lnTo>
                      <a:pt x="46" y="64"/>
                    </a:lnTo>
                    <a:lnTo>
                      <a:pt x="67" y="56"/>
                    </a:lnTo>
                    <a:lnTo>
                      <a:pt x="84" y="45"/>
                    </a:lnTo>
                    <a:lnTo>
                      <a:pt x="96" y="26"/>
                    </a:lnTo>
                    <a:lnTo>
                      <a:pt x="109" y="4"/>
                    </a:lnTo>
                    <a:lnTo>
                      <a:pt x="105" y="0"/>
                    </a:lnTo>
                    <a:lnTo>
                      <a:pt x="71" y="1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1" name="Freeform 367"/>
              <p:cNvSpPr>
                <a:spLocks/>
              </p:cNvSpPr>
              <p:nvPr/>
            </p:nvSpPr>
            <p:spPr bwMode="auto">
              <a:xfrm>
                <a:off x="586" y="3718"/>
                <a:ext cx="80" cy="90"/>
              </a:xfrm>
              <a:custGeom>
                <a:avLst/>
                <a:gdLst>
                  <a:gd name="T0" fmla="*/ 80 w 80"/>
                  <a:gd name="T1" fmla="*/ 86 h 90"/>
                  <a:gd name="T2" fmla="*/ 63 w 80"/>
                  <a:gd name="T3" fmla="*/ 49 h 90"/>
                  <a:gd name="T4" fmla="*/ 25 w 80"/>
                  <a:gd name="T5" fmla="*/ 11 h 90"/>
                  <a:gd name="T6" fmla="*/ 4 w 80"/>
                  <a:gd name="T7" fmla="*/ 0 h 90"/>
                  <a:gd name="T8" fmla="*/ 0 w 80"/>
                  <a:gd name="T9" fmla="*/ 8 h 90"/>
                  <a:gd name="T10" fmla="*/ 0 w 80"/>
                  <a:gd name="T11" fmla="*/ 19 h 90"/>
                  <a:gd name="T12" fmla="*/ 13 w 80"/>
                  <a:gd name="T13" fmla="*/ 41 h 90"/>
                  <a:gd name="T14" fmla="*/ 34 w 80"/>
                  <a:gd name="T15" fmla="*/ 67 h 90"/>
                  <a:gd name="T16" fmla="*/ 42 w 80"/>
                  <a:gd name="T17" fmla="*/ 79 h 90"/>
                  <a:gd name="T18" fmla="*/ 59 w 80"/>
                  <a:gd name="T19" fmla="*/ 90 h 90"/>
                  <a:gd name="T20" fmla="*/ 76 w 80"/>
                  <a:gd name="T21" fmla="*/ 90 h 90"/>
                  <a:gd name="T22" fmla="*/ 80 w 80"/>
                  <a:gd name="T23" fmla="*/ 8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90">
                    <a:moveTo>
                      <a:pt x="80" y="86"/>
                    </a:moveTo>
                    <a:lnTo>
                      <a:pt x="63" y="49"/>
                    </a:lnTo>
                    <a:lnTo>
                      <a:pt x="25" y="11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0" y="19"/>
                    </a:lnTo>
                    <a:lnTo>
                      <a:pt x="13" y="41"/>
                    </a:lnTo>
                    <a:lnTo>
                      <a:pt x="34" y="67"/>
                    </a:lnTo>
                    <a:lnTo>
                      <a:pt x="42" y="79"/>
                    </a:lnTo>
                    <a:lnTo>
                      <a:pt x="59" y="90"/>
                    </a:lnTo>
                    <a:lnTo>
                      <a:pt x="76" y="90"/>
                    </a:lnTo>
                    <a:lnTo>
                      <a:pt x="80" y="8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2" name="Freeform 368"/>
              <p:cNvSpPr>
                <a:spLocks/>
              </p:cNvSpPr>
              <p:nvPr/>
            </p:nvSpPr>
            <p:spPr bwMode="auto">
              <a:xfrm>
                <a:off x="595" y="3707"/>
                <a:ext cx="109" cy="60"/>
              </a:xfrm>
              <a:custGeom>
                <a:avLst/>
                <a:gdLst>
                  <a:gd name="T0" fmla="*/ 0 w 109"/>
                  <a:gd name="T1" fmla="*/ 11 h 60"/>
                  <a:gd name="T2" fmla="*/ 33 w 109"/>
                  <a:gd name="T3" fmla="*/ 37 h 60"/>
                  <a:gd name="T4" fmla="*/ 83 w 109"/>
                  <a:gd name="T5" fmla="*/ 56 h 60"/>
                  <a:gd name="T6" fmla="*/ 109 w 109"/>
                  <a:gd name="T7" fmla="*/ 60 h 60"/>
                  <a:gd name="T8" fmla="*/ 109 w 109"/>
                  <a:gd name="T9" fmla="*/ 52 h 60"/>
                  <a:gd name="T10" fmla="*/ 104 w 109"/>
                  <a:gd name="T11" fmla="*/ 45 h 60"/>
                  <a:gd name="T12" fmla="*/ 83 w 109"/>
                  <a:gd name="T13" fmla="*/ 26 h 60"/>
                  <a:gd name="T14" fmla="*/ 54 w 109"/>
                  <a:gd name="T15" fmla="*/ 7 h 60"/>
                  <a:gd name="T16" fmla="*/ 16 w 109"/>
                  <a:gd name="T17" fmla="*/ 0 h 60"/>
                  <a:gd name="T18" fmla="*/ 4 w 109"/>
                  <a:gd name="T19" fmla="*/ 4 h 60"/>
                  <a:gd name="T20" fmla="*/ 0 w 109"/>
                  <a:gd name="T21" fmla="*/ 1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60">
                    <a:moveTo>
                      <a:pt x="0" y="11"/>
                    </a:moveTo>
                    <a:lnTo>
                      <a:pt x="33" y="37"/>
                    </a:lnTo>
                    <a:lnTo>
                      <a:pt x="83" y="56"/>
                    </a:lnTo>
                    <a:lnTo>
                      <a:pt x="109" y="60"/>
                    </a:lnTo>
                    <a:lnTo>
                      <a:pt x="109" y="52"/>
                    </a:lnTo>
                    <a:lnTo>
                      <a:pt x="104" y="45"/>
                    </a:lnTo>
                    <a:lnTo>
                      <a:pt x="83" y="26"/>
                    </a:lnTo>
                    <a:lnTo>
                      <a:pt x="54" y="7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3" name="Freeform 369"/>
              <p:cNvSpPr>
                <a:spLocks/>
              </p:cNvSpPr>
              <p:nvPr/>
            </p:nvSpPr>
            <p:spPr bwMode="auto">
              <a:xfrm>
                <a:off x="620" y="3670"/>
                <a:ext cx="121" cy="37"/>
              </a:xfrm>
              <a:custGeom>
                <a:avLst/>
                <a:gdLst>
                  <a:gd name="T0" fmla="*/ 121 w 121"/>
                  <a:gd name="T1" fmla="*/ 18 h 37"/>
                  <a:gd name="T2" fmla="*/ 79 w 121"/>
                  <a:gd name="T3" fmla="*/ 3 h 37"/>
                  <a:gd name="T4" fmla="*/ 25 w 121"/>
                  <a:gd name="T5" fmla="*/ 0 h 37"/>
                  <a:gd name="T6" fmla="*/ 0 w 121"/>
                  <a:gd name="T7" fmla="*/ 3 h 37"/>
                  <a:gd name="T8" fmla="*/ 4 w 121"/>
                  <a:gd name="T9" fmla="*/ 11 h 37"/>
                  <a:gd name="T10" fmla="*/ 12 w 121"/>
                  <a:gd name="T11" fmla="*/ 18 h 37"/>
                  <a:gd name="T12" fmla="*/ 38 w 121"/>
                  <a:gd name="T13" fmla="*/ 30 h 37"/>
                  <a:gd name="T14" fmla="*/ 75 w 121"/>
                  <a:gd name="T15" fmla="*/ 37 h 37"/>
                  <a:gd name="T16" fmla="*/ 109 w 121"/>
                  <a:gd name="T17" fmla="*/ 33 h 37"/>
                  <a:gd name="T18" fmla="*/ 121 w 121"/>
                  <a:gd name="T19" fmla="*/ 26 h 37"/>
                  <a:gd name="T20" fmla="*/ 121 w 121"/>
                  <a:gd name="T21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1" h="37">
                    <a:moveTo>
                      <a:pt x="121" y="18"/>
                    </a:moveTo>
                    <a:lnTo>
                      <a:pt x="79" y="3"/>
                    </a:lnTo>
                    <a:lnTo>
                      <a:pt x="25" y="0"/>
                    </a:lnTo>
                    <a:lnTo>
                      <a:pt x="0" y="3"/>
                    </a:lnTo>
                    <a:lnTo>
                      <a:pt x="4" y="11"/>
                    </a:lnTo>
                    <a:lnTo>
                      <a:pt x="12" y="18"/>
                    </a:lnTo>
                    <a:lnTo>
                      <a:pt x="38" y="30"/>
                    </a:lnTo>
                    <a:lnTo>
                      <a:pt x="75" y="37"/>
                    </a:lnTo>
                    <a:lnTo>
                      <a:pt x="109" y="33"/>
                    </a:lnTo>
                    <a:lnTo>
                      <a:pt x="121" y="26"/>
                    </a:lnTo>
                    <a:lnTo>
                      <a:pt x="121" y="1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4" name="Freeform 370"/>
              <p:cNvSpPr>
                <a:spLocks/>
              </p:cNvSpPr>
              <p:nvPr/>
            </p:nvSpPr>
            <p:spPr bwMode="auto">
              <a:xfrm>
                <a:off x="611" y="3692"/>
                <a:ext cx="118" cy="49"/>
              </a:xfrm>
              <a:custGeom>
                <a:avLst/>
                <a:gdLst>
                  <a:gd name="T0" fmla="*/ 0 w 118"/>
                  <a:gd name="T1" fmla="*/ 11 h 49"/>
                  <a:gd name="T2" fmla="*/ 38 w 118"/>
                  <a:gd name="T3" fmla="*/ 30 h 49"/>
                  <a:gd name="T4" fmla="*/ 93 w 118"/>
                  <a:gd name="T5" fmla="*/ 49 h 49"/>
                  <a:gd name="T6" fmla="*/ 118 w 118"/>
                  <a:gd name="T7" fmla="*/ 49 h 49"/>
                  <a:gd name="T8" fmla="*/ 114 w 118"/>
                  <a:gd name="T9" fmla="*/ 41 h 49"/>
                  <a:gd name="T10" fmla="*/ 109 w 118"/>
                  <a:gd name="T11" fmla="*/ 30 h 49"/>
                  <a:gd name="T12" fmla="*/ 84 w 118"/>
                  <a:gd name="T13" fmla="*/ 15 h 49"/>
                  <a:gd name="T14" fmla="*/ 55 w 118"/>
                  <a:gd name="T15" fmla="*/ 0 h 49"/>
                  <a:gd name="T16" fmla="*/ 17 w 118"/>
                  <a:gd name="T17" fmla="*/ 0 h 49"/>
                  <a:gd name="T18" fmla="*/ 5 w 118"/>
                  <a:gd name="T19" fmla="*/ 4 h 49"/>
                  <a:gd name="T20" fmla="*/ 0 w 118"/>
                  <a:gd name="T21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49">
                    <a:moveTo>
                      <a:pt x="0" y="11"/>
                    </a:moveTo>
                    <a:lnTo>
                      <a:pt x="38" y="30"/>
                    </a:lnTo>
                    <a:lnTo>
                      <a:pt x="93" y="49"/>
                    </a:lnTo>
                    <a:lnTo>
                      <a:pt x="118" y="49"/>
                    </a:lnTo>
                    <a:lnTo>
                      <a:pt x="114" y="41"/>
                    </a:lnTo>
                    <a:lnTo>
                      <a:pt x="109" y="30"/>
                    </a:lnTo>
                    <a:lnTo>
                      <a:pt x="84" y="15"/>
                    </a:lnTo>
                    <a:lnTo>
                      <a:pt x="55" y="0"/>
                    </a:lnTo>
                    <a:lnTo>
                      <a:pt x="17" y="0"/>
                    </a:lnTo>
                    <a:lnTo>
                      <a:pt x="5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5" name="Line 371"/>
              <p:cNvSpPr>
                <a:spLocks noChangeShapeType="1"/>
              </p:cNvSpPr>
              <p:nvPr/>
            </p:nvSpPr>
            <p:spPr bwMode="auto">
              <a:xfrm>
                <a:off x="2605" y="3524"/>
                <a:ext cx="155" cy="112"/>
              </a:xfrm>
              <a:prstGeom prst="line">
                <a:avLst/>
              </a:pr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6" name="Freeform 372"/>
              <p:cNvSpPr>
                <a:spLocks/>
              </p:cNvSpPr>
              <p:nvPr/>
            </p:nvSpPr>
            <p:spPr bwMode="auto">
              <a:xfrm>
                <a:off x="2743" y="3580"/>
                <a:ext cx="163" cy="101"/>
              </a:xfrm>
              <a:custGeom>
                <a:avLst/>
                <a:gdLst>
                  <a:gd name="T0" fmla="*/ 0 w 163"/>
                  <a:gd name="T1" fmla="*/ 0 h 101"/>
                  <a:gd name="T2" fmla="*/ 8 w 163"/>
                  <a:gd name="T3" fmla="*/ 4 h 101"/>
                  <a:gd name="T4" fmla="*/ 29 w 163"/>
                  <a:gd name="T5" fmla="*/ 15 h 101"/>
                  <a:gd name="T6" fmla="*/ 80 w 163"/>
                  <a:gd name="T7" fmla="*/ 49 h 101"/>
                  <a:gd name="T8" fmla="*/ 138 w 163"/>
                  <a:gd name="T9" fmla="*/ 86 h 101"/>
                  <a:gd name="T10" fmla="*/ 155 w 163"/>
                  <a:gd name="T11" fmla="*/ 97 h 101"/>
                  <a:gd name="T12" fmla="*/ 163 w 163"/>
                  <a:gd name="T13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101">
                    <a:moveTo>
                      <a:pt x="0" y="0"/>
                    </a:moveTo>
                    <a:lnTo>
                      <a:pt x="8" y="4"/>
                    </a:lnTo>
                    <a:lnTo>
                      <a:pt x="29" y="15"/>
                    </a:lnTo>
                    <a:lnTo>
                      <a:pt x="80" y="49"/>
                    </a:lnTo>
                    <a:lnTo>
                      <a:pt x="138" y="86"/>
                    </a:lnTo>
                    <a:lnTo>
                      <a:pt x="155" y="97"/>
                    </a:lnTo>
                    <a:lnTo>
                      <a:pt x="163" y="101"/>
                    </a:lnTo>
                  </a:path>
                </a:pathLst>
              </a:custGeom>
              <a:noFill/>
              <a:ln w="63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7" name="Freeform 373"/>
              <p:cNvSpPr>
                <a:spLocks/>
              </p:cNvSpPr>
              <p:nvPr/>
            </p:nvSpPr>
            <p:spPr bwMode="auto">
              <a:xfrm>
                <a:off x="2580" y="3554"/>
                <a:ext cx="134" cy="67"/>
              </a:xfrm>
              <a:custGeom>
                <a:avLst/>
                <a:gdLst>
                  <a:gd name="T0" fmla="*/ 0 w 134"/>
                  <a:gd name="T1" fmla="*/ 0 h 67"/>
                  <a:gd name="T2" fmla="*/ 8 w 134"/>
                  <a:gd name="T3" fmla="*/ 4 h 67"/>
                  <a:gd name="T4" fmla="*/ 25 w 134"/>
                  <a:gd name="T5" fmla="*/ 15 h 67"/>
                  <a:gd name="T6" fmla="*/ 71 w 134"/>
                  <a:gd name="T7" fmla="*/ 34 h 67"/>
                  <a:gd name="T8" fmla="*/ 113 w 134"/>
                  <a:gd name="T9" fmla="*/ 56 h 67"/>
                  <a:gd name="T10" fmla="*/ 125 w 134"/>
                  <a:gd name="T11" fmla="*/ 63 h 67"/>
                  <a:gd name="T12" fmla="*/ 134 w 134"/>
                  <a:gd name="T1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7">
                    <a:moveTo>
                      <a:pt x="0" y="0"/>
                    </a:moveTo>
                    <a:lnTo>
                      <a:pt x="8" y="4"/>
                    </a:lnTo>
                    <a:lnTo>
                      <a:pt x="25" y="15"/>
                    </a:lnTo>
                    <a:lnTo>
                      <a:pt x="71" y="34"/>
                    </a:lnTo>
                    <a:lnTo>
                      <a:pt x="113" y="56"/>
                    </a:lnTo>
                    <a:lnTo>
                      <a:pt x="125" y="63"/>
                    </a:lnTo>
                    <a:lnTo>
                      <a:pt x="134" y="67"/>
                    </a:lnTo>
                  </a:path>
                </a:pathLst>
              </a:custGeom>
              <a:noFill/>
              <a:ln w="63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8" name="Line 374"/>
              <p:cNvSpPr>
                <a:spLocks noChangeShapeType="1"/>
              </p:cNvSpPr>
              <p:nvPr/>
            </p:nvSpPr>
            <p:spPr bwMode="auto">
              <a:xfrm>
                <a:off x="2693" y="3655"/>
                <a:ext cx="138" cy="7"/>
              </a:xfrm>
              <a:prstGeom prst="line">
                <a:avLst/>
              </a:prstGeom>
              <a:noFill/>
              <a:ln w="6350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9" name="Freeform 375"/>
              <p:cNvSpPr>
                <a:spLocks/>
              </p:cNvSpPr>
              <p:nvPr/>
            </p:nvSpPr>
            <p:spPr bwMode="auto">
              <a:xfrm>
                <a:off x="2605" y="3595"/>
                <a:ext cx="992" cy="187"/>
              </a:xfrm>
              <a:custGeom>
                <a:avLst/>
                <a:gdLst>
                  <a:gd name="T0" fmla="*/ 0 w 992"/>
                  <a:gd name="T1" fmla="*/ 0 h 187"/>
                  <a:gd name="T2" fmla="*/ 8 w 992"/>
                  <a:gd name="T3" fmla="*/ 4 h 187"/>
                  <a:gd name="T4" fmla="*/ 29 w 992"/>
                  <a:gd name="T5" fmla="*/ 7 h 187"/>
                  <a:gd name="T6" fmla="*/ 54 w 992"/>
                  <a:gd name="T7" fmla="*/ 15 h 187"/>
                  <a:gd name="T8" fmla="*/ 88 w 992"/>
                  <a:gd name="T9" fmla="*/ 22 h 187"/>
                  <a:gd name="T10" fmla="*/ 176 w 992"/>
                  <a:gd name="T11" fmla="*/ 49 h 187"/>
                  <a:gd name="T12" fmla="*/ 268 w 992"/>
                  <a:gd name="T13" fmla="*/ 78 h 187"/>
                  <a:gd name="T14" fmla="*/ 360 w 992"/>
                  <a:gd name="T15" fmla="*/ 108 h 187"/>
                  <a:gd name="T16" fmla="*/ 402 w 992"/>
                  <a:gd name="T17" fmla="*/ 119 h 187"/>
                  <a:gd name="T18" fmla="*/ 440 w 992"/>
                  <a:gd name="T19" fmla="*/ 131 h 187"/>
                  <a:gd name="T20" fmla="*/ 473 w 992"/>
                  <a:gd name="T21" fmla="*/ 142 h 187"/>
                  <a:gd name="T22" fmla="*/ 498 w 992"/>
                  <a:gd name="T23" fmla="*/ 149 h 187"/>
                  <a:gd name="T24" fmla="*/ 515 w 992"/>
                  <a:gd name="T25" fmla="*/ 153 h 187"/>
                  <a:gd name="T26" fmla="*/ 519 w 992"/>
                  <a:gd name="T27" fmla="*/ 157 h 187"/>
                  <a:gd name="T28" fmla="*/ 586 w 992"/>
                  <a:gd name="T29" fmla="*/ 168 h 187"/>
                  <a:gd name="T30" fmla="*/ 649 w 992"/>
                  <a:gd name="T31" fmla="*/ 175 h 187"/>
                  <a:gd name="T32" fmla="*/ 703 w 992"/>
                  <a:gd name="T33" fmla="*/ 183 h 187"/>
                  <a:gd name="T34" fmla="*/ 750 w 992"/>
                  <a:gd name="T35" fmla="*/ 183 h 187"/>
                  <a:gd name="T36" fmla="*/ 796 w 992"/>
                  <a:gd name="T37" fmla="*/ 187 h 187"/>
                  <a:gd name="T38" fmla="*/ 833 w 992"/>
                  <a:gd name="T39" fmla="*/ 187 h 187"/>
                  <a:gd name="T40" fmla="*/ 867 w 992"/>
                  <a:gd name="T41" fmla="*/ 187 h 187"/>
                  <a:gd name="T42" fmla="*/ 896 w 992"/>
                  <a:gd name="T43" fmla="*/ 183 h 187"/>
                  <a:gd name="T44" fmla="*/ 942 w 992"/>
                  <a:gd name="T45" fmla="*/ 179 h 187"/>
                  <a:gd name="T46" fmla="*/ 971 w 992"/>
                  <a:gd name="T47" fmla="*/ 172 h 187"/>
                  <a:gd name="T48" fmla="*/ 988 w 992"/>
                  <a:gd name="T49" fmla="*/ 164 h 187"/>
                  <a:gd name="T50" fmla="*/ 992 w 992"/>
                  <a:gd name="T51" fmla="*/ 16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92" h="187">
                    <a:moveTo>
                      <a:pt x="0" y="0"/>
                    </a:moveTo>
                    <a:lnTo>
                      <a:pt x="8" y="4"/>
                    </a:lnTo>
                    <a:lnTo>
                      <a:pt x="29" y="7"/>
                    </a:lnTo>
                    <a:lnTo>
                      <a:pt x="54" y="15"/>
                    </a:lnTo>
                    <a:lnTo>
                      <a:pt x="88" y="22"/>
                    </a:lnTo>
                    <a:lnTo>
                      <a:pt x="176" y="49"/>
                    </a:lnTo>
                    <a:lnTo>
                      <a:pt x="268" y="78"/>
                    </a:lnTo>
                    <a:lnTo>
                      <a:pt x="360" y="108"/>
                    </a:lnTo>
                    <a:lnTo>
                      <a:pt x="402" y="119"/>
                    </a:lnTo>
                    <a:lnTo>
                      <a:pt x="440" y="131"/>
                    </a:lnTo>
                    <a:lnTo>
                      <a:pt x="473" y="142"/>
                    </a:lnTo>
                    <a:lnTo>
                      <a:pt x="498" y="149"/>
                    </a:lnTo>
                    <a:lnTo>
                      <a:pt x="515" y="153"/>
                    </a:lnTo>
                    <a:lnTo>
                      <a:pt x="519" y="157"/>
                    </a:lnTo>
                    <a:lnTo>
                      <a:pt x="586" y="168"/>
                    </a:lnTo>
                    <a:lnTo>
                      <a:pt x="649" y="175"/>
                    </a:lnTo>
                    <a:lnTo>
                      <a:pt x="703" y="183"/>
                    </a:lnTo>
                    <a:lnTo>
                      <a:pt x="750" y="183"/>
                    </a:lnTo>
                    <a:lnTo>
                      <a:pt x="796" y="187"/>
                    </a:lnTo>
                    <a:lnTo>
                      <a:pt x="833" y="187"/>
                    </a:lnTo>
                    <a:lnTo>
                      <a:pt x="867" y="187"/>
                    </a:lnTo>
                    <a:lnTo>
                      <a:pt x="896" y="183"/>
                    </a:lnTo>
                    <a:lnTo>
                      <a:pt x="942" y="179"/>
                    </a:lnTo>
                    <a:lnTo>
                      <a:pt x="971" y="172"/>
                    </a:lnTo>
                    <a:lnTo>
                      <a:pt x="988" y="164"/>
                    </a:lnTo>
                    <a:lnTo>
                      <a:pt x="992" y="161"/>
                    </a:lnTo>
                  </a:path>
                </a:pathLst>
              </a:custGeom>
              <a:noFill/>
              <a:ln w="6350">
                <a:solidFill>
                  <a:srgbClr val="40A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0" name="Freeform 376"/>
              <p:cNvSpPr>
                <a:spLocks/>
              </p:cNvSpPr>
              <p:nvPr/>
            </p:nvSpPr>
            <p:spPr bwMode="auto">
              <a:xfrm>
                <a:off x="2684" y="3644"/>
                <a:ext cx="21" cy="22"/>
              </a:xfrm>
              <a:custGeom>
                <a:avLst/>
                <a:gdLst>
                  <a:gd name="T0" fmla="*/ 21 w 21"/>
                  <a:gd name="T1" fmla="*/ 3 h 22"/>
                  <a:gd name="T2" fmla="*/ 13 w 21"/>
                  <a:gd name="T3" fmla="*/ 0 h 22"/>
                  <a:gd name="T4" fmla="*/ 0 w 21"/>
                  <a:gd name="T5" fmla="*/ 0 h 22"/>
                  <a:gd name="T6" fmla="*/ 0 w 21"/>
                  <a:gd name="T7" fmla="*/ 7 h 22"/>
                  <a:gd name="T8" fmla="*/ 0 w 21"/>
                  <a:gd name="T9" fmla="*/ 18 h 22"/>
                  <a:gd name="T10" fmla="*/ 9 w 21"/>
                  <a:gd name="T11" fmla="*/ 22 h 22"/>
                  <a:gd name="T12" fmla="*/ 17 w 21"/>
                  <a:gd name="T13" fmla="*/ 22 h 22"/>
                  <a:gd name="T14" fmla="*/ 21 w 21"/>
                  <a:gd name="T15" fmla="*/ 14 h 22"/>
                  <a:gd name="T16" fmla="*/ 21 w 21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2">
                    <a:moveTo>
                      <a:pt x="21" y="3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8"/>
                    </a:lnTo>
                    <a:lnTo>
                      <a:pt x="9" y="22"/>
                    </a:lnTo>
                    <a:lnTo>
                      <a:pt x="17" y="22"/>
                    </a:lnTo>
                    <a:lnTo>
                      <a:pt x="21" y="14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B7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1" name="Freeform 377"/>
              <p:cNvSpPr>
                <a:spLocks/>
              </p:cNvSpPr>
              <p:nvPr/>
            </p:nvSpPr>
            <p:spPr bwMode="auto">
              <a:xfrm>
                <a:off x="2597" y="3584"/>
                <a:ext cx="25" cy="26"/>
              </a:xfrm>
              <a:custGeom>
                <a:avLst/>
                <a:gdLst>
                  <a:gd name="T0" fmla="*/ 20 w 25"/>
                  <a:gd name="T1" fmla="*/ 7 h 26"/>
                  <a:gd name="T2" fmla="*/ 12 w 25"/>
                  <a:gd name="T3" fmla="*/ 0 h 26"/>
                  <a:gd name="T4" fmla="*/ 4 w 25"/>
                  <a:gd name="T5" fmla="*/ 0 h 26"/>
                  <a:gd name="T6" fmla="*/ 0 w 25"/>
                  <a:gd name="T7" fmla="*/ 7 h 26"/>
                  <a:gd name="T8" fmla="*/ 0 w 25"/>
                  <a:gd name="T9" fmla="*/ 18 h 26"/>
                  <a:gd name="T10" fmla="*/ 8 w 25"/>
                  <a:gd name="T11" fmla="*/ 26 h 26"/>
                  <a:gd name="T12" fmla="*/ 16 w 25"/>
                  <a:gd name="T13" fmla="*/ 26 h 26"/>
                  <a:gd name="T14" fmla="*/ 25 w 25"/>
                  <a:gd name="T15" fmla="*/ 15 h 26"/>
                  <a:gd name="T16" fmla="*/ 20 w 25"/>
                  <a:gd name="T17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20" y="7"/>
                    </a:moveTo>
                    <a:lnTo>
                      <a:pt x="12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8"/>
                    </a:lnTo>
                    <a:lnTo>
                      <a:pt x="8" y="26"/>
                    </a:lnTo>
                    <a:lnTo>
                      <a:pt x="16" y="26"/>
                    </a:lnTo>
                    <a:lnTo>
                      <a:pt x="25" y="15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B7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2" name="Freeform 378"/>
              <p:cNvSpPr>
                <a:spLocks/>
              </p:cNvSpPr>
              <p:nvPr/>
            </p:nvSpPr>
            <p:spPr bwMode="auto">
              <a:xfrm>
                <a:off x="2563" y="3550"/>
                <a:ext cx="25" cy="26"/>
              </a:xfrm>
              <a:custGeom>
                <a:avLst/>
                <a:gdLst>
                  <a:gd name="T0" fmla="*/ 25 w 25"/>
                  <a:gd name="T1" fmla="*/ 8 h 26"/>
                  <a:gd name="T2" fmla="*/ 17 w 25"/>
                  <a:gd name="T3" fmla="*/ 0 h 26"/>
                  <a:gd name="T4" fmla="*/ 8 w 25"/>
                  <a:gd name="T5" fmla="*/ 0 h 26"/>
                  <a:gd name="T6" fmla="*/ 0 w 25"/>
                  <a:gd name="T7" fmla="*/ 11 h 26"/>
                  <a:gd name="T8" fmla="*/ 4 w 25"/>
                  <a:gd name="T9" fmla="*/ 19 h 26"/>
                  <a:gd name="T10" fmla="*/ 13 w 25"/>
                  <a:gd name="T11" fmla="*/ 26 h 26"/>
                  <a:gd name="T12" fmla="*/ 21 w 25"/>
                  <a:gd name="T13" fmla="*/ 26 h 26"/>
                  <a:gd name="T14" fmla="*/ 25 w 25"/>
                  <a:gd name="T15" fmla="*/ 19 h 26"/>
                  <a:gd name="T16" fmla="*/ 25 w 25"/>
                  <a:gd name="T17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25" y="8"/>
                    </a:moveTo>
                    <a:lnTo>
                      <a:pt x="17" y="0"/>
                    </a:lnTo>
                    <a:lnTo>
                      <a:pt x="8" y="0"/>
                    </a:lnTo>
                    <a:lnTo>
                      <a:pt x="0" y="11"/>
                    </a:lnTo>
                    <a:lnTo>
                      <a:pt x="4" y="19"/>
                    </a:lnTo>
                    <a:lnTo>
                      <a:pt x="13" y="26"/>
                    </a:lnTo>
                    <a:lnTo>
                      <a:pt x="21" y="26"/>
                    </a:lnTo>
                    <a:lnTo>
                      <a:pt x="25" y="19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B7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3" name="Freeform 379"/>
              <p:cNvSpPr>
                <a:spLocks/>
              </p:cNvSpPr>
              <p:nvPr/>
            </p:nvSpPr>
            <p:spPr bwMode="auto">
              <a:xfrm>
                <a:off x="2592" y="3513"/>
                <a:ext cx="25" cy="26"/>
              </a:xfrm>
              <a:custGeom>
                <a:avLst/>
                <a:gdLst>
                  <a:gd name="T0" fmla="*/ 25 w 25"/>
                  <a:gd name="T1" fmla="*/ 7 h 26"/>
                  <a:gd name="T2" fmla="*/ 17 w 25"/>
                  <a:gd name="T3" fmla="*/ 0 h 26"/>
                  <a:gd name="T4" fmla="*/ 5 w 25"/>
                  <a:gd name="T5" fmla="*/ 0 h 26"/>
                  <a:gd name="T6" fmla="*/ 0 w 25"/>
                  <a:gd name="T7" fmla="*/ 7 h 26"/>
                  <a:gd name="T8" fmla="*/ 5 w 25"/>
                  <a:gd name="T9" fmla="*/ 19 h 26"/>
                  <a:gd name="T10" fmla="*/ 13 w 25"/>
                  <a:gd name="T11" fmla="*/ 26 h 26"/>
                  <a:gd name="T12" fmla="*/ 21 w 25"/>
                  <a:gd name="T13" fmla="*/ 26 h 26"/>
                  <a:gd name="T14" fmla="*/ 25 w 25"/>
                  <a:gd name="T15" fmla="*/ 15 h 26"/>
                  <a:gd name="T16" fmla="*/ 25 w 25"/>
                  <a:gd name="T17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25" y="7"/>
                    </a:moveTo>
                    <a:lnTo>
                      <a:pt x="17" y="0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5" y="19"/>
                    </a:lnTo>
                    <a:lnTo>
                      <a:pt x="13" y="26"/>
                    </a:lnTo>
                    <a:lnTo>
                      <a:pt x="21" y="26"/>
                    </a:lnTo>
                    <a:lnTo>
                      <a:pt x="25" y="15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7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4" name="Freeform 380"/>
              <p:cNvSpPr>
                <a:spLocks/>
              </p:cNvSpPr>
              <p:nvPr/>
            </p:nvSpPr>
            <p:spPr bwMode="auto">
              <a:xfrm>
                <a:off x="2722" y="3565"/>
                <a:ext cx="25" cy="23"/>
              </a:xfrm>
              <a:custGeom>
                <a:avLst/>
                <a:gdLst>
                  <a:gd name="T0" fmla="*/ 25 w 25"/>
                  <a:gd name="T1" fmla="*/ 4 h 23"/>
                  <a:gd name="T2" fmla="*/ 17 w 25"/>
                  <a:gd name="T3" fmla="*/ 0 h 23"/>
                  <a:gd name="T4" fmla="*/ 4 w 25"/>
                  <a:gd name="T5" fmla="*/ 0 h 23"/>
                  <a:gd name="T6" fmla="*/ 0 w 25"/>
                  <a:gd name="T7" fmla="*/ 8 h 23"/>
                  <a:gd name="T8" fmla="*/ 4 w 25"/>
                  <a:gd name="T9" fmla="*/ 19 h 23"/>
                  <a:gd name="T10" fmla="*/ 13 w 25"/>
                  <a:gd name="T11" fmla="*/ 23 h 23"/>
                  <a:gd name="T12" fmla="*/ 21 w 25"/>
                  <a:gd name="T13" fmla="*/ 23 h 23"/>
                  <a:gd name="T14" fmla="*/ 25 w 25"/>
                  <a:gd name="T15" fmla="*/ 15 h 23"/>
                  <a:gd name="T16" fmla="*/ 25 w 25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3">
                    <a:moveTo>
                      <a:pt x="25" y="4"/>
                    </a:moveTo>
                    <a:lnTo>
                      <a:pt x="17" y="0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4" y="19"/>
                    </a:lnTo>
                    <a:lnTo>
                      <a:pt x="13" y="23"/>
                    </a:lnTo>
                    <a:lnTo>
                      <a:pt x="21" y="23"/>
                    </a:lnTo>
                    <a:lnTo>
                      <a:pt x="25" y="15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B7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5" name="Freeform 381"/>
              <p:cNvSpPr>
                <a:spLocks/>
              </p:cNvSpPr>
              <p:nvPr/>
            </p:nvSpPr>
            <p:spPr bwMode="auto">
              <a:xfrm>
                <a:off x="3463" y="3815"/>
                <a:ext cx="134" cy="30"/>
              </a:xfrm>
              <a:custGeom>
                <a:avLst/>
                <a:gdLst>
                  <a:gd name="T0" fmla="*/ 0 w 134"/>
                  <a:gd name="T1" fmla="*/ 0 h 30"/>
                  <a:gd name="T2" fmla="*/ 13 w 134"/>
                  <a:gd name="T3" fmla="*/ 4 h 30"/>
                  <a:gd name="T4" fmla="*/ 76 w 134"/>
                  <a:gd name="T5" fmla="*/ 4 h 30"/>
                  <a:gd name="T6" fmla="*/ 105 w 134"/>
                  <a:gd name="T7" fmla="*/ 8 h 30"/>
                  <a:gd name="T8" fmla="*/ 134 w 134"/>
                  <a:gd name="T9" fmla="*/ 19 h 30"/>
                  <a:gd name="T10" fmla="*/ 101 w 134"/>
                  <a:gd name="T11" fmla="*/ 30 h 30"/>
                  <a:gd name="T12" fmla="*/ 67 w 134"/>
                  <a:gd name="T13" fmla="*/ 30 h 30"/>
                  <a:gd name="T14" fmla="*/ 0 w 134"/>
                  <a:gd name="T15" fmla="*/ 11 h 30"/>
                  <a:gd name="T16" fmla="*/ 0 w 134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30">
                    <a:moveTo>
                      <a:pt x="0" y="0"/>
                    </a:moveTo>
                    <a:lnTo>
                      <a:pt x="13" y="4"/>
                    </a:lnTo>
                    <a:lnTo>
                      <a:pt x="76" y="4"/>
                    </a:lnTo>
                    <a:lnTo>
                      <a:pt x="105" y="8"/>
                    </a:lnTo>
                    <a:lnTo>
                      <a:pt x="134" y="19"/>
                    </a:lnTo>
                    <a:lnTo>
                      <a:pt x="101" y="30"/>
                    </a:lnTo>
                    <a:lnTo>
                      <a:pt x="67" y="30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6" name="Freeform 382"/>
              <p:cNvSpPr>
                <a:spLocks/>
              </p:cNvSpPr>
              <p:nvPr/>
            </p:nvSpPr>
            <p:spPr bwMode="auto">
              <a:xfrm>
                <a:off x="3463" y="3830"/>
                <a:ext cx="130" cy="67"/>
              </a:xfrm>
              <a:custGeom>
                <a:avLst/>
                <a:gdLst>
                  <a:gd name="T0" fmla="*/ 42 w 130"/>
                  <a:gd name="T1" fmla="*/ 11 h 67"/>
                  <a:gd name="T2" fmla="*/ 118 w 130"/>
                  <a:gd name="T3" fmla="*/ 41 h 67"/>
                  <a:gd name="T4" fmla="*/ 130 w 130"/>
                  <a:gd name="T5" fmla="*/ 52 h 67"/>
                  <a:gd name="T6" fmla="*/ 130 w 130"/>
                  <a:gd name="T7" fmla="*/ 60 h 67"/>
                  <a:gd name="T8" fmla="*/ 126 w 130"/>
                  <a:gd name="T9" fmla="*/ 64 h 67"/>
                  <a:gd name="T10" fmla="*/ 105 w 130"/>
                  <a:gd name="T11" fmla="*/ 67 h 67"/>
                  <a:gd name="T12" fmla="*/ 80 w 130"/>
                  <a:gd name="T13" fmla="*/ 60 h 67"/>
                  <a:gd name="T14" fmla="*/ 55 w 130"/>
                  <a:gd name="T15" fmla="*/ 56 h 67"/>
                  <a:gd name="T16" fmla="*/ 38 w 130"/>
                  <a:gd name="T17" fmla="*/ 45 h 67"/>
                  <a:gd name="T18" fmla="*/ 17 w 130"/>
                  <a:gd name="T19" fmla="*/ 26 h 67"/>
                  <a:gd name="T20" fmla="*/ 0 w 130"/>
                  <a:gd name="T21" fmla="*/ 0 h 67"/>
                  <a:gd name="T22" fmla="*/ 5 w 130"/>
                  <a:gd name="T23" fmla="*/ 0 h 67"/>
                  <a:gd name="T24" fmla="*/ 42 w 130"/>
                  <a:gd name="T25" fmla="*/ 1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67">
                    <a:moveTo>
                      <a:pt x="42" y="11"/>
                    </a:moveTo>
                    <a:lnTo>
                      <a:pt x="118" y="41"/>
                    </a:lnTo>
                    <a:lnTo>
                      <a:pt x="130" y="52"/>
                    </a:lnTo>
                    <a:lnTo>
                      <a:pt x="130" y="60"/>
                    </a:lnTo>
                    <a:lnTo>
                      <a:pt x="126" y="64"/>
                    </a:lnTo>
                    <a:lnTo>
                      <a:pt x="105" y="67"/>
                    </a:lnTo>
                    <a:lnTo>
                      <a:pt x="80" y="60"/>
                    </a:lnTo>
                    <a:lnTo>
                      <a:pt x="55" y="56"/>
                    </a:lnTo>
                    <a:lnTo>
                      <a:pt x="38" y="45"/>
                    </a:lnTo>
                    <a:lnTo>
                      <a:pt x="17" y="2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7" name="Freeform 383"/>
              <p:cNvSpPr>
                <a:spLocks/>
              </p:cNvSpPr>
              <p:nvPr/>
            </p:nvSpPr>
            <p:spPr bwMode="auto">
              <a:xfrm>
                <a:off x="3459" y="3763"/>
                <a:ext cx="126" cy="60"/>
              </a:xfrm>
              <a:custGeom>
                <a:avLst/>
                <a:gdLst>
                  <a:gd name="T0" fmla="*/ 0 w 126"/>
                  <a:gd name="T1" fmla="*/ 60 h 60"/>
                  <a:gd name="T2" fmla="*/ 50 w 126"/>
                  <a:gd name="T3" fmla="*/ 49 h 60"/>
                  <a:gd name="T4" fmla="*/ 105 w 126"/>
                  <a:gd name="T5" fmla="*/ 26 h 60"/>
                  <a:gd name="T6" fmla="*/ 126 w 126"/>
                  <a:gd name="T7" fmla="*/ 7 h 60"/>
                  <a:gd name="T8" fmla="*/ 117 w 126"/>
                  <a:gd name="T9" fmla="*/ 4 h 60"/>
                  <a:gd name="T10" fmla="*/ 105 w 126"/>
                  <a:gd name="T11" fmla="*/ 0 h 60"/>
                  <a:gd name="T12" fmla="*/ 71 w 126"/>
                  <a:gd name="T13" fmla="*/ 4 h 60"/>
                  <a:gd name="T14" fmla="*/ 34 w 126"/>
                  <a:gd name="T15" fmla="*/ 15 h 60"/>
                  <a:gd name="T16" fmla="*/ 17 w 126"/>
                  <a:gd name="T17" fmla="*/ 26 h 60"/>
                  <a:gd name="T18" fmla="*/ 4 w 126"/>
                  <a:gd name="T19" fmla="*/ 37 h 60"/>
                  <a:gd name="T20" fmla="*/ 0 w 126"/>
                  <a:gd name="T21" fmla="*/ 45 h 60"/>
                  <a:gd name="T22" fmla="*/ 0 w 126"/>
                  <a:gd name="T23" fmla="*/ 52 h 60"/>
                  <a:gd name="T24" fmla="*/ 0 w 126"/>
                  <a:gd name="T2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60">
                    <a:moveTo>
                      <a:pt x="0" y="60"/>
                    </a:moveTo>
                    <a:lnTo>
                      <a:pt x="50" y="49"/>
                    </a:lnTo>
                    <a:lnTo>
                      <a:pt x="105" y="26"/>
                    </a:lnTo>
                    <a:lnTo>
                      <a:pt x="126" y="7"/>
                    </a:lnTo>
                    <a:lnTo>
                      <a:pt x="117" y="4"/>
                    </a:lnTo>
                    <a:lnTo>
                      <a:pt x="105" y="0"/>
                    </a:lnTo>
                    <a:lnTo>
                      <a:pt x="71" y="4"/>
                    </a:lnTo>
                    <a:lnTo>
                      <a:pt x="34" y="15"/>
                    </a:lnTo>
                    <a:lnTo>
                      <a:pt x="17" y="26"/>
                    </a:lnTo>
                    <a:lnTo>
                      <a:pt x="4" y="37"/>
                    </a:lnTo>
                    <a:lnTo>
                      <a:pt x="0" y="45"/>
                    </a:lnTo>
                    <a:lnTo>
                      <a:pt x="0" y="5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8" name="Freeform 384"/>
              <p:cNvSpPr>
                <a:spLocks/>
              </p:cNvSpPr>
              <p:nvPr/>
            </p:nvSpPr>
            <p:spPr bwMode="auto">
              <a:xfrm>
                <a:off x="3447" y="3711"/>
                <a:ext cx="92" cy="97"/>
              </a:xfrm>
              <a:custGeom>
                <a:avLst/>
                <a:gdLst>
                  <a:gd name="T0" fmla="*/ 0 w 92"/>
                  <a:gd name="T1" fmla="*/ 89 h 97"/>
                  <a:gd name="T2" fmla="*/ 8 w 92"/>
                  <a:gd name="T3" fmla="*/ 82 h 97"/>
                  <a:gd name="T4" fmla="*/ 42 w 92"/>
                  <a:gd name="T5" fmla="*/ 33 h 97"/>
                  <a:gd name="T6" fmla="*/ 67 w 92"/>
                  <a:gd name="T7" fmla="*/ 15 h 97"/>
                  <a:gd name="T8" fmla="*/ 92 w 92"/>
                  <a:gd name="T9" fmla="*/ 0 h 97"/>
                  <a:gd name="T10" fmla="*/ 83 w 92"/>
                  <a:gd name="T11" fmla="*/ 30 h 97"/>
                  <a:gd name="T12" fmla="*/ 62 w 92"/>
                  <a:gd name="T13" fmla="*/ 56 h 97"/>
                  <a:gd name="T14" fmla="*/ 8 w 92"/>
                  <a:gd name="T15" fmla="*/ 97 h 97"/>
                  <a:gd name="T16" fmla="*/ 0 w 92"/>
                  <a:gd name="T17" fmla="*/ 8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7">
                    <a:moveTo>
                      <a:pt x="0" y="89"/>
                    </a:moveTo>
                    <a:lnTo>
                      <a:pt x="8" y="82"/>
                    </a:lnTo>
                    <a:lnTo>
                      <a:pt x="42" y="33"/>
                    </a:lnTo>
                    <a:lnTo>
                      <a:pt x="67" y="15"/>
                    </a:lnTo>
                    <a:lnTo>
                      <a:pt x="92" y="0"/>
                    </a:lnTo>
                    <a:lnTo>
                      <a:pt x="83" y="30"/>
                    </a:lnTo>
                    <a:lnTo>
                      <a:pt x="62" y="56"/>
                    </a:lnTo>
                    <a:lnTo>
                      <a:pt x="8" y="9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9" name="Freeform 385"/>
              <p:cNvSpPr>
                <a:spLocks/>
              </p:cNvSpPr>
              <p:nvPr/>
            </p:nvSpPr>
            <p:spPr bwMode="auto">
              <a:xfrm>
                <a:off x="3438" y="3685"/>
                <a:ext cx="71" cy="112"/>
              </a:xfrm>
              <a:custGeom>
                <a:avLst/>
                <a:gdLst>
                  <a:gd name="T0" fmla="*/ 34 w 71"/>
                  <a:gd name="T1" fmla="*/ 85 h 112"/>
                  <a:gd name="T2" fmla="*/ 71 w 71"/>
                  <a:gd name="T3" fmla="*/ 22 h 112"/>
                  <a:gd name="T4" fmla="*/ 71 w 71"/>
                  <a:gd name="T5" fmla="*/ 3 h 112"/>
                  <a:gd name="T6" fmla="*/ 63 w 71"/>
                  <a:gd name="T7" fmla="*/ 0 h 112"/>
                  <a:gd name="T8" fmla="*/ 42 w 71"/>
                  <a:gd name="T9" fmla="*/ 7 h 112"/>
                  <a:gd name="T10" fmla="*/ 25 w 71"/>
                  <a:gd name="T11" fmla="*/ 22 h 112"/>
                  <a:gd name="T12" fmla="*/ 13 w 71"/>
                  <a:gd name="T13" fmla="*/ 41 h 112"/>
                  <a:gd name="T14" fmla="*/ 4 w 71"/>
                  <a:gd name="T15" fmla="*/ 59 h 112"/>
                  <a:gd name="T16" fmla="*/ 0 w 71"/>
                  <a:gd name="T17" fmla="*/ 85 h 112"/>
                  <a:gd name="T18" fmla="*/ 4 w 71"/>
                  <a:gd name="T19" fmla="*/ 112 h 112"/>
                  <a:gd name="T20" fmla="*/ 9 w 71"/>
                  <a:gd name="T21" fmla="*/ 112 h 112"/>
                  <a:gd name="T22" fmla="*/ 34 w 71"/>
                  <a:gd name="T23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112">
                    <a:moveTo>
                      <a:pt x="34" y="85"/>
                    </a:moveTo>
                    <a:lnTo>
                      <a:pt x="71" y="22"/>
                    </a:lnTo>
                    <a:lnTo>
                      <a:pt x="71" y="3"/>
                    </a:lnTo>
                    <a:lnTo>
                      <a:pt x="63" y="0"/>
                    </a:lnTo>
                    <a:lnTo>
                      <a:pt x="42" y="7"/>
                    </a:lnTo>
                    <a:lnTo>
                      <a:pt x="25" y="22"/>
                    </a:lnTo>
                    <a:lnTo>
                      <a:pt x="13" y="41"/>
                    </a:lnTo>
                    <a:lnTo>
                      <a:pt x="4" y="59"/>
                    </a:lnTo>
                    <a:lnTo>
                      <a:pt x="0" y="85"/>
                    </a:lnTo>
                    <a:lnTo>
                      <a:pt x="4" y="112"/>
                    </a:lnTo>
                    <a:lnTo>
                      <a:pt x="9" y="112"/>
                    </a:lnTo>
                    <a:lnTo>
                      <a:pt x="34" y="8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0" name="Freeform 386"/>
              <p:cNvSpPr>
                <a:spLocks/>
              </p:cNvSpPr>
              <p:nvPr/>
            </p:nvSpPr>
            <p:spPr bwMode="auto">
              <a:xfrm>
                <a:off x="3463" y="3845"/>
                <a:ext cx="109" cy="82"/>
              </a:xfrm>
              <a:custGeom>
                <a:avLst/>
                <a:gdLst>
                  <a:gd name="T0" fmla="*/ 9 w 109"/>
                  <a:gd name="T1" fmla="*/ 0 h 82"/>
                  <a:gd name="T2" fmla="*/ 17 w 109"/>
                  <a:gd name="T3" fmla="*/ 11 h 82"/>
                  <a:gd name="T4" fmla="*/ 72 w 109"/>
                  <a:gd name="T5" fmla="*/ 41 h 82"/>
                  <a:gd name="T6" fmla="*/ 93 w 109"/>
                  <a:gd name="T7" fmla="*/ 60 h 82"/>
                  <a:gd name="T8" fmla="*/ 109 w 109"/>
                  <a:gd name="T9" fmla="*/ 82 h 82"/>
                  <a:gd name="T10" fmla="*/ 76 w 109"/>
                  <a:gd name="T11" fmla="*/ 75 h 82"/>
                  <a:gd name="T12" fmla="*/ 46 w 109"/>
                  <a:gd name="T13" fmla="*/ 56 h 82"/>
                  <a:gd name="T14" fmla="*/ 0 w 109"/>
                  <a:gd name="T15" fmla="*/ 11 h 82"/>
                  <a:gd name="T16" fmla="*/ 9 w 109"/>
                  <a:gd name="T1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" h="82">
                    <a:moveTo>
                      <a:pt x="9" y="0"/>
                    </a:moveTo>
                    <a:lnTo>
                      <a:pt x="17" y="11"/>
                    </a:lnTo>
                    <a:lnTo>
                      <a:pt x="72" y="41"/>
                    </a:lnTo>
                    <a:lnTo>
                      <a:pt x="93" y="60"/>
                    </a:lnTo>
                    <a:lnTo>
                      <a:pt x="109" y="82"/>
                    </a:lnTo>
                    <a:lnTo>
                      <a:pt x="76" y="75"/>
                    </a:lnTo>
                    <a:lnTo>
                      <a:pt x="46" y="56"/>
                    </a:lnTo>
                    <a:lnTo>
                      <a:pt x="0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1" name="Freeform 387"/>
              <p:cNvSpPr>
                <a:spLocks/>
              </p:cNvSpPr>
              <p:nvPr/>
            </p:nvSpPr>
            <p:spPr bwMode="auto">
              <a:xfrm>
                <a:off x="3463" y="3856"/>
                <a:ext cx="72" cy="105"/>
              </a:xfrm>
              <a:custGeom>
                <a:avLst/>
                <a:gdLst>
                  <a:gd name="T0" fmla="*/ 0 w 72"/>
                  <a:gd name="T1" fmla="*/ 0 h 105"/>
                  <a:gd name="T2" fmla="*/ 0 w 72"/>
                  <a:gd name="T3" fmla="*/ 15 h 105"/>
                  <a:gd name="T4" fmla="*/ 13 w 72"/>
                  <a:gd name="T5" fmla="*/ 53 h 105"/>
                  <a:gd name="T6" fmla="*/ 34 w 72"/>
                  <a:gd name="T7" fmla="*/ 86 h 105"/>
                  <a:gd name="T8" fmla="*/ 51 w 72"/>
                  <a:gd name="T9" fmla="*/ 97 h 105"/>
                  <a:gd name="T10" fmla="*/ 72 w 72"/>
                  <a:gd name="T11" fmla="*/ 105 h 105"/>
                  <a:gd name="T12" fmla="*/ 67 w 72"/>
                  <a:gd name="T13" fmla="*/ 79 h 105"/>
                  <a:gd name="T14" fmla="*/ 9 w 72"/>
                  <a:gd name="T15" fmla="*/ 8 h 105"/>
                  <a:gd name="T16" fmla="*/ 0 w 72"/>
                  <a:gd name="T1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05">
                    <a:moveTo>
                      <a:pt x="0" y="0"/>
                    </a:moveTo>
                    <a:lnTo>
                      <a:pt x="0" y="15"/>
                    </a:lnTo>
                    <a:lnTo>
                      <a:pt x="13" y="53"/>
                    </a:lnTo>
                    <a:lnTo>
                      <a:pt x="34" y="86"/>
                    </a:lnTo>
                    <a:lnTo>
                      <a:pt x="51" y="97"/>
                    </a:lnTo>
                    <a:lnTo>
                      <a:pt x="72" y="105"/>
                    </a:lnTo>
                    <a:lnTo>
                      <a:pt x="67" y="79"/>
                    </a:lnTo>
                    <a:lnTo>
                      <a:pt x="9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2" name="Freeform 388"/>
              <p:cNvSpPr>
                <a:spLocks/>
              </p:cNvSpPr>
              <p:nvPr/>
            </p:nvSpPr>
            <p:spPr bwMode="auto">
              <a:xfrm>
                <a:off x="3396" y="3681"/>
                <a:ext cx="46" cy="116"/>
              </a:xfrm>
              <a:custGeom>
                <a:avLst/>
                <a:gdLst>
                  <a:gd name="T0" fmla="*/ 38 w 46"/>
                  <a:gd name="T1" fmla="*/ 116 h 116"/>
                  <a:gd name="T2" fmla="*/ 46 w 46"/>
                  <a:gd name="T3" fmla="*/ 101 h 116"/>
                  <a:gd name="T4" fmla="*/ 42 w 46"/>
                  <a:gd name="T5" fmla="*/ 63 h 116"/>
                  <a:gd name="T6" fmla="*/ 34 w 46"/>
                  <a:gd name="T7" fmla="*/ 30 h 116"/>
                  <a:gd name="T8" fmla="*/ 17 w 46"/>
                  <a:gd name="T9" fmla="*/ 11 h 116"/>
                  <a:gd name="T10" fmla="*/ 0 w 46"/>
                  <a:gd name="T11" fmla="*/ 0 h 116"/>
                  <a:gd name="T12" fmla="*/ 0 w 46"/>
                  <a:gd name="T13" fmla="*/ 26 h 116"/>
                  <a:gd name="T14" fmla="*/ 13 w 46"/>
                  <a:gd name="T15" fmla="*/ 67 h 116"/>
                  <a:gd name="T16" fmla="*/ 34 w 46"/>
                  <a:gd name="T17" fmla="*/ 108 h 116"/>
                  <a:gd name="T18" fmla="*/ 38 w 46"/>
                  <a:gd name="T1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116">
                    <a:moveTo>
                      <a:pt x="38" y="116"/>
                    </a:moveTo>
                    <a:lnTo>
                      <a:pt x="46" y="101"/>
                    </a:lnTo>
                    <a:lnTo>
                      <a:pt x="42" y="63"/>
                    </a:lnTo>
                    <a:lnTo>
                      <a:pt x="34" y="30"/>
                    </a:lnTo>
                    <a:lnTo>
                      <a:pt x="17" y="11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3" y="67"/>
                    </a:lnTo>
                    <a:lnTo>
                      <a:pt x="34" y="108"/>
                    </a:lnTo>
                    <a:lnTo>
                      <a:pt x="38" y="11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3" name="Freeform 389"/>
              <p:cNvSpPr>
                <a:spLocks/>
              </p:cNvSpPr>
              <p:nvPr/>
            </p:nvSpPr>
            <p:spPr bwMode="auto">
              <a:xfrm>
                <a:off x="3417" y="3785"/>
                <a:ext cx="55" cy="90"/>
              </a:xfrm>
              <a:custGeom>
                <a:avLst/>
                <a:gdLst>
                  <a:gd name="T0" fmla="*/ 9 w 55"/>
                  <a:gd name="T1" fmla="*/ 53 h 90"/>
                  <a:gd name="T2" fmla="*/ 17 w 55"/>
                  <a:gd name="T3" fmla="*/ 68 h 90"/>
                  <a:gd name="T4" fmla="*/ 25 w 55"/>
                  <a:gd name="T5" fmla="*/ 83 h 90"/>
                  <a:gd name="T6" fmla="*/ 34 w 55"/>
                  <a:gd name="T7" fmla="*/ 90 h 90"/>
                  <a:gd name="T8" fmla="*/ 46 w 55"/>
                  <a:gd name="T9" fmla="*/ 90 h 90"/>
                  <a:gd name="T10" fmla="*/ 51 w 55"/>
                  <a:gd name="T11" fmla="*/ 83 h 90"/>
                  <a:gd name="T12" fmla="*/ 55 w 55"/>
                  <a:gd name="T13" fmla="*/ 71 h 90"/>
                  <a:gd name="T14" fmla="*/ 46 w 55"/>
                  <a:gd name="T15" fmla="*/ 41 h 90"/>
                  <a:gd name="T16" fmla="*/ 38 w 55"/>
                  <a:gd name="T17" fmla="*/ 23 h 90"/>
                  <a:gd name="T18" fmla="*/ 30 w 55"/>
                  <a:gd name="T19" fmla="*/ 12 h 90"/>
                  <a:gd name="T20" fmla="*/ 17 w 55"/>
                  <a:gd name="T21" fmla="*/ 0 h 90"/>
                  <a:gd name="T22" fmla="*/ 9 w 55"/>
                  <a:gd name="T23" fmla="*/ 0 h 90"/>
                  <a:gd name="T24" fmla="*/ 5 w 55"/>
                  <a:gd name="T25" fmla="*/ 8 h 90"/>
                  <a:gd name="T26" fmla="*/ 0 w 55"/>
                  <a:gd name="T27" fmla="*/ 19 h 90"/>
                  <a:gd name="T28" fmla="*/ 9 w 55"/>
                  <a:gd name="T29" fmla="*/ 5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90">
                    <a:moveTo>
                      <a:pt x="9" y="53"/>
                    </a:moveTo>
                    <a:lnTo>
                      <a:pt x="17" y="68"/>
                    </a:lnTo>
                    <a:lnTo>
                      <a:pt x="25" y="83"/>
                    </a:lnTo>
                    <a:lnTo>
                      <a:pt x="34" y="90"/>
                    </a:lnTo>
                    <a:lnTo>
                      <a:pt x="46" y="90"/>
                    </a:lnTo>
                    <a:lnTo>
                      <a:pt x="51" y="83"/>
                    </a:lnTo>
                    <a:lnTo>
                      <a:pt x="55" y="71"/>
                    </a:lnTo>
                    <a:lnTo>
                      <a:pt x="46" y="41"/>
                    </a:lnTo>
                    <a:lnTo>
                      <a:pt x="38" y="23"/>
                    </a:lnTo>
                    <a:lnTo>
                      <a:pt x="30" y="12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5" y="8"/>
                    </a:lnTo>
                    <a:lnTo>
                      <a:pt x="0" y="19"/>
                    </a:lnTo>
                    <a:lnTo>
                      <a:pt x="9" y="53"/>
                    </a:lnTo>
                    <a:close/>
                  </a:path>
                </a:pathLst>
              </a:custGeom>
              <a:solidFill>
                <a:srgbClr val="FF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4" name="Freeform 390"/>
              <p:cNvSpPr>
                <a:spLocks/>
              </p:cNvSpPr>
              <p:nvPr/>
            </p:nvSpPr>
            <p:spPr bwMode="auto">
              <a:xfrm>
                <a:off x="3375" y="3722"/>
                <a:ext cx="51" cy="75"/>
              </a:xfrm>
              <a:custGeom>
                <a:avLst/>
                <a:gdLst>
                  <a:gd name="T0" fmla="*/ 51 w 51"/>
                  <a:gd name="T1" fmla="*/ 60 h 75"/>
                  <a:gd name="T2" fmla="*/ 26 w 51"/>
                  <a:gd name="T3" fmla="*/ 19 h 75"/>
                  <a:gd name="T4" fmla="*/ 17 w 51"/>
                  <a:gd name="T5" fmla="*/ 7 h 75"/>
                  <a:gd name="T6" fmla="*/ 5 w 51"/>
                  <a:gd name="T7" fmla="*/ 0 h 75"/>
                  <a:gd name="T8" fmla="*/ 0 w 51"/>
                  <a:gd name="T9" fmla="*/ 4 h 75"/>
                  <a:gd name="T10" fmla="*/ 0 w 51"/>
                  <a:gd name="T11" fmla="*/ 7 h 75"/>
                  <a:gd name="T12" fmla="*/ 0 w 51"/>
                  <a:gd name="T13" fmla="*/ 37 h 75"/>
                  <a:gd name="T14" fmla="*/ 17 w 51"/>
                  <a:gd name="T15" fmla="*/ 63 h 75"/>
                  <a:gd name="T16" fmla="*/ 34 w 51"/>
                  <a:gd name="T17" fmla="*/ 75 h 75"/>
                  <a:gd name="T18" fmla="*/ 47 w 51"/>
                  <a:gd name="T19" fmla="*/ 63 h 75"/>
                  <a:gd name="T20" fmla="*/ 51 w 51"/>
                  <a:gd name="T21" fmla="*/ 6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75">
                    <a:moveTo>
                      <a:pt x="51" y="60"/>
                    </a:moveTo>
                    <a:lnTo>
                      <a:pt x="26" y="19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37"/>
                    </a:lnTo>
                    <a:lnTo>
                      <a:pt x="17" y="63"/>
                    </a:lnTo>
                    <a:lnTo>
                      <a:pt x="34" y="75"/>
                    </a:lnTo>
                    <a:lnTo>
                      <a:pt x="47" y="63"/>
                    </a:lnTo>
                    <a:lnTo>
                      <a:pt x="51" y="6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5" name="Freeform 391"/>
              <p:cNvSpPr>
                <a:spLocks/>
              </p:cNvSpPr>
              <p:nvPr/>
            </p:nvSpPr>
            <p:spPr bwMode="auto">
              <a:xfrm>
                <a:off x="3371" y="3782"/>
                <a:ext cx="51" cy="44"/>
              </a:xfrm>
              <a:custGeom>
                <a:avLst/>
                <a:gdLst>
                  <a:gd name="T0" fmla="*/ 46 w 51"/>
                  <a:gd name="T1" fmla="*/ 15 h 44"/>
                  <a:gd name="T2" fmla="*/ 25 w 51"/>
                  <a:gd name="T3" fmla="*/ 11 h 44"/>
                  <a:gd name="T4" fmla="*/ 13 w 51"/>
                  <a:gd name="T5" fmla="*/ 0 h 44"/>
                  <a:gd name="T6" fmla="*/ 4 w 51"/>
                  <a:gd name="T7" fmla="*/ 0 h 44"/>
                  <a:gd name="T8" fmla="*/ 0 w 51"/>
                  <a:gd name="T9" fmla="*/ 3 h 44"/>
                  <a:gd name="T10" fmla="*/ 9 w 51"/>
                  <a:gd name="T11" fmla="*/ 22 h 44"/>
                  <a:gd name="T12" fmla="*/ 17 w 51"/>
                  <a:gd name="T13" fmla="*/ 33 h 44"/>
                  <a:gd name="T14" fmla="*/ 25 w 51"/>
                  <a:gd name="T15" fmla="*/ 37 h 44"/>
                  <a:gd name="T16" fmla="*/ 34 w 51"/>
                  <a:gd name="T17" fmla="*/ 41 h 44"/>
                  <a:gd name="T18" fmla="*/ 46 w 51"/>
                  <a:gd name="T19" fmla="*/ 44 h 44"/>
                  <a:gd name="T20" fmla="*/ 51 w 51"/>
                  <a:gd name="T21" fmla="*/ 37 h 44"/>
                  <a:gd name="T22" fmla="*/ 46 w 51"/>
                  <a:gd name="T23" fmla="*/ 18 h 44"/>
                  <a:gd name="T24" fmla="*/ 46 w 51"/>
                  <a:gd name="T25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44">
                    <a:moveTo>
                      <a:pt x="46" y="15"/>
                    </a:moveTo>
                    <a:lnTo>
                      <a:pt x="25" y="11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9" y="22"/>
                    </a:lnTo>
                    <a:lnTo>
                      <a:pt x="17" y="33"/>
                    </a:lnTo>
                    <a:lnTo>
                      <a:pt x="25" y="37"/>
                    </a:lnTo>
                    <a:lnTo>
                      <a:pt x="34" y="41"/>
                    </a:lnTo>
                    <a:lnTo>
                      <a:pt x="46" y="44"/>
                    </a:lnTo>
                    <a:lnTo>
                      <a:pt x="51" y="37"/>
                    </a:lnTo>
                    <a:lnTo>
                      <a:pt x="46" y="18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6" name="Freeform 392"/>
              <p:cNvSpPr>
                <a:spLocks/>
              </p:cNvSpPr>
              <p:nvPr/>
            </p:nvSpPr>
            <p:spPr bwMode="auto">
              <a:xfrm>
                <a:off x="3384" y="3826"/>
                <a:ext cx="50" cy="38"/>
              </a:xfrm>
              <a:custGeom>
                <a:avLst/>
                <a:gdLst>
                  <a:gd name="T0" fmla="*/ 38 w 50"/>
                  <a:gd name="T1" fmla="*/ 0 h 38"/>
                  <a:gd name="T2" fmla="*/ 25 w 50"/>
                  <a:gd name="T3" fmla="*/ 4 h 38"/>
                  <a:gd name="T4" fmla="*/ 17 w 50"/>
                  <a:gd name="T5" fmla="*/ 12 h 38"/>
                  <a:gd name="T6" fmla="*/ 12 w 50"/>
                  <a:gd name="T7" fmla="*/ 15 h 38"/>
                  <a:gd name="T8" fmla="*/ 4 w 50"/>
                  <a:gd name="T9" fmla="*/ 23 h 38"/>
                  <a:gd name="T10" fmla="*/ 0 w 50"/>
                  <a:gd name="T11" fmla="*/ 34 h 38"/>
                  <a:gd name="T12" fmla="*/ 4 w 50"/>
                  <a:gd name="T13" fmla="*/ 38 h 38"/>
                  <a:gd name="T14" fmla="*/ 21 w 50"/>
                  <a:gd name="T15" fmla="*/ 38 h 38"/>
                  <a:gd name="T16" fmla="*/ 38 w 50"/>
                  <a:gd name="T17" fmla="*/ 38 h 38"/>
                  <a:gd name="T18" fmla="*/ 50 w 50"/>
                  <a:gd name="T19" fmla="*/ 30 h 38"/>
                  <a:gd name="T20" fmla="*/ 46 w 50"/>
                  <a:gd name="T21" fmla="*/ 19 h 38"/>
                  <a:gd name="T22" fmla="*/ 38 w 50"/>
                  <a:gd name="T23" fmla="*/ 4 h 38"/>
                  <a:gd name="T24" fmla="*/ 38 w 50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8">
                    <a:moveTo>
                      <a:pt x="38" y="0"/>
                    </a:moveTo>
                    <a:lnTo>
                      <a:pt x="25" y="4"/>
                    </a:lnTo>
                    <a:lnTo>
                      <a:pt x="17" y="12"/>
                    </a:lnTo>
                    <a:lnTo>
                      <a:pt x="12" y="15"/>
                    </a:lnTo>
                    <a:lnTo>
                      <a:pt x="4" y="23"/>
                    </a:lnTo>
                    <a:lnTo>
                      <a:pt x="0" y="34"/>
                    </a:lnTo>
                    <a:lnTo>
                      <a:pt x="4" y="38"/>
                    </a:lnTo>
                    <a:lnTo>
                      <a:pt x="21" y="38"/>
                    </a:lnTo>
                    <a:lnTo>
                      <a:pt x="38" y="38"/>
                    </a:lnTo>
                    <a:lnTo>
                      <a:pt x="50" y="30"/>
                    </a:lnTo>
                    <a:lnTo>
                      <a:pt x="46" y="19"/>
                    </a:lnTo>
                    <a:lnTo>
                      <a:pt x="38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7" name="Freeform 393"/>
              <p:cNvSpPr>
                <a:spLocks/>
              </p:cNvSpPr>
              <p:nvPr/>
            </p:nvSpPr>
            <p:spPr bwMode="auto">
              <a:xfrm>
                <a:off x="3417" y="3860"/>
                <a:ext cx="34" cy="41"/>
              </a:xfrm>
              <a:custGeom>
                <a:avLst/>
                <a:gdLst>
                  <a:gd name="T0" fmla="*/ 21 w 34"/>
                  <a:gd name="T1" fmla="*/ 0 h 41"/>
                  <a:gd name="T2" fmla="*/ 17 w 34"/>
                  <a:gd name="T3" fmla="*/ 0 h 41"/>
                  <a:gd name="T4" fmla="*/ 9 w 34"/>
                  <a:gd name="T5" fmla="*/ 8 h 41"/>
                  <a:gd name="T6" fmla="*/ 0 w 34"/>
                  <a:gd name="T7" fmla="*/ 26 h 41"/>
                  <a:gd name="T8" fmla="*/ 0 w 34"/>
                  <a:gd name="T9" fmla="*/ 41 h 41"/>
                  <a:gd name="T10" fmla="*/ 5 w 34"/>
                  <a:gd name="T11" fmla="*/ 41 h 41"/>
                  <a:gd name="T12" fmla="*/ 13 w 34"/>
                  <a:gd name="T13" fmla="*/ 41 h 41"/>
                  <a:gd name="T14" fmla="*/ 34 w 34"/>
                  <a:gd name="T15" fmla="*/ 19 h 41"/>
                  <a:gd name="T16" fmla="*/ 30 w 34"/>
                  <a:gd name="T17" fmla="*/ 4 h 41"/>
                  <a:gd name="T18" fmla="*/ 21 w 34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41">
                    <a:moveTo>
                      <a:pt x="21" y="0"/>
                    </a:moveTo>
                    <a:lnTo>
                      <a:pt x="17" y="0"/>
                    </a:lnTo>
                    <a:lnTo>
                      <a:pt x="9" y="8"/>
                    </a:lnTo>
                    <a:lnTo>
                      <a:pt x="0" y="26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13" y="41"/>
                    </a:lnTo>
                    <a:lnTo>
                      <a:pt x="34" y="19"/>
                    </a:lnTo>
                    <a:lnTo>
                      <a:pt x="30" y="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8" name="Freeform 394"/>
              <p:cNvSpPr>
                <a:spLocks/>
              </p:cNvSpPr>
              <p:nvPr/>
            </p:nvSpPr>
            <p:spPr bwMode="auto">
              <a:xfrm>
                <a:off x="3447" y="3875"/>
                <a:ext cx="37" cy="78"/>
              </a:xfrm>
              <a:custGeom>
                <a:avLst/>
                <a:gdLst>
                  <a:gd name="T0" fmla="*/ 12 w 37"/>
                  <a:gd name="T1" fmla="*/ 0 h 78"/>
                  <a:gd name="T2" fmla="*/ 12 w 37"/>
                  <a:gd name="T3" fmla="*/ 0 h 78"/>
                  <a:gd name="T4" fmla="*/ 8 w 37"/>
                  <a:gd name="T5" fmla="*/ 0 h 78"/>
                  <a:gd name="T6" fmla="*/ 0 w 37"/>
                  <a:gd name="T7" fmla="*/ 15 h 78"/>
                  <a:gd name="T8" fmla="*/ 4 w 37"/>
                  <a:gd name="T9" fmla="*/ 34 h 78"/>
                  <a:gd name="T10" fmla="*/ 4 w 37"/>
                  <a:gd name="T11" fmla="*/ 45 h 78"/>
                  <a:gd name="T12" fmla="*/ 12 w 37"/>
                  <a:gd name="T13" fmla="*/ 56 h 78"/>
                  <a:gd name="T14" fmla="*/ 25 w 37"/>
                  <a:gd name="T15" fmla="*/ 71 h 78"/>
                  <a:gd name="T16" fmla="*/ 37 w 37"/>
                  <a:gd name="T17" fmla="*/ 78 h 78"/>
                  <a:gd name="T18" fmla="*/ 37 w 37"/>
                  <a:gd name="T19" fmla="*/ 78 h 78"/>
                  <a:gd name="T20" fmla="*/ 33 w 37"/>
                  <a:gd name="T21" fmla="*/ 41 h 78"/>
                  <a:gd name="T22" fmla="*/ 12 w 37"/>
                  <a:gd name="T23" fmla="*/ 0 h 78"/>
                  <a:gd name="T24" fmla="*/ 12 w 37"/>
                  <a:gd name="T2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78">
                    <a:moveTo>
                      <a:pt x="12" y="0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0" y="15"/>
                    </a:lnTo>
                    <a:lnTo>
                      <a:pt x="4" y="34"/>
                    </a:lnTo>
                    <a:lnTo>
                      <a:pt x="4" y="45"/>
                    </a:lnTo>
                    <a:lnTo>
                      <a:pt x="12" y="56"/>
                    </a:lnTo>
                    <a:lnTo>
                      <a:pt x="25" y="71"/>
                    </a:lnTo>
                    <a:lnTo>
                      <a:pt x="37" y="78"/>
                    </a:lnTo>
                    <a:lnTo>
                      <a:pt x="37" y="78"/>
                    </a:lnTo>
                    <a:lnTo>
                      <a:pt x="33" y="41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C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9" name="Freeform 395"/>
              <p:cNvSpPr>
                <a:spLocks/>
              </p:cNvSpPr>
              <p:nvPr/>
            </p:nvSpPr>
            <p:spPr bwMode="auto">
              <a:xfrm>
                <a:off x="3426" y="3804"/>
                <a:ext cx="8" cy="11"/>
              </a:xfrm>
              <a:custGeom>
                <a:avLst/>
                <a:gdLst>
                  <a:gd name="T0" fmla="*/ 0 w 8"/>
                  <a:gd name="T1" fmla="*/ 8 h 11"/>
                  <a:gd name="T2" fmla="*/ 8 w 8"/>
                  <a:gd name="T3" fmla="*/ 11 h 11"/>
                  <a:gd name="T4" fmla="*/ 4 w 8"/>
                  <a:gd name="T5" fmla="*/ 4 h 11"/>
                  <a:gd name="T6" fmla="*/ 0 w 8"/>
                  <a:gd name="T7" fmla="*/ 0 h 11"/>
                  <a:gd name="T8" fmla="*/ 0 w 8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0" y="8"/>
                    </a:moveTo>
                    <a:lnTo>
                      <a:pt x="8" y="11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0" name="Freeform 396"/>
              <p:cNvSpPr>
                <a:spLocks/>
              </p:cNvSpPr>
              <p:nvPr/>
            </p:nvSpPr>
            <p:spPr bwMode="auto">
              <a:xfrm>
                <a:off x="3434" y="3793"/>
                <a:ext cx="4" cy="15"/>
              </a:xfrm>
              <a:custGeom>
                <a:avLst/>
                <a:gdLst>
                  <a:gd name="T0" fmla="*/ 0 w 4"/>
                  <a:gd name="T1" fmla="*/ 7 h 15"/>
                  <a:gd name="T2" fmla="*/ 4 w 4"/>
                  <a:gd name="T3" fmla="*/ 15 h 15"/>
                  <a:gd name="T4" fmla="*/ 4 w 4"/>
                  <a:gd name="T5" fmla="*/ 4 h 15"/>
                  <a:gd name="T6" fmla="*/ 0 w 4"/>
                  <a:gd name="T7" fmla="*/ 0 h 15"/>
                  <a:gd name="T8" fmla="*/ 0 w 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0" y="7"/>
                    </a:moveTo>
                    <a:lnTo>
                      <a:pt x="4" y="15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1" name="Freeform 397"/>
              <p:cNvSpPr>
                <a:spLocks/>
              </p:cNvSpPr>
              <p:nvPr/>
            </p:nvSpPr>
            <p:spPr bwMode="auto">
              <a:xfrm>
                <a:off x="3430" y="3823"/>
                <a:ext cx="8" cy="7"/>
              </a:xfrm>
              <a:custGeom>
                <a:avLst/>
                <a:gdLst>
                  <a:gd name="T0" fmla="*/ 0 w 8"/>
                  <a:gd name="T1" fmla="*/ 3 h 7"/>
                  <a:gd name="T2" fmla="*/ 8 w 8"/>
                  <a:gd name="T3" fmla="*/ 7 h 7"/>
                  <a:gd name="T4" fmla="*/ 4 w 8"/>
                  <a:gd name="T5" fmla="*/ 3 h 7"/>
                  <a:gd name="T6" fmla="*/ 0 w 8"/>
                  <a:gd name="T7" fmla="*/ 0 h 7"/>
                  <a:gd name="T8" fmla="*/ 0 w 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8" y="7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2" name="Freeform 398"/>
              <p:cNvSpPr>
                <a:spLocks/>
              </p:cNvSpPr>
              <p:nvPr/>
            </p:nvSpPr>
            <p:spPr bwMode="auto">
              <a:xfrm>
                <a:off x="3442" y="3812"/>
                <a:ext cx="9" cy="11"/>
              </a:xfrm>
              <a:custGeom>
                <a:avLst/>
                <a:gdLst>
                  <a:gd name="T0" fmla="*/ 5 w 9"/>
                  <a:gd name="T1" fmla="*/ 7 h 11"/>
                  <a:gd name="T2" fmla="*/ 9 w 9"/>
                  <a:gd name="T3" fmla="*/ 11 h 11"/>
                  <a:gd name="T4" fmla="*/ 9 w 9"/>
                  <a:gd name="T5" fmla="*/ 3 h 11"/>
                  <a:gd name="T6" fmla="*/ 0 w 9"/>
                  <a:gd name="T7" fmla="*/ 0 h 11"/>
                  <a:gd name="T8" fmla="*/ 5 w 9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7"/>
                    </a:moveTo>
                    <a:lnTo>
                      <a:pt x="9" y="11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3" name="Freeform 399"/>
              <p:cNvSpPr>
                <a:spLocks/>
              </p:cNvSpPr>
              <p:nvPr/>
            </p:nvSpPr>
            <p:spPr bwMode="auto">
              <a:xfrm>
                <a:off x="3430" y="3838"/>
                <a:ext cx="12" cy="7"/>
              </a:xfrm>
              <a:custGeom>
                <a:avLst/>
                <a:gdLst>
                  <a:gd name="T0" fmla="*/ 4 w 12"/>
                  <a:gd name="T1" fmla="*/ 7 h 7"/>
                  <a:gd name="T2" fmla="*/ 12 w 12"/>
                  <a:gd name="T3" fmla="*/ 3 h 7"/>
                  <a:gd name="T4" fmla="*/ 8 w 12"/>
                  <a:gd name="T5" fmla="*/ 0 h 7"/>
                  <a:gd name="T6" fmla="*/ 0 w 12"/>
                  <a:gd name="T7" fmla="*/ 0 h 7"/>
                  <a:gd name="T8" fmla="*/ 4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lnTo>
                      <a:pt x="12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4" name="Freeform 400"/>
              <p:cNvSpPr>
                <a:spLocks/>
              </p:cNvSpPr>
              <p:nvPr/>
            </p:nvSpPr>
            <p:spPr bwMode="auto">
              <a:xfrm>
                <a:off x="3451" y="3830"/>
                <a:ext cx="12" cy="4"/>
              </a:xfrm>
              <a:custGeom>
                <a:avLst/>
                <a:gdLst>
                  <a:gd name="T0" fmla="*/ 4 w 12"/>
                  <a:gd name="T1" fmla="*/ 4 h 4"/>
                  <a:gd name="T2" fmla="*/ 12 w 12"/>
                  <a:gd name="T3" fmla="*/ 4 h 4"/>
                  <a:gd name="T4" fmla="*/ 8 w 12"/>
                  <a:gd name="T5" fmla="*/ 0 h 4"/>
                  <a:gd name="T6" fmla="*/ 0 w 12"/>
                  <a:gd name="T7" fmla="*/ 0 h 4"/>
                  <a:gd name="T8" fmla="*/ 4 w 1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4" y="4"/>
                    </a:moveTo>
                    <a:lnTo>
                      <a:pt x="12" y="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5" name="Freeform 401"/>
              <p:cNvSpPr>
                <a:spLocks/>
              </p:cNvSpPr>
              <p:nvPr/>
            </p:nvSpPr>
            <p:spPr bwMode="auto">
              <a:xfrm>
                <a:off x="3442" y="3845"/>
                <a:ext cx="9" cy="15"/>
              </a:xfrm>
              <a:custGeom>
                <a:avLst/>
                <a:gdLst>
                  <a:gd name="T0" fmla="*/ 0 w 9"/>
                  <a:gd name="T1" fmla="*/ 8 h 15"/>
                  <a:gd name="T2" fmla="*/ 5 w 9"/>
                  <a:gd name="T3" fmla="*/ 15 h 15"/>
                  <a:gd name="T4" fmla="*/ 9 w 9"/>
                  <a:gd name="T5" fmla="*/ 8 h 15"/>
                  <a:gd name="T6" fmla="*/ 5 w 9"/>
                  <a:gd name="T7" fmla="*/ 0 h 15"/>
                  <a:gd name="T8" fmla="*/ 0 w 9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lnTo>
                      <a:pt x="5" y="15"/>
                    </a:lnTo>
                    <a:lnTo>
                      <a:pt x="9" y="8"/>
                    </a:lnTo>
                    <a:lnTo>
                      <a:pt x="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6" name="Freeform 402"/>
              <p:cNvSpPr>
                <a:spLocks/>
              </p:cNvSpPr>
              <p:nvPr/>
            </p:nvSpPr>
            <p:spPr bwMode="auto">
              <a:xfrm>
                <a:off x="3455" y="3856"/>
                <a:ext cx="8" cy="12"/>
              </a:xfrm>
              <a:custGeom>
                <a:avLst/>
                <a:gdLst>
                  <a:gd name="T0" fmla="*/ 4 w 8"/>
                  <a:gd name="T1" fmla="*/ 8 h 12"/>
                  <a:gd name="T2" fmla="*/ 8 w 8"/>
                  <a:gd name="T3" fmla="*/ 12 h 12"/>
                  <a:gd name="T4" fmla="*/ 8 w 8"/>
                  <a:gd name="T5" fmla="*/ 4 h 12"/>
                  <a:gd name="T6" fmla="*/ 0 w 8"/>
                  <a:gd name="T7" fmla="*/ 0 h 12"/>
                  <a:gd name="T8" fmla="*/ 4 w 8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4" y="8"/>
                    </a:moveTo>
                    <a:lnTo>
                      <a:pt x="8" y="12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7" name="Freeform 403"/>
              <p:cNvSpPr>
                <a:spLocks/>
              </p:cNvSpPr>
              <p:nvPr/>
            </p:nvSpPr>
            <p:spPr bwMode="auto">
              <a:xfrm>
                <a:off x="3455" y="3838"/>
                <a:ext cx="8" cy="15"/>
              </a:xfrm>
              <a:custGeom>
                <a:avLst/>
                <a:gdLst>
                  <a:gd name="T0" fmla="*/ 0 w 8"/>
                  <a:gd name="T1" fmla="*/ 7 h 15"/>
                  <a:gd name="T2" fmla="*/ 4 w 8"/>
                  <a:gd name="T3" fmla="*/ 15 h 15"/>
                  <a:gd name="T4" fmla="*/ 8 w 8"/>
                  <a:gd name="T5" fmla="*/ 7 h 15"/>
                  <a:gd name="T6" fmla="*/ 4 w 8"/>
                  <a:gd name="T7" fmla="*/ 0 h 15"/>
                  <a:gd name="T8" fmla="*/ 0 w 8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0" y="7"/>
                    </a:moveTo>
                    <a:lnTo>
                      <a:pt x="4" y="15"/>
                    </a:lnTo>
                    <a:lnTo>
                      <a:pt x="8" y="7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8" name="Freeform 404"/>
              <p:cNvSpPr>
                <a:spLocks/>
              </p:cNvSpPr>
              <p:nvPr/>
            </p:nvSpPr>
            <p:spPr bwMode="auto">
              <a:xfrm>
                <a:off x="5407" y="168"/>
                <a:ext cx="155" cy="52"/>
              </a:xfrm>
              <a:custGeom>
                <a:avLst/>
                <a:gdLst>
                  <a:gd name="T0" fmla="*/ 0 w 155"/>
                  <a:gd name="T1" fmla="*/ 4 h 52"/>
                  <a:gd name="T2" fmla="*/ 0 w 155"/>
                  <a:gd name="T3" fmla="*/ 11 h 52"/>
                  <a:gd name="T4" fmla="*/ 4 w 155"/>
                  <a:gd name="T5" fmla="*/ 22 h 52"/>
                  <a:gd name="T6" fmla="*/ 16 w 155"/>
                  <a:gd name="T7" fmla="*/ 30 h 52"/>
                  <a:gd name="T8" fmla="*/ 33 w 155"/>
                  <a:gd name="T9" fmla="*/ 37 h 52"/>
                  <a:gd name="T10" fmla="*/ 54 w 155"/>
                  <a:gd name="T11" fmla="*/ 45 h 52"/>
                  <a:gd name="T12" fmla="*/ 83 w 155"/>
                  <a:gd name="T13" fmla="*/ 52 h 52"/>
                  <a:gd name="T14" fmla="*/ 117 w 155"/>
                  <a:gd name="T15" fmla="*/ 52 h 52"/>
                  <a:gd name="T16" fmla="*/ 155 w 155"/>
                  <a:gd name="T17" fmla="*/ 49 h 52"/>
                  <a:gd name="T18" fmla="*/ 117 w 155"/>
                  <a:gd name="T19" fmla="*/ 30 h 52"/>
                  <a:gd name="T20" fmla="*/ 67 w 155"/>
                  <a:gd name="T21" fmla="*/ 11 h 52"/>
                  <a:gd name="T22" fmla="*/ 25 w 155"/>
                  <a:gd name="T23" fmla="*/ 0 h 52"/>
                  <a:gd name="T24" fmla="*/ 8 w 155"/>
                  <a:gd name="T25" fmla="*/ 0 h 52"/>
                  <a:gd name="T26" fmla="*/ 0 w 155"/>
                  <a:gd name="T2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5" h="52">
                    <a:moveTo>
                      <a:pt x="0" y="4"/>
                    </a:moveTo>
                    <a:lnTo>
                      <a:pt x="0" y="11"/>
                    </a:lnTo>
                    <a:lnTo>
                      <a:pt x="4" y="22"/>
                    </a:lnTo>
                    <a:lnTo>
                      <a:pt x="16" y="30"/>
                    </a:lnTo>
                    <a:lnTo>
                      <a:pt x="33" y="37"/>
                    </a:lnTo>
                    <a:lnTo>
                      <a:pt x="54" y="45"/>
                    </a:lnTo>
                    <a:lnTo>
                      <a:pt x="83" y="52"/>
                    </a:lnTo>
                    <a:lnTo>
                      <a:pt x="117" y="52"/>
                    </a:lnTo>
                    <a:lnTo>
                      <a:pt x="155" y="49"/>
                    </a:lnTo>
                    <a:lnTo>
                      <a:pt x="117" y="30"/>
                    </a:lnTo>
                    <a:lnTo>
                      <a:pt x="67" y="11"/>
                    </a:lnTo>
                    <a:lnTo>
                      <a:pt x="25" y="0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9" name="Freeform 405"/>
              <p:cNvSpPr>
                <a:spLocks/>
              </p:cNvSpPr>
              <p:nvPr/>
            </p:nvSpPr>
            <p:spPr bwMode="auto">
              <a:xfrm>
                <a:off x="5407" y="142"/>
                <a:ext cx="180" cy="41"/>
              </a:xfrm>
              <a:custGeom>
                <a:avLst/>
                <a:gdLst>
                  <a:gd name="T0" fmla="*/ 0 w 180"/>
                  <a:gd name="T1" fmla="*/ 26 h 41"/>
                  <a:gd name="T2" fmla="*/ 8 w 180"/>
                  <a:gd name="T3" fmla="*/ 33 h 41"/>
                  <a:gd name="T4" fmla="*/ 21 w 180"/>
                  <a:gd name="T5" fmla="*/ 41 h 41"/>
                  <a:gd name="T6" fmla="*/ 46 w 180"/>
                  <a:gd name="T7" fmla="*/ 41 h 41"/>
                  <a:gd name="T8" fmla="*/ 71 w 180"/>
                  <a:gd name="T9" fmla="*/ 41 h 41"/>
                  <a:gd name="T10" fmla="*/ 129 w 180"/>
                  <a:gd name="T11" fmla="*/ 30 h 41"/>
                  <a:gd name="T12" fmla="*/ 159 w 180"/>
                  <a:gd name="T13" fmla="*/ 22 h 41"/>
                  <a:gd name="T14" fmla="*/ 180 w 180"/>
                  <a:gd name="T15" fmla="*/ 11 h 41"/>
                  <a:gd name="T16" fmla="*/ 125 w 180"/>
                  <a:gd name="T17" fmla="*/ 4 h 41"/>
                  <a:gd name="T18" fmla="*/ 67 w 180"/>
                  <a:gd name="T19" fmla="*/ 0 h 41"/>
                  <a:gd name="T20" fmla="*/ 41 w 180"/>
                  <a:gd name="T21" fmla="*/ 0 h 41"/>
                  <a:gd name="T22" fmla="*/ 21 w 180"/>
                  <a:gd name="T23" fmla="*/ 4 h 41"/>
                  <a:gd name="T24" fmla="*/ 8 w 180"/>
                  <a:gd name="T25" fmla="*/ 11 h 41"/>
                  <a:gd name="T26" fmla="*/ 0 w 180"/>
                  <a:gd name="T2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41">
                    <a:moveTo>
                      <a:pt x="0" y="26"/>
                    </a:moveTo>
                    <a:lnTo>
                      <a:pt x="8" y="33"/>
                    </a:lnTo>
                    <a:lnTo>
                      <a:pt x="21" y="41"/>
                    </a:lnTo>
                    <a:lnTo>
                      <a:pt x="46" y="41"/>
                    </a:lnTo>
                    <a:lnTo>
                      <a:pt x="71" y="41"/>
                    </a:lnTo>
                    <a:lnTo>
                      <a:pt x="129" y="30"/>
                    </a:lnTo>
                    <a:lnTo>
                      <a:pt x="159" y="22"/>
                    </a:lnTo>
                    <a:lnTo>
                      <a:pt x="180" y="11"/>
                    </a:lnTo>
                    <a:lnTo>
                      <a:pt x="125" y="4"/>
                    </a:lnTo>
                    <a:lnTo>
                      <a:pt x="67" y="0"/>
                    </a:lnTo>
                    <a:lnTo>
                      <a:pt x="41" y="0"/>
                    </a:lnTo>
                    <a:lnTo>
                      <a:pt x="21" y="4"/>
                    </a:lnTo>
                    <a:lnTo>
                      <a:pt x="8" y="1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0" name="Freeform 406"/>
              <p:cNvSpPr>
                <a:spLocks/>
              </p:cNvSpPr>
              <p:nvPr/>
            </p:nvSpPr>
            <p:spPr bwMode="auto">
              <a:xfrm>
                <a:off x="5398" y="11"/>
                <a:ext cx="113" cy="150"/>
              </a:xfrm>
              <a:custGeom>
                <a:avLst/>
                <a:gdLst>
                  <a:gd name="T0" fmla="*/ 21 w 113"/>
                  <a:gd name="T1" fmla="*/ 150 h 150"/>
                  <a:gd name="T2" fmla="*/ 9 w 113"/>
                  <a:gd name="T3" fmla="*/ 146 h 150"/>
                  <a:gd name="T4" fmla="*/ 0 w 113"/>
                  <a:gd name="T5" fmla="*/ 142 h 150"/>
                  <a:gd name="T6" fmla="*/ 0 w 113"/>
                  <a:gd name="T7" fmla="*/ 123 h 150"/>
                  <a:gd name="T8" fmla="*/ 17 w 113"/>
                  <a:gd name="T9" fmla="*/ 101 h 150"/>
                  <a:gd name="T10" fmla="*/ 38 w 113"/>
                  <a:gd name="T11" fmla="*/ 79 h 150"/>
                  <a:gd name="T12" fmla="*/ 92 w 113"/>
                  <a:gd name="T13" fmla="*/ 34 h 150"/>
                  <a:gd name="T14" fmla="*/ 109 w 113"/>
                  <a:gd name="T15" fmla="*/ 15 h 150"/>
                  <a:gd name="T16" fmla="*/ 113 w 113"/>
                  <a:gd name="T17" fmla="*/ 0 h 150"/>
                  <a:gd name="T18" fmla="*/ 113 w 113"/>
                  <a:gd name="T19" fmla="*/ 15 h 150"/>
                  <a:gd name="T20" fmla="*/ 109 w 113"/>
                  <a:gd name="T21" fmla="*/ 30 h 150"/>
                  <a:gd name="T22" fmla="*/ 97 w 113"/>
                  <a:gd name="T23" fmla="*/ 75 h 150"/>
                  <a:gd name="T24" fmla="*/ 88 w 113"/>
                  <a:gd name="T25" fmla="*/ 97 h 150"/>
                  <a:gd name="T26" fmla="*/ 71 w 113"/>
                  <a:gd name="T27" fmla="*/ 120 h 150"/>
                  <a:gd name="T28" fmla="*/ 50 w 113"/>
                  <a:gd name="T29" fmla="*/ 138 h 150"/>
                  <a:gd name="T30" fmla="*/ 21 w 113"/>
                  <a:gd name="T3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150">
                    <a:moveTo>
                      <a:pt x="21" y="150"/>
                    </a:moveTo>
                    <a:lnTo>
                      <a:pt x="9" y="146"/>
                    </a:lnTo>
                    <a:lnTo>
                      <a:pt x="0" y="142"/>
                    </a:lnTo>
                    <a:lnTo>
                      <a:pt x="0" y="123"/>
                    </a:lnTo>
                    <a:lnTo>
                      <a:pt x="17" y="101"/>
                    </a:lnTo>
                    <a:lnTo>
                      <a:pt x="38" y="79"/>
                    </a:lnTo>
                    <a:lnTo>
                      <a:pt x="92" y="34"/>
                    </a:lnTo>
                    <a:lnTo>
                      <a:pt x="109" y="15"/>
                    </a:lnTo>
                    <a:lnTo>
                      <a:pt x="113" y="0"/>
                    </a:lnTo>
                    <a:lnTo>
                      <a:pt x="113" y="15"/>
                    </a:lnTo>
                    <a:lnTo>
                      <a:pt x="109" y="30"/>
                    </a:lnTo>
                    <a:lnTo>
                      <a:pt x="97" y="75"/>
                    </a:lnTo>
                    <a:lnTo>
                      <a:pt x="88" y="97"/>
                    </a:lnTo>
                    <a:lnTo>
                      <a:pt x="71" y="120"/>
                    </a:lnTo>
                    <a:lnTo>
                      <a:pt x="50" y="138"/>
                    </a:lnTo>
                    <a:lnTo>
                      <a:pt x="21" y="15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391" name="Freeform 407"/>
            <p:cNvSpPr>
              <a:spLocks/>
            </p:cNvSpPr>
            <p:nvPr/>
          </p:nvSpPr>
          <p:spPr bwMode="auto">
            <a:xfrm>
              <a:off x="5302" y="3502"/>
              <a:ext cx="163" cy="74"/>
            </a:xfrm>
            <a:custGeom>
              <a:avLst/>
              <a:gdLst>
                <a:gd name="T0" fmla="*/ 4 w 163"/>
                <a:gd name="T1" fmla="*/ 67 h 74"/>
                <a:gd name="T2" fmla="*/ 0 w 163"/>
                <a:gd name="T3" fmla="*/ 56 h 74"/>
                <a:gd name="T4" fmla="*/ 8 w 163"/>
                <a:gd name="T5" fmla="*/ 48 h 74"/>
                <a:gd name="T6" fmla="*/ 29 w 163"/>
                <a:gd name="T7" fmla="*/ 33 h 74"/>
                <a:gd name="T8" fmla="*/ 54 w 163"/>
                <a:gd name="T9" fmla="*/ 22 h 74"/>
                <a:gd name="T10" fmla="*/ 113 w 163"/>
                <a:gd name="T11" fmla="*/ 3 h 74"/>
                <a:gd name="T12" fmla="*/ 142 w 163"/>
                <a:gd name="T13" fmla="*/ 0 h 74"/>
                <a:gd name="T14" fmla="*/ 163 w 163"/>
                <a:gd name="T15" fmla="*/ 0 h 74"/>
                <a:gd name="T16" fmla="*/ 130 w 163"/>
                <a:gd name="T17" fmla="*/ 30 h 74"/>
                <a:gd name="T18" fmla="*/ 88 w 163"/>
                <a:gd name="T19" fmla="*/ 59 h 74"/>
                <a:gd name="T20" fmla="*/ 67 w 163"/>
                <a:gd name="T21" fmla="*/ 67 h 74"/>
                <a:gd name="T22" fmla="*/ 42 w 163"/>
                <a:gd name="T23" fmla="*/ 74 h 74"/>
                <a:gd name="T24" fmla="*/ 21 w 163"/>
                <a:gd name="T25" fmla="*/ 74 h 74"/>
                <a:gd name="T26" fmla="*/ 4 w 163"/>
                <a:gd name="T27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74">
                  <a:moveTo>
                    <a:pt x="4" y="67"/>
                  </a:moveTo>
                  <a:lnTo>
                    <a:pt x="0" y="56"/>
                  </a:lnTo>
                  <a:lnTo>
                    <a:pt x="8" y="48"/>
                  </a:lnTo>
                  <a:lnTo>
                    <a:pt x="29" y="33"/>
                  </a:lnTo>
                  <a:lnTo>
                    <a:pt x="54" y="22"/>
                  </a:lnTo>
                  <a:lnTo>
                    <a:pt x="113" y="3"/>
                  </a:lnTo>
                  <a:lnTo>
                    <a:pt x="142" y="0"/>
                  </a:lnTo>
                  <a:lnTo>
                    <a:pt x="163" y="0"/>
                  </a:lnTo>
                  <a:lnTo>
                    <a:pt x="130" y="30"/>
                  </a:lnTo>
                  <a:lnTo>
                    <a:pt x="88" y="59"/>
                  </a:lnTo>
                  <a:lnTo>
                    <a:pt x="67" y="67"/>
                  </a:lnTo>
                  <a:lnTo>
                    <a:pt x="42" y="74"/>
                  </a:lnTo>
                  <a:lnTo>
                    <a:pt x="21" y="74"/>
                  </a:lnTo>
                  <a:lnTo>
                    <a:pt x="4" y="6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92" name="Freeform 408"/>
            <p:cNvSpPr>
              <a:spLocks/>
            </p:cNvSpPr>
            <p:nvPr/>
          </p:nvSpPr>
          <p:spPr bwMode="auto">
            <a:xfrm>
              <a:off x="5344" y="3614"/>
              <a:ext cx="167" cy="71"/>
            </a:xfrm>
            <a:custGeom>
              <a:avLst/>
              <a:gdLst>
                <a:gd name="T0" fmla="*/ 4 w 167"/>
                <a:gd name="T1" fmla="*/ 7 h 71"/>
                <a:gd name="T2" fmla="*/ 0 w 167"/>
                <a:gd name="T3" fmla="*/ 15 h 71"/>
                <a:gd name="T4" fmla="*/ 12 w 167"/>
                <a:gd name="T5" fmla="*/ 26 h 71"/>
                <a:gd name="T6" fmla="*/ 29 w 167"/>
                <a:gd name="T7" fmla="*/ 37 h 71"/>
                <a:gd name="T8" fmla="*/ 58 w 167"/>
                <a:gd name="T9" fmla="*/ 52 h 71"/>
                <a:gd name="T10" fmla="*/ 117 w 167"/>
                <a:gd name="T11" fmla="*/ 67 h 71"/>
                <a:gd name="T12" fmla="*/ 142 w 167"/>
                <a:gd name="T13" fmla="*/ 71 h 71"/>
                <a:gd name="T14" fmla="*/ 167 w 167"/>
                <a:gd name="T15" fmla="*/ 67 h 71"/>
                <a:gd name="T16" fmla="*/ 134 w 167"/>
                <a:gd name="T17" fmla="*/ 41 h 71"/>
                <a:gd name="T18" fmla="*/ 88 w 167"/>
                <a:gd name="T19" fmla="*/ 15 h 71"/>
                <a:gd name="T20" fmla="*/ 67 w 167"/>
                <a:gd name="T21" fmla="*/ 3 h 71"/>
                <a:gd name="T22" fmla="*/ 42 w 167"/>
                <a:gd name="T23" fmla="*/ 0 h 71"/>
                <a:gd name="T24" fmla="*/ 21 w 167"/>
                <a:gd name="T25" fmla="*/ 0 h 71"/>
                <a:gd name="T26" fmla="*/ 4 w 167"/>
                <a:gd name="T27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71">
                  <a:moveTo>
                    <a:pt x="4" y="7"/>
                  </a:moveTo>
                  <a:lnTo>
                    <a:pt x="0" y="15"/>
                  </a:lnTo>
                  <a:lnTo>
                    <a:pt x="12" y="26"/>
                  </a:lnTo>
                  <a:lnTo>
                    <a:pt x="29" y="37"/>
                  </a:lnTo>
                  <a:lnTo>
                    <a:pt x="58" y="52"/>
                  </a:lnTo>
                  <a:lnTo>
                    <a:pt x="117" y="67"/>
                  </a:lnTo>
                  <a:lnTo>
                    <a:pt x="142" y="71"/>
                  </a:lnTo>
                  <a:lnTo>
                    <a:pt x="167" y="67"/>
                  </a:lnTo>
                  <a:lnTo>
                    <a:pt x="134" y="41"/>
                  </a:lnTo>
                  <a:lnTo>
                    <a:pt x="88" y="15"/>
                  </a:lnTo>
                  <a:lnTo>
                    <a:pt x="67" y="3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93" name="Freeform 409"/>
            <p:cNvSpPr>
              <a:spLocks/>
            </p:cNvSpPr>
            <p:nvPr/>
          </p:nvSpPr>
          <p:spPr bwMode="auto">
            <a:xfrm>
              <a:off x="5482" y="3505"/>
              <a:ext cx="54" cy="79"/>
            </a:xfrm>
            <a:custGeom>
              <a:avLst/>
              <a:gdLst>
                <a:gd name="T0" fmla="*/ 54 w 54"/>
                <a:gd name="T1" fmla="*/ 0 h 79"/>
                <a:gd name="T2" fmla="*/ 38 w 54"/>
                <a:gd name="T3" fmla="*/ 8 h 79"/>
                <a:gd name="T4" fmla="*/ 17 w 54"/>
                <a:gd name="T5" fmla="*/ 19 h 79"/>
                <a:gd name="T6" fmla="*/ 0 w 54"/>
                <a:gd name="T7" fmla="*/ 41 h 79"/>
                <a:gd name="T8" fmla="*/ 0 w 54"/>
                <a:gd name="T9" fmla="*/ 56 h 79"/>
                <a:gd name="T10" fmla="*/ 0 w 54"/>
                <a:gd name="T11" fmla="*/ 79 h 79"/>
                <a:gd name="T12" fmla="*/ 29 w 54"/>
                <a:gd name="T13" fmla="*/ 56 h 79"/>
                <a:gd name="T14" fmla="*/ 38 w 54"/>
                <a:gd name="T15" fmla="*/ 49 h 79"/>
                <a:gd name="T16" fmla="*/ 50 w 54"/>
                <a:gd name="T17" fmla="*/ 34 h 79"/>
                <a:gd name="T18" fmla="*/ 54 w 54"/>
                <a:gd name="T19" fmla="*/ 19 h 79"/>
                <a:gd name="T20" fmla="*/ 54 w 54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79">
                  <a:moveTo>
                    <a:pt x="54" y="0"/>
                  </a:moveTo>
                  <a:lnTo>
                    <a:pt x="38" y="8"/>
                  </a:lnTo>
                  <a:lnTo>
                    <a:pt x="17" y="19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0" y="79"/>
                  </a:lnTo>
                  <a:lnTo>
                    <a:pt x="29" y="56"/>
                  </a:lnTo>
                  <a:lnTo>
                    <a:pt x="38" y="49"/>
                  </a:lnTo>
                  <a:lnTo>
                    <a:pt x="50" y="34"/>
                  </a:lnTo>
                  <a:lnTo>
                    <a:pt x="54" y="1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94" name="Freeform 410"/>
            <p:cNvSpPr>
              <a:spLocks/>
            </p:cNvSpPr>
            <p:nvPr/>
          </p:nvSpPr>
          <p:spPr bwMode="auto">
            <a:xfrm>
              <a:off x="4946" y="3610"/>
              <a:ext cx="167" cy="75"/>
            </a:xfrm>
            <a:custGeom>
              <a:avLst/>
              <a:gdLst>
                <a:gd name="T0" fmla="*/ 167 w 167"/>
                <a:gd name="T1" fmla="*/ 63 h 75"/>
                <a:gd name="T2" fmla="*/ 167 w 167"/>
                <a:gd name="T3" fmla="*/ 56 h 75"/>
                <a:gd name="T4" fmla="*/ 159 w 167"/>
                <a:gd name="T5" fmla="*/ 45 h 75"/>
                <a:gd name="T6" fmla="*/ 142 w 167"/>
                <a:gd name="T7" fmla="*/ 34 h 75"/>
                <a:gd name="T8" fmla="*/ 113 w 167"/>
                <a:gd name="T9" fmla="*/ 22 h 75"/>
                <a:gd name="T10" fmla="*/ 54 w 167"/>
                <a:gd name="T11" fmla="*/ 4 h 75"/>
                <a:gd name="T12" fmla="*/ 25 w 167"/>
                <a:gd name="T13" fmla="*/ 0 h 75"/>
                <a:gd name="T14" fmla="*/ 0 w 167"/>
                <a:gd name="T15" fmla="*/ 4 h 75"/>
                <a:gd name="T16" fmla="*/ 38 w 167"/>
                <a:gd name="T17" fmla="*/ 30 h 75"/>
                <a:gd name="T18" fmla="*/ 80 w 167"/>
                <a:gd name="T19" fmla="*/ 60 h 75"/>
                <a:gd name="T20" fmla="*/ 105 w 167"/>
                <a:gd name="T21" fmla="*/ 67 h 75"/>
                <a:gd name="T22" fmla="*/ 126 w 167"/>
                <a:gd name="T23" fmla="*/ 75 h 75"/>
                <a:gd name="T24" fmla="*/ 147 w 167"/>
                <a:gd name="T25" fmla="*/ 71 h 75"/>
                <a:gd name="T26" fmla="*/ 167 w 167"/>
                <a:gd name="T27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75">
                  <a:moveTo>
                    <a:pt x="167" y="63"/>
                  </a:moveTo>
                  <a:lnTo>
                    <a:pt x="167" y="56"/>
                  </a:lnTo>
                  <a:lnTo>
                    <a:pt x="159" y="45"/>
                  </a:lnTo>
                  <a:lnTo>
                    <a:pt x="142" y="34"/>
                  </a:lnTo>
                  <a:lnTo>
                    <a:pt x="113" y="22"/>
                  </a:lnTo>
                  <a:lnTo>
                    <a:pt x="54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38" y="30"/>
                  </a:lnTo>
                  <a:lnTo>
                    <a:pt x="80" y="60"/>
                  </a:lnTo>
                  <a:lnTo>
                    <a:pt x="105" y="67"/>
                  </a:lnTo>
                  <a:lnTo>
                    <a:pt x="126" y="75"/>
                  </a:lnTo>
                  <a:lnTo>
                    <a:pt x="147" y="71"/>
                  </a:lnTo>
                  <a:lnTo>
                    <a:pt x="167" y="6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95" name="Freeform 411"/>
            <p:cNvSpPr>
              <a:spLocks/>
            </p:cNvSpPr>
            <p:nvPr/>
          </p:nvSpPr>
          <p:spPr bwMode="auto">
            <a:xfrm>
              <a:off x="5009" y="3744"/>
              <a:ext cx="58" cy="79"/>
            </a:xfrm>
            <a:custGeom>
              <a:avLst/>
              <a:gdLst>
                <a:gd name="T0" fmla="*/ 54 w 58"/>
                <a:gd name="T1" fmla="*/ 0 h 79"/>
                <a:gd name="T2" fmla="*/ 42 w 58"/>
                <a:gd name="T3" fmla="*/ 8 h 79"/>
                <a:gd name="T4" fmla="*/ 21 w 58"/>
                <a:gd name="T5" fmla="*/ 19 h 79"/>
                <a:gd name="T6" fmla="*/ 4 w 58"/>
                <a:gd name="T7" fmla="*/ 41 h 79"/>
                <a:gd name="T8" fmla="*/ 0 w 58"/>
                <a:gd name="T9" fmla="*/ 60 h 79"/>
                <a:gd name="T10" fmla="*/ 4 w 58"/>
                <a:gd name="T11" fmla="*/ 79 h 79"/>
                <a:gd name="T12" fmla="*/ 33 w 58"/>
                <a:gd name="T13" fmla="*/ 60 h 79"/>
                <a:gd name="T14" fmla="*/ 42 w 58"/>
                <a:gd name="T15" fmla="*/ 49 h 79"/>
                <a:gd name="T16" fmla="*/ 50 w 58"/>
                <a:gd name="T17" fmla="*/ 38 h 79"/>
                <a:gd name="T18" fmla="*/ 58 w 58"/>
                <a:gd name="T19" fmla="*/ 19 h 79"/>
                <a:gd name="T20" fmla="*/ 54 w 58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79">
                  <a:moveTo>
                    <a:pt x="54" y="0"/>
                  </a:moveTo>
                  <a:lnTo>
                    <a:pt x="42" y="8"/>
                  </a:lnTo>
                  <a:lnTo>
                    <a:pt x="21" y="19"/>
                  </a:lnTo>
                  <a:lnTo>
                    <a:pt x="4" y="41"/>
                  </a:lnTo>
                  <a:lnTo>
                    <a:pt x="0" y="60"/>
                  </a:lnTo>
                  <a:lnTo>
                    <a:pt x="4" y="79"/>
                  </a:lnTo>
                  <a:lnTo>
                    <a:pt x="33" y="60"/>
                  </a:lnTo>
                  <a:lnTo>
                    <a:pt x="42" y="49"/>
                  </a:lnTo>
                  <a:lnTo>
                    <a:pt x="50" y="38"/>
                  </a:lnTo>
                  <a:lnTo>
                    <a:pt x="58" y="1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96" name="Freeform 412"/>
            <p:cNvSpPr>
              <a:spLocks/>
            </p:cNvSpPr>
            <p:nvPr/>
          </p:nvSpPr>
          <p:spPr bwMode="auto">
            <a:xfrm>
              <a:off x="5130" y="3670"/>
              <a:ext cx="155" cy="56"/>
            </a:xfrm>
            <a:custGeom>
              <a:avLst/>
              <a:gdLst>
                <a:gd name="T0" fmla="*/ 0 w 155"/>
                <a:gd name="T1" fmla="*/ 7 h 56"/>
                <a:gd name="T2" fmla="*/ 0 w 155"/>
                <a:gd name="T3" fmla="*/ 15 h 56"/>
                <a:gd name="T4" fmla="*/ 4 w 155"/>
                <a:gd name="T5" fmla="*/ 22 h 56"/>
                <a:gd name="T6" fmla="*/ 17 w 155"/>
                <a:gd name="T7" fmla="*/ 33 h 56"/>
                <a:gd name="T8" fmla="*/ 30 w 155"/>
                <a:gd name="T9" fmla="*/ 41 h 56"/>
                <a:gd name="T10" fmla="*/ 55 w 155"/>
                <a:gd name="T11" fmla="*/ 48 h 56"/>
                <a:gd name="T12" fmla="*/ 80 w 155"/>
                <a:gd name="T13" fmla="*/ 52 h 56"/>
                <a:gd name="T14" fmla="*/ 113 w 155"/>
                <a:gd name="T15" fmla="*/ 56 h 56"/>
                <a:gd name="T16" fmla="*/ 155 w 155"/>
                <a:gd name="T17" fmla="*/ 52 h 56"/>
                <a:gd name="T18" fmla="*/ 113 w 155"/>
                <a:gd name="T19" fmla="*/ 33 h 56"/>
                <a:gd name="T20" fmla="*/ 67 w 155"/>
                <a:gd name="T21" fmla="*/ 15 h 56"/>
                <a:gd name="T22" fmla="*/ 25 w 155"/>
                <a:gd name="T23" fmla="*/ 3 h 56"/>
                <a:gd name="T24" fmla="*/ 9 w 155"/>
                <a:gd name="T25" fmla="*/ 0 h 56"/>
                <a:gd name="T26" fmla="*/ 0 w 155"/>
                <a:gd name="T27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56">
                  <a:moveTo>
                    <a:pt x="0" y="7"/>
                  </a:moveTo>
                  <a:lnTo>
                    <a:pt x="0" y="15"/>
                  </a:lnTo>
                  <a:lnTo>
                    <a:pt x="4" y="22"/>
                  </a:lnTo>
                  <a:lnTo>
                    <a:pt x="17" y="33"/>
                  </a:lnTo>
                  <a:lnTo>
                    <a:pt x="30" y="41"/>
                  </a:lnTo>
                  <a:lnTo>
                    <a:pt x="55" y="48"/>
                  </a:lnTo>
                  <a:lnTo>
                    <a:pt x="80" y="52"/>
                  </a:lnTo>
                  <a:lnTo>
                    <a:pt x="113" y="56"/>
                  </a:lnTo>
                  <a:lnTo>
                    <a:pt x="155" y="52"/>
                  </a:lnTo>
                  <a:lnTo>
                    <a:pt x="113" y="33"/>
                  </a:lnTo>
                  <a:lnTo>
                    <a:pt x="67" y="15"/>
                  </a:lnTo>
                  <a:lnTo>
                    <a:pt x="25" y="3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97" name="Freeform 413"/>
            <p:cNvSpPr>
              <a:spLocks/>
            </p:cNvSpPr>
            <p:nvPr/>
          </p:nvSpPr>
          <p:spPr bwMode="auto">
            <a:xfrm>
              <a:off x="5130" y="3647"/>
              <a:ext cx="176" cy="41"/>
            </a:xfrm>
            <a:custGeom>
              <a:avLst/>
              <a:gdLst>
                <a:gd name="T0" fmla="*/ 0 w 176"/>
                <a:gd name="T1" fmla="*/ 26 h 41"/>
                <a:gd name="T2" fmla="*/ 9 w 176"/>
                <a:gd name="T3" fmla="*/ 34 h 41"/>
                <a:gd name="T4" fmla="*/ 21 w 176"/>
                <a:gd name="T5" fmla="*/ 41 h 41"/>
                <a:gd name="T6" fmla="*/ 46 w 176"/>
                <a:gd name="T7" fmla="*/ 41 h 41"/>
                <a:gd name="T8" fmla="*/ 71 w 176"/>
                <a:gd name="T9" fmla="*/ 41 h 41"/>
                <a:gd name="T10" fmla="*/ 130 w 176"/>
                <a:gd name="T11" fmla="*/ 30 h 41"/>
                <a:gd name="T12" fmla="*/ 155 w 176"/>
                <a:gd name="T13" fmla="*/ 19 h 41"/>
                <a:gd name="T14" fmla="*/ 176 w 176"/>
                <a:gd name="T15" fmla="*/ 11 h 41"/>
                <a:gd name="T16" fmla="*/ 126 w 176"/>
                <a:gd name="T17" fmla="*/ 4 h 41"/>
                <a:gd name="T18" fmla="*/ 67 w 176"/>
                <a:gd name="T19" fmla="*/ 0 h 41"/>
                <a:gd name="T20" fmla="*/ 42 w 176"/>
                <a:gd name="T21" fmla="*/ 0 h 41"/>
                <a:gd name="T22" fmla="*/ 21 w 176"/>
                <a:gd name="T23" fmla="*/ 4 h 41"/>
                <a:gd name="T24" fmla="*/ 9 w 176"/>
                <a:gd name="T25" fmla="*/ 15 h 41"/>
                <a:gd name="T26" fmla="*/ 0 w 176"/>
                <a:gd name="T2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41">
                  <a:moveTo>
                    <a:pt x="0" y="26"/>
                  </a:moveTo>
                  <a:lnTo>
                    <a:pt x="9" y="34"/>
                  </a:lnTo>
                  <a:lnTo>
                    <a:pt x="21" y="41"/>
                  </a:lnTo>
                  <a:lnTo>
                    <a:pt x="46" y="41"/>
                  </a:lnTo>
                  <a:lnTo>
                    <a:pt x="71" y="41"/>
                  </a:lnTo>
                  <a:lnTo>
                    <a:pt x="130" y="30"/>
                  </a:lnTo>
                  <a:lnTo>
                    <a:pt x="155" y="19"/>
                  </a:lnTo>
                  <a:lnTo>
                    <a:pt x="176" y="11"/>
                  </a:lnTo>
                  <a:lnTo>
                    <a:pt x="126" y="4"/>
                  </a:lnTo>
                  <a:lnTo>
                    <a:pt x="67" y="0"/>
                  </a:lnTo>
                  <a:lnTo>
                    <a:pt x="42" y="0"/>
                  </a:lnTo>
                  <a:lnTo>
                    <a:pt x="21" y="4"/>
                  </a:lnTo>
                  <a:lnTo>
                    <a:pt x="9" y="1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98" name="Freeform 414"/>
            <p:cNvSpPr>
              <a:spLocks/>
            </p:cNvSpPr>
            <p:nvPr/>
          </p:nvSpPr>
          <p:spPr bwMode="auto">
            <a:xfrm>
              <a:off x="5122" y="3520"/>
              <a:ext cx="113" cy="146"/>
            </a:xfrm>
            <a:custGeom>
              <a:avLst/>
              <a:gdLst>
                <a:gd name="T0" fmla="*/ 21 w 113"/>
                <a:gd name="T1" fmla="*/ 146 h 146"/>
                <a:gd name="T2" fmla="*/ 8 w 113"/>
                <a:gd name="T3" fmla="*/ 142 h 146"/>
                <a:gd name="T4" fmla="*/ 0 w 113"/>
                <a:gd name="T5" fmla="*/ 135 h 146"/>
                <a:gd name="T6" fmla="*/ 0 w 113"/>
                <a:gd name="T7" fmla="*/ 120 h 146"/>
                <a:gd name="T8" fmla="*/ 12 w 113"/>
                <a:gd name="T9" fmla="*/ 97 h 146"/>
                <a:gd name="T10" fmla="*/ 38 w 113"/>
                <a:gd name="T11" fmla="*/ 75 h 146"/>
                <a:gd name="T12" fmla="*/ 88 w 113"/>
                <a:gd name="T13" fmla="*/ 30 h 146"/>
                <a:gd name="T14" fmla="*/ 105 w 113"/>
                <a:gd name="T15" fmla="*/ 12 h 146"/>
                <a:gd name="T16" fmla="*/ 113 w 113"/>
                <a:gd name="T17" fmla="*/ 0 h 146"/>
                <a:gd name="T18" fmla="*/ 109 w 113"/>
                <a:gd name="T19" fmla="*/ 12 h 146"/>
                <a:gd name="T20" fmla="*/ 109 w 113"/>
                <a:gd name="T21" fmla="*/ 30 h 146"/>
                <a:gd name="T22" fmla="*/ 96 w 113"/>
                <a:gd name="T23" fmla="*/ 71 h 146"/>
                <a:gd name="T24" fmla="*/ 84 w 113"/>
                <a:gd name="T25" fmla="*/ 94 h 146"/>
                <a:gd name="T26" fmla="*/ 71 w 113"/>
                <a:gd name="T27" fmla="*/ 116 h 146"/>
                <a:gd name="T28" fmla="*/ 50 w 113"/>
                <a:gd name="T29" fmla="*/ 135 h 146"/>
                <a:gd name="T30" fmla="*/ 21 w 113"/>
                <a:gd name="T3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46">
                  <a:moveTo>
                    <a:pt x="21" y="146"/>
                  </a:moveTo>
                  <a:lnTo>
                    <a:pt x="8" y="142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12" y="97"/>
                  </a:lnTo>
                  <a:lnTo>
                    <a:pt x="38" y="75"/>
                  </a:lnTo>
                  <a:lnTo>
                    <a:pt x="88" y="30"/>
                  </a:lnTo>
                  <a:lnTo>
                    <a:pt x="105" y="12"/>
                  </a:lnTo>
                  <a:lnTo>
                    <a:pt x="113" y="0"/>
                  </a:lnTo>
                  <a:lnTo>
                    <a:pt x="109" y="12"/>
                  </a:lnTo>
                  <a:lnTo>
                    <a:pt x="109" y="30"/>
                  </a:lnTo>
                  <a:lnTo>
                    <a:pt x="96" y="71"/>
                  </a:lnTo>
                  <a:lnTo>
                    <a:pt x="84" y="94"/>
                  </a:lnTo>
                  <a:lnTo>
                    <a:pt x="71" y="116"/>
                  </a:lnTo>
                  <a:lnTo>
                    <a:pt x="50" y="135"/>
                  </a:lnTo>
                  <a:lnTo>
                    <a:pt x="21" y="14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99" name="Freeform 415"/>
            <p:cNvSpPr>
              <a:spLocks/>
            </p:cNvSpPr>
            <p:nvPr/>
          </p:nvSpPr>
          <p:spPr bwMode="auto">
            <a:xfrm>
              <a:off x="5105" y="3677"/>
              <a:ext cx="42" cy="86"/>
            </a:xfrm>
            <a:custGeom>
              <a:avLst/>
              <a:gdLst>
                <a:gd name="T0" fmla="*/ 17 w 42"/>
                <a:gd name="T1" fmla="*/ 0 h 86"/>
                <a:gd name="T2" fmla="*/ 4 w 42"/>
                <a:gd name="T3" fmla="*/ 15 h 86"/>
                <a:gd name="T4" fmla="*/ 0 w 42"/>
                <a:gd name="T5" fmla="*/ 26 h 86"/>
                <a:gd name="T6" fmla="*/ 4 w 42"/>
                <a:gd name="T7" fmla="*/ 34 h 86"/>
                <a:gd name="T8" fmla="*/ 21 w 42"/>
                <a:gd name="T9" fmla="*/ 56 h 86"/>
                <a:gd name="T10" fmla="*/ 25 w 42"/>
                <a:gd name="T11" fmla="*/ 67 h 86"/>
                <a:gd name="T12" fmla="*/ 21 w 42"/>
                <a:gd name="T13" fmla="*/ 86 h 86"/>
                <a:gd name="T14" fmla="*/ 34 w 42"/>
                <a:gd name="T15" fmla="*/ 60 h 86"/>
                <a:gd name="T16" fmla="*/ 42 w 42"/>
                <a:gd name="T17" fmla="*/ 45 h 86"/>
                <a:gd name="T18" fmla="*/ 42 w 42"/>
                <a:gd name="T19" fmla="*/ 26 h 86"/>
                <a:gd name="T20" fmla="*/ 34 w 42"/>
                <a:gd name="T21" fmla="*/ 15 h 86"/>
                <a:gd name="T22" fmla="*/ 17 w 42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86">
                  <a:moveTo>
                    <a:pt x="17" y="0"/>
                  </a:moveTo>
                  <a:lnTo>
                    <a:pt x="4" y="15"/>
                  </a:lnTo>
                  <a:lnTo>
                    <a:pt x="0" y="26"/>
                  </a:lnTo>
                  <a:lnTo>
                    <a:pt x="4" y="34"/>
                  </a:lnTo>
                  <a:lnTo>
                    <a:pt x="21" y="56"/>
                  </a:lnTo>
                  <a:lnTo>
                    <a:pt x="25" y="67"/>
                  </a:lnTo>
                  <a:lnTo>
                    <a:pt x="21" y="86"/>
                  </a:lnTo>
                  <a:lnTo>
                    <a:pt x="34" y="60"/>
                  </a:lnTo>
                  <a:lnTo>
                    <a:pt x="42" y="45"/>
                  </a:lnTo>
                  <a:lnTo>
                    <a:pt x="42" y="26"/>
                  </a:lnTo>
                  <a:lnTo>
                    <a:pt x="34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401" name="Text Box 417"/>
          <p:cNvSpPr txBox="1">
            <a:spLocks noChangeArrowheads="1"/>
          </p:cNvSpPr>
          <p:nvPr/>
        </p:nvSpPr>
        <p:spPr bwMode="auto">
          <a:xfrm>
            <a:off x="714538" y="1754104"/>
            <a:ext cx="7848600" cy="140038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FFCC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 dirty="0" err="1" smtClean="0">
                <a:solidFill>
                  <a:srgbClr val="FF0000"/>
                </a:solidFill>
                <a:latin typeface="VNI-Souvir" pitchFamily="2" charset="0"/>
              </a:rPr>
              <a:t>Xin</a:t>
            </a:r>
            <a:r>
              <a:rPr lang="en-US" sz="3400" b="1" dirty="0" smtClean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VNI-Souvir" pitchFamily="2" charset="0"/>
              </a:rPr>
              <a:t>chaân</a:t>
            </a:r>
            <a:r>
              <a:rPr lang="en-US" sz="3400" b="1" dirty="0" smtClean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VNI-Souvir" pitchFamily="2" charset="0"/>
              </a:rPr>
              <a:t>thaønh</a:t>
            </a:r>
            <a:r>
              <a:rPr lang="en-US" sz="3400" b="1" dirty="0" smtClean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VNI-Souvir" pitchFamily="2" charset="0"/>
              </a:rPr>
              <a:t>caûm</a:t>
            </a:r>
            <a:r>
              <a:rPr lang="en-US" sz="3400" b="1" dirty="0" smtClean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VNI-Souvir" pitchFamily="2" charset="0"/>
              </a:rPr>
              <a:t>ôn</a:t>
            </a:r>
            <a:r>
              <a:rPr lang="en-US" sz="3400" b="1" dirty="0" smtClean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VNI-Souvir" pitchFamily="2" charset="0"/>
              </a:rPr>
              <a:t>caùc</a:t>
            </a:r>
            <a:r>
              <a:rPr lang="en-US" sz="3400" b="1" dirty="0" smtClean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VNI-Souvir" pitchFamily="2" charset="0"/>
              </a:rPr>
              <a:t>em</a:t>
            </a:r>
            <a:r>
              <a:rPr lang="en-US" sz="3400" b="1" dirty="0" smtClean="0">
                <a:solidFill>
                  <a:srgbClr val="FF0000"/>
                </a:solidFill>
                <a:latin typeface="VNI-Souvir" pitchFamily="2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400" b="1" dirty="0" err="1" smtClean="0">
                <a:solidFill>
                  <a:srgbClr val="FF0000"/>
                </a:solidFill>
                <a:latin typeface="VNI-Souvir" pitchFamily="2" charset="0"/>
              </a:rPr>
              <a:t>ñaõ</a:t>
            </a:r>
            <a:r>
              <a:rPr lang="en-US" sz="3400" b="1" dirty="0" smtClean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VNI-Souvir" pitchFamily="2" charset="0"/>
              </a:rPr>
              <a:t>theo</a:t>
            </a:r>
            <a:r>
              <a:rPr lang="en-US" sz="3400" b="1" dirty="0" smtClean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VNI-Souvir" pitchFamily="2" charset="0"/>
              </a:rPr>
              <a:t>doõi</a:t>
            </a:r>
            <a:r>
              <a:rPr lang="en-US" sz="3400" b="1" dirty="0" smtClean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VNI-Souvir" pitchFamily="2" charset="0"/>
              </a:rPr>
              <a:t>vaø</a:t>
            </a:r>
            <a:r>
              <a:rPr lang="en-US" sz="3400" b="1" dirty="0" smtClean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VNI-Souvir" pitchFamily="2" charset="0"/>
              </a:rPr>
              <a:t>laéng</a:t>
            </a:r>
            <a:r>
              <a:rPr lang="en-US" sz="3400" b="1" dirty="0" smtClean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VNI-Souvir" pitchFamily="2" charset="0"/>
              </a:rPr>
              <a:t>nghe</a:t>
            </a:r>
            <a:endParaRPr lang="en-US" sz="3400" b="1" dirty="0">
              <a:solidFill>
                <a:srgbClr val="FF0000"/>
              </a:solidFill>
              <a:latin typeface="VNI-Souvir" pitchFamily="2" charset="0"/>
            </a:endParaRPr>
          </a:p>
        </p:txBody>
      </p:sp>
      <p:pic>
        <p:nvPicPr>
          <p:cNvPr id="42405" name="Picture 421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143000"/>
            <a:ext cx="1152525" cy="7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07" name="Picture 423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216" y="186161"/>
            <a:ext cx="1152525" cy="7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08" name="Picture 424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12" y="1122219"/>
            <a:ext cx="1152525" cy="7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09" name="Picture 425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543301"/>
            <a:ext cx="1152525" cy="7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10" name="Picture 426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8" y="227725"/>
            <a:ext cx="1152525" cy="7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11" name="Picture 427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857501"/>
            <a:ext cx="1152525" cy="7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12" name="Picture 428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23" y="-29710"/>
            <a:ext cx="1152525" cy="7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13" name="Picture 429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29" y="71387"/>
            <a:ext cx="1152525" cy="7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14" name="Picture 430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7301"/>
            <a:ext cx="1152525" cy="7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15" name="Picture 431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600451"/>
            <a:ext cx="1152525" cy="7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16" name="Picture 43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943351"/>
            <a:ext cx="1152525" cy="7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17" name="Picture 433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84" y="2553600"/>
            <a:ext cx="1152525" cy="7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18" name="nguoi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9149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2919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4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AutoShape 156"/>
          <p:cNvSpPr>
            <a:spLocks noChangeArrowheads="1"/>
          </p:cNvSpPr>
          <p:nvPr/>
        </p:nvSpPr>
        <p:spPr bwMode="auto">
          <a:xfrm>
            <a:off x="1752769" y="466726"/>
            <a:ext cx="5867232" cy="5143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algn="ctr"/>
            <a:endParaRPr lang="en-US" sz="32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495301"/>
            <a:ext cx="77724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vi-VN" sz="3000" b="1" dirty="0">
                <a:solidFill>
                  <a:srgbClr val="000000"/>
                </a:solidFill>
                <a:latin typeface="Times New Roman"/>
              </a:rPr>
              <a:t>Chương</a:t>
            </a:r>
            <a:r>
              <a:rPr lang="en-US" sz="3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</a:rPr>
              <a:t>II. </a:t>
            </a:r>
            <a:r>
              <a:rPr lang="vi-VN" sz="3000" b="1" dirty="0">
                <a:solidFill>
                  <a:srgbClr val="000000"/>
                </a:solidFill>
                <a:latin typeface="Times New Roman"/>
              </a:rPr>
              <a:t>HÀM SỐ BẬC NHẤT</a:t>
            </a:r>
            <a:endParaRPr lang="vi-VN" sz="3000" b="1" dirty="0">
              <a:solidFill>
                <a:srgbClr val="000000"/>
              </a:solidFill>
              <a:latin typeface="Times New Roman"/>
              <a:cs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9816" y="0"/>
            <a:ext cx="9153816" cy="5143502"/>
            <a:chOff x="-8888" y="-2"/>
            <a:chExt cx="9153816" cy="6858002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9" name="Straight Arrow Connector 38"/>
          <p:cNvCxnSpPr>
            <a:stCxn id="44" idx="1"/>
          </p:cNvCxnSpPr>
          <p:nvPr/>
        </p:nvCxnSpPr>
        <p:spPr bwMode="auto">
          <a:xfrm flipH="1">
            <a:off x="2490796" y="1440194"/>
            <a:ext cx="785804" cy="1211475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45" idx="1"/>
          </p:cNvCxnSpPr>
          <p:nvPr/>
        </p:nvCxnSpPr>
        <p:spPr bwMode="auto">
          <a:xfrm flipH="1">
            <a:off x="2540142" y="2547072"/>
            <a:ext cx="736458" cy="108408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46" idx="1"/>
          </p:cNvCxnSpPr>
          <p:nvPr/>
        </p:nvCxnSpPr>
        <p:spPr bwMode="auto">
          <a:xfrm flipH="1" flipV="1">
            <a:off x="2490798" y="2655000"/>
            <a:ext cx="785802" cy="1412352"/>
          </a:xfrm>
          <a:prstGeom prst="straightConnector1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3276600" y="1178584"/>
            <a:ext cx="5562600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6600" y="2070018"/>
            <a:ext cx="5562600" cy="95410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 = ax +b (a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 0)</a:t>
            </a:r>
            <a:endParaRPr lang="vi-VN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76600" y="3374854"/>
            <a:ext cx="5562600" cy="138499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(d): y = ax +b (a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 0)</a:t>
            </a:r>
          </a:p>
          <a:p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d’):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a’x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b’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a’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 0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vi-VN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66"/>
          <p:cNvGrpSpPr>
            <a:grpSpLocks/>
          </p:cNvGrpSpPr>
          <p:nvPr/>
        </p:nvGrpSpPr>
        <p:grpSpPr bwMode="auto">
          <a:xfrm>
            <a:off x="228601" y="1694329"/>
            <a:ext cx="2311540" cy="1912354"/>
            <a:chOff x="912" y="2256"/>
            <a:chExt cx="2544" cy="1536"/>
          </a:xfrm>
        </p:grpSpPr>
        <p:sp>
          <p:nvSpPr>
            <p:cNvPr id="27" name="Rectangle 63"/>
            <p:cNvSpPr>
              <a:spLocks noChangeArrowheads="1"/>
            </p:cNvSpPr>
            <p:nvPr/>
          </p:nvSpPr>
          <p:spPr bwMode="auto">
            <a:xfrm>
              <a:off x="912" y="2256"/>
              <a:ext cx="2544" cy="153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64"/>
            <p:cNvSpPr>
              <a:spLocks noChangeArrowheads="1"/>
            </p:cNvSpPr>
            <p:nvPr/>
          </p:nvSpPr>
          <p:spPr bwMode="auto">
            <a:xfrm>
              <a:off x="1034" y="2338"/>
              <a:ext cx="2334" cy="137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65"/>
            <p:cNvSpPr>
              <a:spLocks noChangeArrowheads="1"/>
            </p:cNvSpPr>
            <p:nvPr/>
          </p:nvSpPr>
          <p:spPr bwMode="auto">
            <a:xfrm>
              <a:off x="1104" y="2429"/>
              <a:ext cx="2160" cy="1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247630" y="1996378"/>
            <a:ext cx="2254883" cy="1433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50000"/>
              </a:spcBef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50000"/>
              </a:spcBef>
              <a:defRPr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2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762000" y="457200"/>
            <a:ext cx="3581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AutoShape 156"/>
          <p:cNvSpPr>
            <a:spLocks noChangeArrowheads="1"/>
          </p:cNvSpPr>
          <p:nvPr/>
        </p:nvSpPr>
        <p:spPr bwMode="auto">
          <a:xfrm>
            <a:off x="1295400" y="457201"/>
            <a:ext cx="6814193" cy="5143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algn="ctr"/>
            <a:endParaRPr lang="en-US" sz="32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524933"/>
            <a:ext cx="77724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50000"/>
              </a:spcBef>
              <a:defRPr/>
            </a:pPr>
            <a:r>
              <a:rPr lang="vi-VN" sz="3000" b="1" dirty="0">
                <a:latin typeface="Times New Roman"/>
              </a:rPr>
              <a:t>Chương</a:t>
            </a:r>
            <a:r>
              <a:rPr lang="en-US" sz="3000" b="1" dirty="0">
                <a:latin typeface="Times New Roman"/>
              </a:rPr>
              <a:t> </a:t>
            </a:r>
            <a:r>
              <a:rPr lang="en-US" sz="3000" b="1" dirty="0" smtClean="0">
                <a:latin typeface="Times New Roman"/>
              </a:rPr>
              <a:t>II. </a:t>
            </a:r>
            <a:r>
              <a:rPr lang="vi-VN" sz="3000" b="1" dirty="0">
                <a:latin typeface="Times New Roman"/>
              </a:rPr>
              <a:t>HÀM SỐ BẬC NHẤT</a:t>
            </a:r>
            <a:endParaRPr lang="vi-VN" sz="3000" b="1" dirty="0">
              <a:latin typeface="Times New Roman"/>
              <a:cs typeface="Arial" charset="0"/>
            </a:endParaRPr>
          </a:p>
        </p:txBody>
      </p: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2191086" y="1357595"/>
            <a:ext cx="6343314" cy="3013836"/>
            <a:chOff x="912" y="2256"/>
            <a:chExt cx="2544" cy="1536"/>
          </a:xfrm>
        </p:grpSpPr>
        <p:sp>
          <p:nvSpPr>
            <p:cNvPr id="12" name="Rectangle 63"/>
            <p:cNvSpPr>
              <a:spLocks noChangeArrowheads="1"/>
            </p:cNvSpPr>
            <p:nvPr/>
          </p:nvSpPr>
          <p:spPr bwMode="auto">
            <a:xfrm>
              <a:off x="912" y="2256"/>
              <a:ext cx="2544" cy="153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64"/>
            <p:cNvSpPr>
              <a:spLocks noChangeArrowheads="1"/>
            </p:cNvSpPr>
            <p:nvPr/>
          </p:nvSpPr>
          <p:spPr bwMode="auto">
            <a:xfrm>
              <a:off x="1034" y="2338"/>
              <a:ext cx="2334" cy="137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65"/>
            <p:cNvSpPr>
              <a:spLocks noChangeArrowheads="1"/>
            </p:cNvSpPr>
            <p:nvPr/>
          </p:nvSpPr>
          <p:spPr bwMode="auto">
            <a:xfrm>
              <a:off x="1104" y="2429"/>
              <a:ext cx="2160" cy="1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5800" y="1352550"/>
            <a:ext cx="1304392" cy="3018881"/>
            <a:chOff x="291765" y="2111762"/>
            <a:chExt cx="1304392" cy="4025174"/>
          </a:xfrm>
        </p:grpSpPr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304800" y="2111762"/>
              <a:ext cx="1280160" cy="4025174"/>
              <a:chOff x="912" y="2256"/>
              <a:chExt cx="2544" cy="1536"/>
            </a:xfrm>
          </p:grpSpPr>
          <p:sp>
            <p:nvSpPr>
              <p:cNvPr id="18" name="Rectangle 63"/>
              <p:cNvSpPr>
                <a:spLocks noChangeArrowheads="1"/>
              </p:cNvSpPr>
              <p:nvPr/>
            </p:nvSpPr>
            <p:spPr bwMode="auto">
              <a:xfrm>
                <a:off x="912" y="2256"/>
                <a:ext cx="2544" cy="1536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50000">
                    <a:schemeClr val="bg1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ectangle 64"/>
              <p:cNvSpPr>
                <a:spLocks noChangeArrowheads="1"/>
              </p:cNvSpPr>
              <p:nvPr/>
            </p:nvSpPr>
            <p:spPr bwMode="auto">
              <a:xfrm>
                <a:off x="1034" y="2338"/>
                <a:ext cx="2334" cy="1372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50000">
                    <a:schemeClr val="bg1"/>
                  </a:gs>
                  <a:gs pos="100000">
                    <a:srgbClr val="B2B2B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ectangle 65"/>
              <p:cNvSpPr>
                <a:spLocks noChangeArrowheads="1"/>
              </p:cNvSpPr>
              <p:nvPr/>
            </p:nvSpPr>
            <p:spPr bwMode="auto">
              <a:xfrm>
                <a:off x="1104" y="2429"/>
                <a:ext cx="2160" cy="12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291765" y="2640833"/>
              <a:ext cx="1304392" cy="328121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spcBef>
                  <a:spcPct val="50000"/>
                </a:spcBef>
                <a:defRPr/>
              </a:pPr>
              <a:r>
                <a:rPr lang="en-US" sz="28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  <a:defRPr/>
              </a:pPr>
              <a:endParaRPr lang="vi-VN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/>
              <p:cNvSpPr txBox="1">
                <a:spLocks/>
              </p:cNvSpPr>
              <p:nvPr/>
            </p:nvSpPr>
            <p:spPr>
              <a:xfrm>
                <a:off x="2895599" y="1657350"/>
                <a:ext cx="5029201" cy="20856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Hàm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y = ax + b,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a, b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≠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2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599" y="1657350"/>
                <a:ext cx="5029201" cy="2085650"/>
              </a:xfrm>
              <a:prstGeom prst="rect">
                <a:avLst/>
              </a:prstGeom>
              <a:blipFill rotWithShape="1">
                <a:blip r:embed="rId4"/>
                <a:stretch>
                  <a:fillRect l="-2424" r="-2424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 rot="16200000">
            <a:off x="1061381" y="2475040"/>
            <a:ext cx="2018110" cy="609600"/>
            <a:chOff x="1809750" y="2971800"/>
            <a:chExt cx="5381625" cy="609600"/>
          </a:xfrm>
        </p:grpSpPr>
        <p:sp>
          <p:nvSpPr>
            <p:cNvPr id="23" name="Arc 2"/>
            <p:cNvSpPr>
              <a:spLocks/>
            </p:cNvSpPr>
            <p:nvPr/>
          </p:nvSpPr>
          <p:spPr bwMode="auto">
            <a:xfrm>
              <a:off x="7038975" y="3054350"/>
              <a:ext cx="1524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1912"/>
                <a:gd name="T2" fmla="*/ 7348 w 21600"/>
                <a:gd name="T3" fmla="*/ 41912 h 41912"/>
                <a:gd name="T4" fmla="*/ 0 w 21600"/>
                <a:gd name="T5" fmla="*/ 21600 h 4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1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96"/>
                    <a:pt x="15901" y="38817"/>
                    <a:pt x="7347" y="41911"/>
                  </a:cubicBezTo>
                </a:path>
                <a:path w="21600" h="4191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96"/>
                    <a:pt x="15901" y="38817"/>
                    <a:pt x="7347" y="419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rc 3"/>
            <p:cNvSpPr>
              <a:spLocks/>
            </p:cNvSpPr>
            <p:nvPr/>
          </p:nvSpPr>
          <p:spPr bwMode="auto">
            <a:xfrm>
              <a:off x="1905000" y="3025775"/>
              <a:ext cx="1524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1912"/>
                <a:gd name="T2" fmla="*/ 7348 w 21600"/>
                <a:gd name="T3" fmla="*/ 41912 h 41912"/>
                <a:gd name="T4" fmla="*/ 0 w 21600"/>
                <a:gd name="T5" fmla="*/ 21600 h 4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1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96"/>
                    <a:pt x="15901" y="38817"/>
                    <a:pt x="7347" y="41911"/>
                  </a:cubicBezTo>
                </a:path>
                <a:path w="21600" h="4191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96"/>
                    <a:pt x="15901" y="38817"/>
                    <a:pt x="7347" y="419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auto">
            <a:xfrm>
              <a:off x="1809750" y="2971800"/>
              <a:ext cx="228600" cy="152400"/>
            </a:xfrm>
            <a:prstGeom prst="ellipse">
              <a:avLst/>
            </a:prstGeom>
            <a:solidFill>
              <a:schemeClr val="bg1"/>
            </a:solidFill>
            <a:ln w="76200" cmpd="tri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>
              <a:off x="1809750" y="3429000"/>
              <a:ext cx="228600" cy="152400"/>
            </a:xfrm>
            <a:prstGeom prst="ellipse">
              <a:avLst/>
            </a:prstGeom>
            <a:solidFill>
              <a:schemeClr val="bg1"/>
            </a:solidFill>
            <a:ln w="76200" cmpd="tri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6934200" y="2971800"/>
              <a:ext cx="228600" cy="152400"/>
            </a:xfrm>
            <a:prstGeom prst="ellipse">
              <a:avLst/>
            </a:prstGeom>
            <a:solidFill>
              <a:schemeClr val="bg1"/>
            </a:solidFill>
            <a:ln w="76200" cmpd="tri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>
              <a:off x="6934200" y="3429000"/>
              <a:ext cx="228600" cy="152400"/>
            </a:xfrm>
            <a:prstGeom prst="ellipse">
              <a:avLst/>
            </a:prstGeom>
            <a:solidFill>
              <a:schemeClr val="bg1"/>
            </a:solidFill>
            <a:ln w="76200" cmpd="tri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Arc 38"/>
            <p:cNvSpPr>
              <a:spLocks/>
            </p:cNvSpPr>
            <p:nvPr/>
          </p:nvSpPr>
          <p:spPr bwMode="auto">
            <a:xfrm flipH="1">
              <a:off x="1831975" y="3048000"/>
              <a:ext cx="1524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1912"/>
                <a:gd name="T2" fmla="*/ 7348 w 21600"/>
                <a:gd name="T3" fmla="*/ 41912 h 41912"/>
                <a:gd name="T4" fmla="*/ 0 w 21600"/>
                <a:gd name="T5" fmla="*/ 21600 h 4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1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96"/>
                    <a:pt x="15901" y="38817"/>
                    <a:pt x="7347" y="41911"/>
                  </a:cubicBezTo>
                </a:path>
                <a:path w="21600" h="4191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96"/>
                    <a:pt x="15901" y="38817"/>
                    <a:pt x="7347" y="419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rc 39"/>
            <p:cNvSpPr>
              <a:spLocks/>
            </p:cNvSpPr>
            <p:nvPr/>
          </p:nvSpPr>
          <p:spPr bwMode="auto">
            <a:xfrm flipH="1">
              <a:off x="6934200" y="3044825"/>
              <a:ext cx="1524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1912"/>
                <a:gd name="T2" fmla="*/ 7348 w 21600"/>
                <a:gd name="T3" fmla="*/ 41912 h 41912"/>
                <a:gd name="T4" fmla="*/ 0 w 21600"/>
                <a:gd name="T5" fmla="*/ 21600 h 4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1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96"/>
                    <a:pt x="15901" y="38817"/>
                    <a:pt x="7347" y="41911"/>
                  </a:cubicBezTo>
                </a:path>
                <a:path w="21600" h="4191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96"/>
                    <a:pt x="15901" y="38817"/>
                    <a:pt x="7347" y="419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ight Arrow 30"/>
          <p:cNvSpPr/>
          <p:nvPr/>
        </p:nvSpPr>
        <p:spPr bwMode="auto">
          <a:xfrm>
            <a:off x="1918036" y="2452737"/>
            <a:ext cx="640080" cy="274685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1" descr="Newsprint"/>
          <p:cNvSpPr>
            <a:spLocks noChangeArrowheads="1"/>
          </p:cNvSpPr>
          <p:nvPr/>
        </p:nvSpPr>
        <p:spPr bwMode="auto">
          <a:xfrm>
            <a:off x="856853" y="963354"/>
            <a:ext cx="1099862" cy="422674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en-US" sz="32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13715" y="913280"/>
            <a:ext cx="2242039" cy="498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1.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1999914" y="913280"/>
                <a:ext cx="6153486" cy="133350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ct val="50000"/>
                  </a:spcBef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800" dirty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m</m:t>
                        </m:r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x – 2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914" y="913280"/>
                <a:ext cx="6153486" cy="1333500"/>
              </a:xfrm>
              <a:prstGeom prst="rect">
                <a:avLst/>
              </a:prstGeom>
              <a:blipFill rotWithShape="1">
                <a:blip r:embed="rId6"/>
                <a:stretch>
                  <a:fillRect l="-1980" t="-4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361911" y="2018180"/>
            <a:ext cx="8546596" cy="2990850"/>
            <a:chOff x="912" y="2256"/>
            <a:chExt cx="2544" cy="1536"/>
          </a:xfrm>
        </p:grpSpPr>
        <p:sp>
          <p:nvSpPr>
            <p:cNvPr id="12" name="Rectangle 63"/>
            <p:cNvSpPr>
              <a:spLocks noChangeArrowheads="1"/>
            </p:cNvSpPr>
            <p:nvPr/>
          </p:nvSpPr>
          <p:spPr bwMode="auto">
            <a:xfrm>
              <a:off x="912" y="2256"/>
              <a:ext cx="2544" cy="153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64"/>
            <p:cNvSpPr>
              <a:spLocks noChangeArrowheads="1"/>
            </p:cNvSpPr>
            <p:nvPr/>
          </p:nvSpPr>
          <p:spPr bwMode="auto">
            <a:xfrm>
              <a:off x="1034" y="2338"/>
              <a:ext cx="2334" cy="137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65"/>
            <p:cNvSpPr>
              <a:spLocks noChangeArrowheads="1"/>
            </p:cNvSpPr>
            <p:nvPr/>
          </p:nvSpPr>
          <p:spPr bwMode="auto">
            <a:xfrm>
              <a:off x="1104" y="2429"/>
              <a:ext cx="2160" cy="1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949826" y="2305683"/>
                <a:ext cx="7827750" cy="50472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m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5</m:t>
                        </m:r>
                      </m:e>
                    </m:rad>
                    <m:r>
                      <a:rPr lang="en-US" sz="2800" b="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26" y="2305683"/>
                <a:ext cx="7827750" cy="504724"/>
              </a:xfrm>
              <a:prstGeom prst="rect">
                <a:avLst/>
              </a:prstGeom>
              <a:blipFill rotWithShape="1">
                <a:blip r:embed="rId7"/>
                <a:stretch>
                  <a:fillRect l="-1636" t="-8434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2726668" y="2748775"/>
                <a:ext cx="2062457" cy="40605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m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668" y="2748775"/>
                <a:ext cx="2062457" cy="406057"/>
              </a:xfrm>
              <a:prstGeom prst="rect">
                <a:avLst/>
              </a:prstGeom>
              <a:blipFill rotWithShape="1">
                <a:blip r:embed="rId8"/>
                <a:stretch>
                  <a:fillRect t="-22388" b="-6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4568897" y="3551753"/>
                <a:ext cx="3269707" cy="47496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sym typeface="Symbol Tiger Expert"/>
                      </a:rPr>
                      <m:t>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m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 </a:t>
                </a:r>
              </a:p>
            </p:txBody>
          </p:sp>
        </mc:Choice>
        <mc:Fallback xmlns="">
          <p:sp>
            <p:nvSpPr>
              <p:cNvPr id="1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97" y="3551753"/>
                <a:ext cx="3269707" cy="474967"/>
              </a:xfrm>
              <a:prstGeom prst="rect">
                <a:avLst/>
              </a:prstGeom>
              <a:blipFill rotWithShape="1">
                <a:blip r:embed="rId9"/>
                <a:stretch>
                  <a:fillRect t="-17949" b="-3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 txBox="1">
            <a:spLocks/>
          </p:cNvSpPr>
          <p:nvPr/>
        </p:nvSpPr>
        <p:spPr>
          <a:xfrm>
            <a:off x="762000" y="361950"/>
            <a:ext cx="3581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9" name="AutoShape 156"/>
          <p:cNvSpPr>
            <a:spLocks noChangeArrowheads="1"/>
          </p:cNvSpPr>
          <p:nvPr/>
        </p:nvSpPr>
        <p:spPr bwMode="auto">
          <a:xfrm>
            <a:off x="1905001" y="361951"/>
            <a:ext cx="5562600" cy="5143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algn="ctr"/>
            <a:endParaRPr lang="en-US" sz="32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38200" y="419101"/>
            <a:ext cx="77724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vi-VN" sz="3000" b="1" dirty="0">
                <a:solidFill>
                  <a:srgbClr val="000000"/>
                </a:solidFill>
                <a:latin typeface="Times New Roman"/>
              </a:rPr>
              <a:t>Chương</a:t>
            </a:r>
            <a:r>
              <a:rPr lang="en-US" sz="3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/>
              </a:rPr>
              <a:t>II. </a:t>
            </a:r>
            <a:r>
              <a:rPr lang="vi-VN" sz="3000" b="1" dirty="0">
                <a:solidFill>
                  <a:srgbClr val="000000"/>
                </a:solidFill>
                <a:latin typeface="Times New Roman"/>
              </a:rPr>
              <a:t>HÀM SỐ BẬC NHẤT</a:t>
            </a:r>
            <a:endParaRPr lang="vi-VN" sz="3000" b="1" dirty="0">
              <a:solidFill>
                <a:srgbClr val="000000"/>
              </a:solidFill>
              <a:latin typeface="Times New Roman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2">
                <a:extLst>
                  <a:ext uri="{FF2B5EF4-FFF2-40B4-BE49-F238E27FC236}">
                    <a16:creationId xmlns="" xmlns:a16="http://schemas.microsoft.com/office/drawing/2014/main" id="{BF88DB67-54E6-4826-B227-FAC5A17B0458}"/>
                  </a:ext>
                </a:extLst>
              </p:cNvPr>
              <p:cNvSpPr txBox="1"/>
              <p:nvPr/>
            </p:nvSpPr>
            <p:spPr>
              <a:xfrm>
                <a:off x="4840940" y="2765133"/>
                <a:ext cx="3733800" cy="633294"/>
              </a:xfrm>
              <a:prstGeom prst="roundRect">
                <a:avLst/>
              </a:prstGeom>
              <a:gradFill>
                <a:gsLst>
                  <a:gs pos="0">
                    <a:srgbClr val="FFFF00"/>
                  </a:gs>
                  <a:gs pos="68000">
                    <a:srgbClr val="FFFF00"/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</a:gra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</m:e>
                      </m:rad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c</m:t>
                      </m:r>
                      <m: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 đị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nh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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sym typeface="Symbol"/>
                        </a:rPr>
                        <m:t>A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sym typeface="Symbol"/>
                        </a:rPr>
                        <m:t>≥0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F88DB67-54E6-4826-B227-FAC5A17B0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40" y="2765133"/>
                <a:ext cx="3733800" cy="633294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/>
              <p:cNvSpPr txBox="1">
                <a:spLocks/>
              </p:cNvSpPr>
              <p:nvPr/>
            </p:nvSpPr>
            <p:spPr>
              <a:xfrm>
                <a:off x="4569368" y="3933825"/>
                <a:ext cx="3269707" cy="47496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sym typeface="Symbol Tiger Expert"/>
                      </a:rPr>
                      <m:t>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</a:p>
            </p:txBody>
          </p:sp>
        </mc:Choice>
        <mc:Fallback xmlns="">
          <p:sp>
            <p:nvSpPr>
              <p:cNvPr id="2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368" y="3933825"/>
                <a:ext cx="3269707" cy="474967"/>
              </a:xfrm>
              <a:prstGeom prst="rect">
                <a:avLst/>
              </a:prstGeom>
              <a:blipFill rotWithShape="1">
                <a:blip r:embed="rId11"/>
                <a:stretch>
                  <a:fillRect t="-16667" b="-4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2">
                <a:extLst>
                  <a:ext uri="{FF2B5EF4-FFF2-40B4-BE49-F238E27FC236}">
                    <a16:creationId xmlns="" xmlns:a16="http://schemas.microsoft.com/office/drawing/2014/main" id="{BF88DB67-54E6-4826-B227-FAC5A17B0458}"/>
                  </a:ext>
                </a:extLst>
              </p:cNvPr>
              <p:cNvSpPr txBox="1"/>
              <p:nvPr/>
            </p:nvSpPr>
            <p:spPr>
              <a:xfrm>
                <a:off x="4848057" y="2765133"/>
                <a:ext cx="2957224" cy="1121442"/>
              </a:xfrm>
              <a:prstGeom prst="roundRect">
                <a:avLst/>
              </a:prstGeom>
              <a:gradFill>
                <a:gsLst>
                  <a:gs pos="0">
                    <a:srgbClr val="FFFF00"/>
                  </a:gs>
                  <a:gs pos="68000">
                    <a:srgbClr val="FFFF00"/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</a:gra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−5</m:t>
                          </m:r>
                        </m:e>
                      </m:rad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c</m:t>
                      </m:r>
                      <m: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 đị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nh</m:t>
                      </m:r>
                    </m:oMath>
                  </m:oMathPara>
                </a14:m>
                <a:endParaRPr lang="en-US" sz="2800" i="0" dirty="0" smtClean="0">
                  <a:solidFill>
                    <a:schemeClr val="tx1"/>
                  </a:solidFill>
                  <a:latin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sym typeface="Symbol Tiger Expert"/>
                        </a:rPr>
                        <m:t>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sym typeface="Symbol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  <a:sym typeface="Symbol"/>
                        </a:rPr>
                        <m:t>−5≥0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F88DB67-54E6-4826-B227-FAC5A17B0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57" y="2765133"/>
                <a:ext cx="2957224" cy="1121442"/>
              </a:xfrm>
              <a:prstGeom prst="round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87384" y="1326596"/>
                <a:ext cx="1444050" cy="582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m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384" y="1326596"/>
                <a:ext cx="1444050" cy="582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47875" y="2901372"/>
                <a:ext cx="7505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/>
                          <a:sym typeface="Symbol Tiger Expert"/>
                        </a:rPr>
                        <m:t>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75" y="2901372"/>
                <a:ext cx="750525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380785" y="2637621"/>
                <a:ext cx="70884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000000"/>
                          </a:solidFill>
                          <a:latin typeface="Cambria Math"/>
                          <a:sym typeface="Symbol"/>
                        </a:rPr>
                        <m:t>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785" y="2637621"/>
                <a:ext cx="708848" cy="92333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903335" y="3133308"/>
                <a:ext cx="16369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Symbol"/>
                      </a:rPr>
                      <m:t>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 </a:t>
                </a:r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335" y="3133308"/>
                <a:ext cx="1636987" cy="523220"/>
              </a:xfrm>
              <a:prstGeom prst="rect">
                <a:avLst/>
              </a:prstGeom>
              <a:blipFill rotWithShape="1">
                <a:blip r:embed="rId17"/>
                <a:stretch>
                  <a:fillRect l="-7435" t="-11628" r="-66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4488225" y="2637621"/>
            <a:ext cx="2798400" cy="1018907"/>
            <a:chOff x="2745150" y="2637621"/>
            <a:chExt cx="2798400" cy="1018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itle 1"/>
                <p:cNvSpPr txBox="1">
                  <a:spLocks/>
                </p:cNvSpPr>
                <p:nvPr/>
              </p:nvSpPr>
              <p:spPr>
                <a:xfrm>
                  <a:off x="3481093" y="2748775"/>
                  <a:ext cx="2062457" cy="40605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m 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–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 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≠ </m:t>
                      </m:r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</p:txBody>
            </p:sp>
          </mc:Choice>
          <mc:Fallback xmlns="">
            <p:sp>
              <p:nvSpPr>
                <p:cNvPr id="28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1093" y="2748775"/>
                  <a:ext cx="2062457" cy="406057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6213" t="-28358" b="-552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2745150" y="2901372"/>
                  <a:ext cx="75052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  <a:sym typeface="Symbol Tiger Expert"/>
                          </a:rPr>
                          <m:t>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5150" y="2901372"/>
                  <a:ext cx="750525" cy="52322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078060" y="2637621"/>
                  <a:ext cx="708848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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060" y="2637621"/>
                  <a:ext cx="708848" cy="92333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3468413" y="3133308"/>
                  <a:ext cx="163698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m 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–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 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sym typeface="Symbol"/>
                        </a:rPr>
                        <m:t>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0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8413" y="3133308"/>
                  <a:ext cx="1636987" cy="52322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7836" t="-11628" r="-6716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/>
              <p:cNvSpPr txBox="1">
                <a:spLocks/>
              </p:cNvSpPr>
              <p:nvPr/>
            </p:nvSpPr>
            <p:spPr>
              <a:xfrm>
                <a:off x="949826" y="4314183"/>
                <a:ext cx="7313655" cy="47496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thì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26" y="4314183"/>
                <a:ext cx="7313655" cy="474967"/>
              </a:xfrm>
              <a:prstGeom prst="rect">
                <a:avLst/>
              </a:prstGeom>
              <a:blipFill rotWithShape="1">
                <a:blip r:embed="rId22"/>
                <a:stretch>
                  <a:fillRect l="-1750" t="-17949" b="-3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4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 animBg="1"/>
      <p:bldP spid="21" grpId="1" animBg="1"/>
      <p:bldP spid="23" grpId="0"/>
      <p:bldP spid="25" grpId="0" animBg="1"/>
      <p:bldP spid="25" grpId="1" animBg="1"/>
      <p:bldP spid="2" grpId="0"/>
      <p:bldP spid="24" grpId="0"/>
      <p:bldP spid="26" grpId="0"/>
      <p:bldP spid="27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2" name="Title 1"/>
          <p:cNvSpPr txBox="1">
            <a:spLocks/>
          </p:cNvSpPr>
          <p:nvPr/>
        </p:nvSpPr>
        <p:spPr>
          <a:xfrm>
            <a:off x="762000" y="457200"/>
            <a:ext cx="3581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3" name="AutoShape 156"/>
          <p:cNvSpPr>
            <a:spLocks noChangeArrowheads="1"/>
          </p:cNvSpPr>
          <p:nvPr/>
        </p:nvSpPr>
        <p:spPr bwMode="auto">
          <a:xfrm>
            <a:off x="1988221" y="457201"/>
            <a:ext cx="5555579" cy="5143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algn="ctr"/>
            <a:endParaRPr lang="en-US" sz="32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838200" y="514351"/>
            <a:ext cx="77724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50000"/>
              </a:spcBef>
              <a:defRPr/>
            </a:pPr>
            <a:r>
              <a:rPr lang="vi-VN" sz="3000" b="1" dirty="0">
                <a:latin typeface="Times New Roman"/>
              </a:rPr>
              <a:t>Chương</a:t>
            </a:r>
            <a:r>
              <a:rPr lang="en-US" sz="3000" b="1" dirty="0">
                <a:latin typeface="Times New Roman"/>
              </a:rPr>
              <a:t> </a:t>
            </a:r>
            <a:r>
              <a:rPr lang="en-US" sz="3000" b="1" dirty="0" smtClean="0">
                <a:latin typeface="Times New Roman"/>
              </a:rPr>
              <a:t>II. </a:t>
            </a:r>
            <a:r>
              <a:rPr lang="vi-VN" sz="3000" b="1" dirty="0">
                <a:latin typeface="Times New Roman"/>
              </a:rPr>
              <a:t>HÀM SỐ BẬC NHẤT</a:t>
            </a:r>
            <a:endParaRPr lang="vi-VN" sz="3000" b="1" dirty="0">
              <a:latin typeface="Times New Roman"/>
              <a:cs typeface="Arial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338326" y="1276350"/>
            <a:ext cx="5898480" cy="3757392"/>
            <a:chOff x="4312796" y="2118873"/>
            <a:chExt cx="2468880" cy="4496239"/>
          </a:xfrm>
        </p:grpSpPr>
        <p:grpSp>
          <p:nvGrpSpPr>
            <p:cNvPr id="56" name="Group 66"/>
            <p:cNvGrpSpPr>
              <a:grpSpLocks/>
            </p:cNvGrpSpPr>
            <p:nvPr/>
          </p:nvGrpSpPr>
          <p:grpSpPr bwMode="auto">
            <a:xfrm>
              <a:off x="4312796" y="2118873"/>
              <a:ext cx="2468880" cy="4032737"/>
              <a:chOff x="912" y="2256"/>
              <a:chExt cx="2544" cy="1536"/>
            </a:xfrm>
          </p:grpSpPr>
          <p:sp>
            <p:nvSpPr>
              <p:cNvPr id="58" name="Rectangle 63"/>
              <p:cNvSpPr>
                <a:spLocks noChangeArrowheads="1"/>
              </p:cNvSpPr>
              <p:nvPr/>
            </p:nvSpPr>
            <p:spPr bwMode="auto">
              <a:xfrm>
                <a:off x="912" y="2256"/>
                <a:ext cx="2544" cy="1536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50000">
                    <a:schemeClr val="bg1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Rectangle 64"/>
              <p:cNvSpPr>
                <a:spLocks noChangeArrowheads="1"/>
              </p:cNvSpPr>
              <p:nvPr/>
            </p:nvSpPr>
            <p:spPr bwMode="auto">
              <a:xfrm>
                <a:off x="1034" y="2338"/>
                <a:ext cx="2334" cy="1372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50000">
                    <a:schemeClr val="bg1"/>
                  </a:gs>
                  <a:gs pos="100000">
                    <a:srgbClr val="B2B2B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Rectangle 65"/>
              <p:cNvSpPr>
                <a:spLocks noChangeArrowheads="1"/>
              </p:cNvSpPr>
              <p:nvPr/>
            </p:nvSpPr>
            <p:spPr bwMode="auto">
              <a:xfrm>
                <a:off x="1104" y="2429"/>
                <a:ext cx="2160" cy="12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7" name="Title 1"/>
            <p:cNvSpPr txBox="1">
              <a:spLocks/>
            </p:cNvSpPr>
            <p:nvPr/>
          </p:nvSpPr>
          <p:spPr>
            <a:xfrm>
              <a:off x="4452937" y="2664081"/>
              <a:ext cx="2313179" cy="395103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3008" y="1268260"/>
            <a:ext cx="1304392" cy="3378146"/>
            <a:chOff x="753008" y="1268260"/>
            <a:chExt cx="1304392" cy="3378146"/>
          </a:xfrm>
        </p:grpSpPr>
        <p:grpSp>
          <p:nvGrpSpPr>
            <p:cNvPr id="62" name="Group 66"/>
            <p:cNvGrpSpPr>
              <a:grpSpLocks/>
            </p:cNvGrpSpPr>
            <p:nvPr/>
          </p:nvGrpSpPr>
          <p:grpSpPr bwMode="auto">
            <a:xfrm>
              <a:off x="766043" y="1268260"/>
              <a:ext cx="1280160" cy="3378146"/>
              <a:chOff x="912" y="2256"/>
              <a:chExt cx="2544" cy="1536"/>
            </a:xfrm>
          </p:grpSpPr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912" y="2256"/>
                <a:ext cx="2544" cy="1536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50000">
                    <a:schemeClr val="bg1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1034" y="2338"/>
                <a:ext cx="2334" cy="1372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50000">
                    <a:schemeClr val="bg1"/>
                  </a:gs>
                  <a:gs pos="100000">
                    <a:srgbClr val="B2B2B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1104" y="2429"/>
                <a:ext cx="2160" cy="12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753008" y="1680560"/>
              <a:ext cx="1304392" cy="211039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spcBef>
                  <a:spcPct val="50000"/>
                </a:spcBef>
                <a:defRPr/>
              </a:pP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  <a:defRPr/>
              </a:pPr>
              <a:endParaRPr lang="vi-VN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itle 1"/>
          <p:cNvSpPr txBox="1">
            <a:spLocks/>
          </p:cNvSpPr>
          <p:nvPr/>
        </p:nvSpPr>
        <p:spPr>
          <a:xfrm>
            <a:off x="2756112" y="1726623"/>
            <a:ext cx="5168688" cy="1096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Euclid Math Two"/>
              </a:rPr>
              <a:t>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2838637" y="2571750"/>
            <a:ext cx="52385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Euclid Math Two"/>
              </a:rPr>
              <a:t>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 &gt; 0, </a:t>
            </a:r>
          </a:p>
        </p:txBody>
      </p:sp>
      <p:grpSp>
        <p:nvGrpSpPr>
          <p:cNvPr id="69" name="Group 68"/>
          <p:cNvGrpSpPr/>
          <p:nvPr/>
        </p:nvGrpSpPr>
        <p:grpSpPr>
          <a:xfrm rot="16200000">
            <a:off x="1210941" y="2502316"/>
            <a:ext cx="2018110" cy="609600"/>
            <a:chOff x="1809750" y="2971800"/>
            <a:chExt cx="5381625" cy="609600"/>
          </a:xfrm>
        </p:grpSpPr>
        <p:sp>
          <p:nvSpPr>
            <p:cNvPr id="70" name="Arc 2"/>
            <p:cNvSpPr>
              <a:spLocks/>
            </p:cNvSpPr>
            <p:nvPr/>
          </p:nvSpPr>
          <p:spPr bwMode="auto">
            <a:xfrm>
              <a:off x="7038975" y="3054350"/>
              <a:ext cx="1524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1912"/>
                <a:gd name="T2" fmla="*/ 7348 w 21600"/>
                <a:gd name="T3" fmla="*/ 41912 h 41912"/>
                <a:gd name="T4" fmla="*/ 0 w 21600"/>
                <a:gd name="T5" fmla="*/ 21600 h 4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1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96"/>
                    <a:pt x="15901" y="38817"/>
                    <a:pt x="7347" y="41911"/>
                  </a:cubicBezTo>
                </a:path>
                <a:path w="21600" h="4191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96"/>
                    <a:pt x="15901" y="38817"/>
                    <a:pt x="7347" y="419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rc 3"/>
            <p:cNvSpPr>
              <a:spLocks/>
            </p:cNvSpPr>
            <p:nvPr/>
          </p:nvSpPr>
          <p:spPr bwMode="auto">
            <a:xfrm>
              <a:off x="1905000" y="3025775"/>
              <a:ext cx="1524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1912"/>
                <a:gd name="T2" fmla="*/ 7348 w 21600"/>
                <a:gd name="T3" fmla="*/ 41912 h 41912"/>
                <a:gd name="T4" fmla="*/ 0 w 21600"/>
                <a:gd name="T5" fmla="*/ 21600 h 4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1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96"/>
                    <a:pt x="15901" y="38817"/>
                    <a:pt x="7347" y="41911"/>
                  </a:cubicBezTo>
                </a:path>
                <a:path w="21600" h="4191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96"/>
                    <a:pt x="15901" y="38817"/>
                    <a:pt x="7347" y="419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34"/>
            <p:cNvSpPr>
              <a:spLocks noChangeArrowheads="1"/>
            </p:cNvSpPr>
            <p:nvPr/>
          </p:nvSpPr>
          <p:spPr bwMode="auto">
            <a:xfrm>
              <a:off x="1809750" y="2971800"/>
              <a:ext cx="228600" cy="152400"/>
            </a:xfrm>
            <a:prstGeom prst="ellipse">
              <a:avLst/>
            </a:prstGeom>
            <a:solidFill>
              <a:schemeClr val="bg1"/>
            </a:solidFill>
            <a:ln w="76200" cmpd="tri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3" name="Oval 35"/>
            <p:cNvSpPr>
              <a:spLocks noChangeArrowheads="1"/>
            </p:cNvSpPr>
            <p:nvPr/>
          </p:nvSpPr>
          <p:spPr bwMode="auto">
            <a:xfrm>
              <a:off x="1809750" y="3429000"/>
              <a:ext cx="228600" cy="152400"/>
            </a:xfrm>
            <a:prstGeom prst="ellipse">
              <a:avLst/>
            </a:prstGeom>
            <a:solidFill>
              <a:schemeClr val="bg1"/>
            </a:solidFill>
            <a:ln w="76200" cmpd="tri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4" name="Oval 36"/>
            <p:cNvSpPr>
              <a:spLocks noChangeArrowheads="1"/>
            </p:cNvSpPr>
            <p:nvPr/>
          </p:nvSpPr>
          <p:spPr bwMode="auto">
            <a:xfrm>
              <a:off x="6934200" y="2971800"/>
              <a:ext cx="228600" cy="152400"/>
            </a:xfrm>
            <a:prstGeom prst="ellipse">
              <a:avLst/>
            </a:prstGeom>
            <a:solidFill>
              <a:schemeClr val="bg1"/>
            </a:solidFill>
            <a:ln w="76200" cmpd="tri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5" name="Oval 37"/>
            <p:cNvSpPr>
              <a:spLocks noChangeArrowheads="1"/>
            </p:cNvSpPr>
            <p:nvPr/>
          </p:nvSpPr>
          <p:spPr bwMode="auto">
            <a:xfrm>
              <a:off x="6934200" y="3429000"/>
              <a:ext cx="228600" cy="152400"/>
            </a:xfrm>
            <a:prstGeom prst="ellipse">
              <a:avLst/>
            </a:prstGeom>
            <a:solidFill>
              <a:schemeClr val="bg1"/>
            </a:solidFill>
            <a:ln w="76200" cmpd="tri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6" name="Arc 38"/>
            <p:cNvSpPr>
              <a:spLocks/>
            </p:cNvSpPr>
            <p:nvPr/>
          </p:nvSpPr>
          <p:spPr bwMode="auto">
            <a:xfrm flipH="1">
              <a:off x="1831975" y="3048000"/>
              <a:ext cx="1524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1912"/>
                <a:gd name="T2" fmla="*/ 7348 w 21600"/>
                <a:gd name="T3" fmla="*/ 41912 h 41912"/>
                <a:gd name="T4" fmla="*/ 0 w 21600"/>
                <a:gd name="T5" fmla="*/ 21600 h 4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1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96"/>
                    <a:pt x="15901" y="38817"/>
                    <a:pt x="7347" y="41911"/>
                  </a:cubicBezTo>
                </a:path>
                <a:path w="21600" h="4191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96"/>
                    <a:pt x="15901" y="38817"/>
                    <a:pt x="7347" y="419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Arc 39"/>
            <p:cNvSpPr>
              <a:spLocks/>
            </p:cNvSpPr>
            <p:nvPr/>
          </p:nvSpPr>
          <p:spPr bwMode="auto">
            <a:xfrm flipH="1">
              <a:off x="6934200" y="3044825"/>
              <a:ext cx="1524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1912"/>
                <a:gd name="T2" fmla="*/ 7348 w 21600"/>
                <a:gd name="T3" fmla="*/ 41912 h 41912"/>
                <a:gd name="T4" fmla="*/ 0 w 21600"/>
                <a:gd name="T5" fmla="*/ 21600 h 4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1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96"/>
                    <a:pt x="15901" y="38817"/>
                    <a:pt x="7347" y="41911"/>
                  </a:cubicBezTo>
                </a:path>
                <a:path w="21600" h="4191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696"/>
                    <a:pt x="15901" y="38817"/>
                    <a:pt x="7347" y="419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Right Arrow 77"/>
          <p:cNvSpPr/>
          <p:nvPr/>
        </p:nvSpPr>
        <p:spPr bwMode="auto">
          <a:xfrm>
            <a:off x="2000689" y="2528786"/>
            <a:ext cx="620504" cy="27432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VNI-Times" pitchFamily="2" charset="0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2838637" y="3105150"/>
            <a:ext cx="52385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Euclid Math Two"/>
              </a:rPr>
              <a:t>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 &lt;0.</a:t>
            </a:r>
          </a:p>
        </p:txBody>
      </p:sp>
    </p:spTree>
    <p:extLst>
      <p:ext uri="{BB962C8B-B14F-4D97-AF65-F5344CB8AC3E}">
        <p14:creationId xmlns:p14="http://schemas.microsoft.com/office/powerpoint/2010/main" val="22054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8" grpId="0" animBg="1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Rectangle 71" descr="Newsprint"/>
          <p:cNvSpPr>
            <a:spLocks noChangeArrowheads="1"/>
          </p:cNvSpPr>
          <p:nvPr/>
        </p:nvSpPr>
        <p:spPr bwMode="auto">
          <a:xfrm>
            <a:off x="762000" y="1123950"/>
            <a:ext cx="1344608" cy="5847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en-US" sz="3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62000" y="1154926"/>
            <a:ext cx="2242039" cy="498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vi-V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46422" y="1166900"/>
            <a:ext cx="7144086" cy="879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= (1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m) x + 2. 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8142" y="2800350"/>
            <a:ext cx="8251599" cy="2972186"/>
            <a:chOff x="4360349" y="2260650"/>
            <a:chExt cx="2405799" cy="4354462"/>
          </a:xfrm>
        </p:grpSpPr>
        <p:grpSp>
          <p:nvGrpSpPr>
            <p:cNvPr id="24" name="Group 66"/>
            <p:cNvGrpSpPr>
              <a:grpSpLocks/>
            </p:cNvGrpSpPr>
            <p:nvPr/>
          </p:nvGrpSpPr>
          <p:grpSpPr bwMode="auto">
            <a:xfrm>
              <a:off x="4360349" y="2260650"/>
              <a:ext cx="2405799" cy="3014051"/>
              <a:chOff x="961" y="2310"/>
              <a:chExt cx="2479" cy="1148"/>
            </a:xfrm>
          </p:grpSpPr>
          <p:sp>
            <p:nvSpPr>
              <p:cNvPr id="26" name="Rectangle 63"/>
              <p:cNvSpPr>
                <a:spLocks noChangeArrowheads="1"/>
              </p:cNvSpPr>
              <p:nvPr/>
            </p:nvSpPr>
            <p:spPr bwMode="auto">
              <a:xfrm>
                <a:off x="961" y="2310"/>
                <a:ext cx="2479" cy="1148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50000">
                    <a:schemeClr val="bg1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Rectangle 64"/>
              <p:cNvSpPr>
                <a:spLocks noChangeArrowheads="1"/>
              </p:cNvSpPr>
              <p:nvPr/>
            </p:nvSpPr>
            <p:spPr bwMode="auto">
              <a:xfrm>
                <a:off x="1034" y="2338"/>
                <a:ext cx="2334" cy="950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50000">
                    <a:schemeClr val="bg1"/>
                  </a:gs>
                  <a:gs pos="100000">
                    <a:srgbClr val="B2B2B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Rectangle 65"/>
              <p:cNvSpPr>
                <a:spLocks noChangeArrowheads="1"/>
              </p:cNvSpPr>
              <p:nvPr/>
            </p:nvSpPr>
            <p:spPr bwMode="auto">
              <a:xfrm>
                <a:off x="1098" y="2417"/>
                <a:ext cx="2230" cy="9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52937" y="2664081"/>
              <a:ext cx="2313179" cy="395103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1346861" y="2876936"/>
            <a:ext cx="7568539" cy="785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 = (1 – m) x + 2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itle 1"/>
              <p:cNvSpPr txBox="1">
                <a:spLocks/>
              </p:cNvSpPr>
              <p:nvPr/>
            </p:nvSpPr>
            <p:spPr>
              <a:xfrm>
                <a:off x="3200401" y="3435759"/>
                <a:ext cx="2413496" cy="392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sym typeface="Symbol Tiger Expert"/>
                      </a:rPr>
                      <m:t>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 &gt; 0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1" y="3435759"/>
                <a:ext cx="2413496" cy="392507"/>
              </a:xfrm>
              <a:prstGeom prst="rect">
                <a:avLst/>
              </a:prstGeom>
              <a:blipFill rotWithShape="1">
                <a:blip r:embed="rId5"/>
                <a:stretch>
                  <a:fillRect t="-32813" b="-5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3200400" y="3777067"/>
                <a:ext cx="2234539" cy="392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sym typeface="Symbol Tiger Expert"/>
                      </a:rPr>
                      <m:t>       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 &lt; 1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777067"/>
                <a:ext cx="2234539" cy="392507"/>
              </a:xfrm>
              <a:prstGeom prst="rect">
                <a:avLst/>
              </a:prstGeom>
              <a:blipFill rotWithShape="1">
                <a:blip r:embed="rId6"/>
                <a:stretch>
                  <a:fillRect t="-32813" b="-5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/>
          <p:cNvSpPr txBox="1">
            <a:spLocks/>
          </p:cNvSpPr>
          <p:nvPr/>
        </p:nvSpPr>
        <p:spPr>
          <a:xfrm>
            <a:off x="762000" y="457200"/>
            <a:ext cx="3581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AutoShape 156"/>
          <p:cNvSpPr>
            <a:spLocks noChangeArrowheads="1"/>
          </p:cNvSpPr>
          <p:nvPr/>
        </p:nvSpPr>
        <p:spPr bwMode="auto">
          <a:xfrm>
            <a:off x="1905001" y="457201"/>
            <a:ext cx="5562600" cy="5143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algn="ctr"/>
            <a:endParaRPr lang="en-US" sz="32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38200" y="514351"/>
            <a:ext cx="77724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vi-VN" sz="3000" b="1" dirty="0">
                <a:solidFill>
                  <a:srgbClr val="000000"/>
                </a:solidFill>
                <a:latin typeface="Times New Roman"/>
              </a:rPr>
              <a:t>Chương</a:t>
            </a:r>
            <a:r>
              <a:rPr lang="en-US" sz="3000" b="1" dirty="0">
                <a:solidFill>
                  <a:srgbClr val="000000"/>
                </a:solidFill>
                <a:latin typeface="Times New Roman"/>
              </a:rPr>
              <a:t> II: </a:t>
            </a:r>
            <a:r>
              <a:rPr lang="vi-VN" sz="3000" b="1" dirty="0">
                <a:solidFill>
                  <a:srgbClr val="000000"/>
                </a:solidFill>
                <a:latin typeface="Times New Roman"/>
              </a:rPr>
              <a:t>HÀM </a:t>
            </a:r>
            <a:r>
              <a:rPr lang="vi-VN" sz="3000" b="1" dirty="0" smtClean="0">
                <a:solidFill>
                  <a:srgbClr val="000000"/>
                </a:solidFill>
                <a:latin typeface="Times New Roman"/>
              </a:rPr>
              <a:t>SỐ </a:t>
            </a:r>
            <a:r>
              <a:rPr lang="vi-VN" sz="3000" b="1" dirty="0">
                <a:solidFill>
                  <a:srgbClr val="000000"/>
                </a:solidFill>
                <a:latin typeface="Times New Roman"/>
              </a:rPr>
              <a:t>BẬC NHẤT</a:t>
            </a:r>
            <a:endParaRPr lang="vi-VN" sz="3000" b="1" dirty="0">
              <a:solidFill>
                <a:srgbClr val="000000"/>
              </a:solidFill>
              <a:latin typeface="Times New Roman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03016" y="2044533"/>
            <a:ext cx="2326278" cy="475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9908" y="2019300"/>
            <a:ext cx="2047355" cy="475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57089" y="1597892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11345" y="3012568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 – m)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804272" y="4113572"/>
            <a:ext cx="6532668" cy="392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 &lt;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Rectangle 71" descr="Newsprint"/>
          <p:cNvSpPr>
            <a:spLocks noChangeArrowheads="1"/>
          </p:cNvSpPr>
          <p:nvPr/>
        </p:nvSpPr>
        <p:spPr bwMode="auto">
          <a:xfrm>
            <a:off x="762000" y="742950"/>
            <a:ext cx="1344608" cy="5847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en-US" sz="3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62000" y="773926"/>
            <a:ext cx="2242039" cy="498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vi-V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152314" y="785900"/>
            <a:ext cx="7144086" cy="879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= (1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m) x + 2. 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90550" y="2322192"/>
            <a:ext cx="8035242" cy="3068958"/>
            <a:chOff x="4438957" y="2118873"/>
            <a:chExt cx="2342719" cy="4496239"/>
          </a:xfrm>
        </p:grpSpPr>
        <p:grpSp>
          <p:nvGrpSpPr>
            <p:cNvPr id="24" name="Group 66"/>
            <p:cNvGrpSpPr>
              <a:grpSpLocks/>
            </p:cNvGrpSpPr>
            <p:nvPr/>
          </p:nvGrpSpPr>
          <p:grpSpPr bwMode="auto">
            <a:xfrm>
              <a:off x="4438957" y="2118873"/>
              <a:ext cx="2342719" cy="3715054"/>
              <a:chOff x="1042" y="2256"/>
              <a:chExt cx="2414" cy="1415"/>
            </a:xfrm>
          </p:grpSpPr>
          <p:sp>
            <p:nvSpPr>
              <p:cNvPr id="26" name="Rectangle 63"/>
              <p:cNvSpPr>
                <a:spLocks noChangeArrowheads="1"/>
              </p:cNvSpPr>
              <p:nvPr/>
            </p:nvSpPr>
            <p:spPr bwMode="auto">
              <a:xfrm>
                <a:off x="1042" y="2256"/>
                <a:ext cx="2414" cy="1415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50000">
                    <a:schemeClr val="bg1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Rectangle 64"/>
              <p:cNvSpPr>
                <a:spLocks noChangeArrowheads="1"/>
              </p:cNvSpPr>
              <p:nvPr/>
            </p:nvSpPr>
            <p:spPr bwMode="auto">
              <a:xfrm>
                <a:off x="1111" y="2338"/>
                <a:ext cx="2257" cy="1218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50000">
                    <a:schemeClr val="bg1"/>
                  </a:gs>
                  <a:gs pos="100000">
                    <a:srgbClr val="B2B2B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Rectangle 65"/>
              <p:cNvSpPr>
                <a:spLocks noChangeArrowheads="1"/>
              </p:cNvSpPr>
              <p:nvPr/>
            </p:nvSpPr>
            <p:spPr bwMode="auto">
              <a:xfrm>
                <a:off x="1168" y="2400"/>
                <a:ext cx="2160" cy="11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52937" y="2664081"/>
              <a:ext cx="2313179" cy="395103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1378971" y="2647950"/>
            <a:ext cx="6985496" cy="556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 – 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x + 2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itle 1"/>
              <p:cNvSpPr txBox="1">
                <a:spLocks/>
              </p:cNvSpPr>
              <p:nvPr/>
            </p:nvSpPr>
            <p:spPr>
              <a:xfrm>
                <a:off x="3211442" y="3197248"/>
                <a:ext cx="2808286" cy="392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sym typeface="Symbol Tiger Expert"/>
                      </a:rPr>
                      <m:t>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 &lt; 0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442" y="3197248"/>
                <a:ext cx="2808286" cy="392507"/>
              </a:xfrm>
              <a:prstGeom prst="rect">
                <a:avLst/>
              </a:prstGeom>
              <a:blipFill rotWithShape="1">
                <a:blip r:embed="rId6"/>
                <a:stretch>
                  <a:fillRect t="-30769" b="-5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3211441" y="3681431"/>
                <a:ext cx="2556810" cy="392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sym typeface="Symbol Tiger Expert"/>
                      </a:rPr>
                      <m:t>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m &gt; 1</a:t>
                </a:r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441" y="3681431"/>
                <a:ext cx="2556810" cy="392507"/>
              </a:xfrm>
              <a:prstGeom prst="rect">
                <a:avLst/>
              </a:prstGeom>
              <a:blipFill rotWithShape="1">
                <a:blip r:embed="rId7"/>
                <a:stretch>
                  <a:fillRect t="-31250" b="-6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5303016" y="1758783"/>
            <a:ext cx="2326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5800" y="1733550"/>
            <a:ext cx="204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28514" y="1264517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30267" y="4049134"/>
            <a:ext cx="6629400" cy="392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 &gt;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756852" y="2564660"/>
            <a:ext cx="1082348" cy="5078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; y = 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7143"/>
            <a:ext cx="9153816" cy="5143502"/>
            <a:chOff x="-8888" y="-2"/>
            <a:chExt cx="9153816" cy="68580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2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8" y="14289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86" y="6712896"/>
              <a:ext cx="9144001" cy="14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88" y="13648"/>
              <a:ext cx="147640" cy="68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81200" y="361950"/>
                <a:ext cx="5638800" cy="52322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y 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= ax + b (a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≠ 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0) </a:t>
                </a:r>
                <a:endParaRPr lang="vi-VN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61950"/>
                <a:ext cx="563880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969" t="-8889" r="-2583" b="-27778"/>
                </a:stretch>
              </a:blipFill>
              <a:ln w="254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3803933" y="2474206"/>
                <a:ext cx="3968467" cy="6309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28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8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: b </a:t>
                </a:r>
                <a14:m>
                  <m:oMath xmlns:m="http://schemas.openxmlformats.org/officeDocument/2006/math">
                    <m:r>
                      <a:rPr lang="en-US" sz="2800" i="1" u="sng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28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0</a:t>
                </a:r>
              </a:p>
            </p:txBody>
          </p:sp>
        </mc:Choice>
        <mc:Fallback xmlns="">
          <p:sp>
            <p:nvSpPr>
              <p:cNvPr id="2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933" y="2474206"/>
                <a:ext cx="3968467" cy="630944"/>
              </a:xfrm>
              <a:prstGeom prst="rect">
                <a:avLst/>
              </a:prstGeom>
              <a:blipFill rotWithShape="1">
                <a:blip r:embed="rId6"/>
                <a:stretch>
                  <a:fillRect l="-3072" t="-971" b="-18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3821385" y="895350"/>
            <a:ext cx="2910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b = 0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itle 1"/>
              <p:cNvSpPr txBox="1">
                <a:spLocks/>
              </p:cNvSpPr>
              <p:nvPr/>
            </p:nvSpPr>
            <p:spPr>
              <a:xfrm>
                <a:off x="3783286" y="3000811"/>
                <a:ext cx="5365474" cy="204100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7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Đồ </a:t>
                </a:r>
                <a:r>
                  <a:rPr lang="en-US" sz="27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7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y 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ax + b (a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≠ </m:t>
                    </m:r>
                  </m:oMath>
                </a14:m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0) </a:t>
                </a:r>
                <a:r>
                  <a:rPr lang="en-US" sz="27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7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27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 (0; b) </a:t>
                </a:r>
                <a:r>
                  <a:rPr lang="en-US" sz="27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B(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7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7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7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sz="27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; 0)</a:t>
                </a:r>
                <a:endParaRPr lang="en-US" sz="27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286" y="3000811"/>
                <a:ext cx="5365474" cy="2041006"/>
              </a:xfrm>
              <a:prstGeom prst="rect">
                <a:avLst/>
              </a:prstGeom>
              <a:blipFill rotWithShape="1">
                <a:blip r:embed="rId7"/>
                <a:stretch>
                  <a:fillRect l="-2159" t="-1493" r="-909" b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itle 1"/>
              <p:cNvSpPr txBox="1">
                <a:spLocks/>
              </p:cNvSpPr>
              <p:nvPr/>
            </p:nvSpPr>
            <p:spPr>
              <a:xfrm>
                <a:off x="159550" y="2981322"/>
                <a:ext cx="914408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0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</a:rPr>
                          <m:t>𝐛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FFFFFF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;0)     </a:t>
                </a:r>
              </a:p>
            </p:txBody>
          </p:sp>
        </mc:Choice>
        <mc:Fallback xmlns="">
          <p:sp>
            <p:nvSpPr>
              <p:cNvPr id="4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0" y="2981322"/>
                <a:ext cx="914408" cy="457200"/>
              </a:xfrm>
              <a:prstGeom prst="rect">
                <a:avLst/>
              </a:prstGeom>
              <a:blipFill rotWithShape="1">
                <a:blip r:embed="rId8"/>
                <a:stretch>
                  <a:fillRect l="-6667" r="-3066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 rot="19372770">
            <a:off x="2317162" y="1501600"/>
            <a:ext cx="1045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 = ax + b</a:t>
            </a:r>
            <a:endParaRPr lang="vi-VN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flipH="1">
            <a:off x="76200" y="1495226"/>
            <a:ext cx="3224210" cy="2437936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76200" y="1254807"/>
            <a:ext cx="3505200" cy="3440819"/>
            <a:chOff x="228600" y="1285875"/>
            <a:chExt cx="3505200" cy="3440819"/>
          </a:xfrm>
        </p:grpSpPr>
        <p:sp>
          <p:nvSpPr>
            <p:cNvPr id="55" name="TextBox 54"/>
            <p:cNvSpPr txBox="1"/>
            <p:nvPr/>
          </p:nvSpPr>
          <p:spPr>
            <a:xfrm>
              <a:off x="3429000" y="3386031"/>
              <a:ext cx="304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8600" y="1285875"/>
              <a:ext cx="3383280" cy="3440819"/>
              <a:chOff x="228600" y="1285875"/>
              <a:chExt cx="3383280" cy="3440819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228600" y="3451617"/>
                <a:ext cx="3383280" cy="91440"/>
                <a:chOff x="4010816" y="3879548"/>
                <a:chExt cx="4162112" cy="91440"/>
              </a:xfrm>
            </p:grpSpPr>
            <p:sp>
              <p:nvSpPr>
                <p:cNvPr id="71" name="Isosceles Triangle 70"/>
                <p:cNvSpPr/>
                <p:nvPr/>
              </p:nvSpPr>
              <p:spPr bwMode="auto">
                <a:xfrm rot="5400000">
                  <a:off x="8081488" y="3879548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8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2" name="Straight Connector 71"/>
                <p:cNvCxnSpPr/>
                <p:nvPr/>
              </p:nvCxnSpPr>
              <p:spPr bwMode="auto">
                <a:xfrm>
                  <a:off x="4010816" y="3927649"/>
                  <a:ext cx="41148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3" name="TextBox 52"/>
              <p:cNvSpPr txBox="1"/>
              <p:nvPr/>
            </p:nvSpPr>
            <p:spPr>
              <a:xfrm>
                <a:off x="1938270" y="1285875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35704" y="3419475"/>
                <a:ext cx="304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2241413" y="1459384"/>
                <a:ext cx="91440" cy="3267310"/>
                <a:chOff x="5435437" y="2428640"/>
                <a:chExt cx="91440" cy="3267310"/>
              </a:xfrm>
            </p:grpSpPr>
            <p:sp>
              <p:nvSpPr>
                <p:cNvPr id="69" name="Isosceles Triangle 68"/>
                <p:cNvSpPr/>
                <p:nvPr/>
              </p:nvSpPr>
              <p:spPr bwMode="auto">
                <a:xfrm>
                  <a:off x="5435437" y="2428640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800" b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 bwMode="auto">
                <a:xfrm>
                  <a:off x="5483538" y="2495550"/>
                  <a:ext cx="0" cy="32004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Connector 57"/>
              <p:cNvCxnSpPr/>
              <p:nvPr/>
            </p:nvCxnSpPr>
            <p:spPr bwMode="auto">
              <a:xfrm>
                <a:off x="2836780" y="3450562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3384868" y="3454538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639075" y="3451910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1189544" y="3451124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1737988" y="3454538"/>
                <a:ext cx="0" cy="914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2242367" y="2957387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2242367" y="2409701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2242367" y="4054746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2242367" y="1862047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2242367" y="4511946"/>
                <a:ext cx="9144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73" name="TextBox 72"/>
          <p:cNvSpPr txBox="1"/>
          <p:nvPr/>
        </p:nvSpPr>
        <p:spPr>
          <a:xfrm>
            <a:off x="1480377" y="2088384"/>
            <a:ext cx="72675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(0;b)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 flipH="1">
            <a:off x="381000" y="2343614"/>
            <a:ext cx="3224210" cy="2437936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ectangle 75"/>
          <p:cNvSpPr/>
          <p:nvPr/>
        </p:nvSpPr>
        <p:spPr>
          <a:xfrm rot="19410291">
            <a:off x="2792696" y="2334071"/>
            <a:ext cx="712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 = ax</a:t>
            </a:r>
            <a:endParaRPr lang="vi-VN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98838" y="1349502"/>
                <a:ext cx="4964161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Đồ </a:t>
                </a:r>
                <a:r>
                  <a:rPr lang="en-US" sz="27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y = ax </a:t>
                </a:r>
                <a:r>
                  <a:rPr lang="en-US" sz="27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≠ </m:t>
                    </m:r>
                  </m:oMath>
                </a14:m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0) </a:t>
                </a:r>
                <a:r>
                  <a:rPr lang="en-US" sz="27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7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7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7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gốc</a:t>
                </a:r>
                <a:r>
                  <a:rPr lang="en-US" sz="27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7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7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O(0;0)    </a:t>
                </a:r>
                <a:endParaRPr lang="en-US" sz="27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838" y="1349502"/>
                <a:ext cx="4964161" cy="1338828"/>
              </a:xfrm>
              <a:prstGeom prst="rect">
                <a:avLst/>
              </a:prstGeom>
              <a:blipFill rotWithShape="1">
                <a:blip r:embed="rId9"/>
                <a:stretch>
                  <a:fillRect l="-2211" t="-4091" r="-860" b="-1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 bwMode="auto">
          <a:xfrm>
            <a:off x="2091770" y="2331679"/>
            <a:ext cx="91440" cy="9144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45326" y="3424224"/>
            <a:ext cx="91440" cy="9144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2182695"/>
            <a:ext cx="14253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(1; a)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963687" y="2572130"/>
            <a:ext cx="899605" cy="5078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x = 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879279" y="2778999"/>
            <a:ext cx="36168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66071" y="3411866"/>
            <a:ext cx="48986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2680944" y="3018957"/>
            <a:ext cx="0" cy="45720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2134733" y="3021785"/>
            <a:ext cx="548640" cy="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Oval 74"/>
          <p:cNvSpPr/>
          <p:nvPr/>
        </p:nvSpPr>
        <p:spPr bwMode="auto">
          <a:xfrm>
            <a:off x="2637605" y="2983703"/>
            <a:ext cx="91440" cy="9144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46633" y="2824989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(1;a)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56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28" grpId="0"/>
      <p:bldP spid="49" grpId="0"/>
      <p:bldP spid="50" grpId="0"/>
      <p:bldP spid="40" grpId="0"/>
      <p:bldP spid="42" grpId="0"/>
      <p:bldP spid="73" grpId="0"/>
      <p:bldP spid="76" grpId="0"/>
      <p:bldP spid="2" grpId="0"/>
      <p:bldP spid="39" grpId="0" animBg="1"/>
      <p:bldP spid="41" grpId="0" animBg="1"/>
      <p:bldP spid="9" grpId="0"/>
      <p:bldP spid="43" grpId="0" animBg="1"/>
      <p:bldP spid="43" grpId="1" animBg="1"/>
      <p:bldP spid="48" grpId="0"/>
      <p:bldP spid="51" grpId="0"/>
      <p:bldP spid="75" grpId="0" animBg="1"/>
      <p:bldP spid="7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4630</TotalTime>
  <Words>2456</Words>
  <Application>Microsoft Office PowerPoint</Application>
  <PresentationFormat>On-screen Show (16:9)</PresentationFormat>
  <Paragraphs>371</Paragraphs>
  <Slides>26</Slides>
  <Notes>11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VOTHIHUYEN</dc:creator>
  <cp:lastModifiedBy>VOTHIHUYEN</cp:lastModifiedBy>
  <cp:revision>480</cp:revision>
  <dcterms:created xsi:type="dcterms:W3CDTF">2020-03-12T01:41:43Z</dcterms:created>
  <dcterms:modified xsi:type="dcterms:W3CDTF">2020-03-25T11:17:41Z</dcterms:modified>
</cp:coreProperties>
</file>